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x="18288000" cy="10287000"/>
  <p:notesSz cx="6858000" cy="9144000"/>
  <p:embeddedFontLst>
    <p:embeddedFont>
      <p:font typeface="Aileron Bold" charset="1" panose="00000800000000000000"/>
      <p:regular r:id="rId59"/>
    </p:embeddedFont>
    <p:embeddedFont>
      <p:font typeface="Poppins Medium" charset="1" panose="00000600000000000000"/>
      <p:regular r:id="rId60"/>
    </p:embeddedFont>
    <p:embeddedFont>
      <p:font typeface="Poppins" charset="1" panose="00000500000000000000"/>
      <p:regular r:id="rId61"/>
    </p:embeddedFont>
    <p:embeddedFont>
      <p:font typeface="Poppins Bold" charset="1" panose="00000800000000000000"/>
      <p:regular r:id="rId62"/>
    </p:embeddedFont>
    <p:embeddedFont>
      <p:font typeface="Poppins Semi-Bold" charset="1" panose="00000700000000000000"/>
      <p:regular r:id="rId63"/>
    </p:embeddedFont>
    <p:embeddedFont>
      <p:font typeface="Proxima Nova Bold" charset="1" panose="02000506030000020004"/>
      <p:regular r:id="rId64"/>
    </p:embeddedFont>
    <p:embeddedFont>
      <p:font typeface="Poppins Italics" charset="1" panose="00000500000000000000"/>
      <p:regular r:id="rId65"/>
    </p:embeddedFont>
    <p:embeddedFont>
      <p:font typeface="Disket Mono" charset="1" panose="020B0509050000020004"/>
      <p:regular r:id="rId66"/>
    </p:embeddedFont>
    <p:embeddedFont>
      <p:font typeface="Disket Mono Bold" charset="1" panose="020B0509050000020004"/>
      <p:regular r:id="rId67"/>
    </p:embeddedFont>
    <p:embeddedFont>
      <p:font typeface="Proxima Nova Bold Italics" charset="1" panose="02000506030000020004"/>
      <p:regular r:id="rId68"/>
    </p:embeddedFont>
    <p:embeddedFont>
      <p:font typeface="Times New Roman" charset="1" panose="02030502070405020303"/>
      <p:regular r:id="rId69"/>
    </p:embeddedFont>
    <p:embeddedFont>
      <p:font typeface="Proxima Nova" charset="1" panose="02000506030000020004"/>
      <p:regular r:id="rId70"/>
    </p:embeddedFont>
    <p:embeddedFont>
      <p:font typeface="Canva Sans Italics" charset="1" panose="020B0503030501040103"/>
      <p:regular r:id="rId71"/>
    </p:embeddedFont>
    <p:embeddedFont>
      <p:font typeface="Canva Sans" charset="1" panose="020B0503030501040103"/>
      <p:regular r:id="rId72"/>
    </p:embeddedFont>
    <p:embeddedFont>
      <p:font typeface="Poppins Bold Italics" charset="1" panose="00000800000000000000"/>
      <p:regular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2" Target="../media/image42.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 Id="rId9" Target="../media/image4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 Id="rId8" Target="../media/image5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svg" Type="http://schemas.openxmlformats.org/officeDocument/2006/relationships/image"/><Relationship Id="rId12" Target="../media/image60.png" Type="http://schemas.openxmlformats.org/officeDocument/2006/relationships/image"/><Relationship Id="rId13" Target="../media/image61.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2.jpe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png" Type="http://schemas.openxmlformats.org/officeDocument/2006/relationships/image"/><Relationship Id="rId11" Target="../media/image61.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65.png" Type="http://schemas.openxmlformats.org/officeDocument/2006/relationships/image"/><Relationship Id="rId5" Target="../media/image66.pn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58.png" Type="http://schemas.openxmlformats.org/officeDocument/2006/relationships/image"/><Relationship Id="rId9" Target="../media/image5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png" Type="http://schemas.openxmlformats.org/officeDocument/2006/relationships/image"/><Relationship Id="rId12" Target="../media/image75.png" Type="http://schemas.openxmlformats.org/officeDocument/2006/relationships/image"/><Relationship Id="rId13" Target="../media/image76.png" Type="http://schemas.openxmlformats.org/officeDocument/2006/relationships/image"/><Relationship Id="rId14" Target="../media/image2.png" Type="http://schemas.openxmlformats.org/officeDocument/2006/relationships/image"/><Relationship Id="rId15" Target="../media/image3.svg" Type="http://schemas.openxmlformats.org/officeDocument/2006/relationships/image"/><Relationship Id="rId2" Target="../media/image67.png" Type="http://schemas.openxmlformats.org/officeDocument/2006/relationships/image"/><Relationship Id="rId3" Target="../media/image68.png" Type="http://schemas.openxmlformats.org/officeDocument/2006/relationships/image"/><Relationship Id="rId4" Target="../media/image69.png" Type="http://schemas.openxmlformats.org/officeDocument/2006/relationships/image"/><Relationship Id="rId5" Target="../media/image70.png" Type="http://schemas.openxmlformats.org/officeDocument/2006/relationships/image"/><Relationship Id="rId6" Target="../media/image71.png" Type="http://schemas.openxmlformats.org/officeDocument/2006/relationships/image"/><Relationship Id="rId7" Target="../media/image72.pn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png" Type="http://schemas.openxmlformats.org/officeDocument/2006/relationships/image"/><Relationship Id="rId11" Target="../media/image80.png" Type="http://schemas.openxmlformats.org/officeDocument/2006/relationships/image"/><Relationship Id="rId12" Target="../media/image81.png" Type="http://schemas.openxmlformats.org/officeDocument/2006/relationships/image"/><Relationship Id="rId13" Target="../media/image82.png" Type="http://schemas.openxmlformats.org/officeDocument/2006/relationships/image"/><Relationship Id="rId14" Target="../media/image83.png" Type="http://schemas.openxmlformats.org/officeDocument/2006/relationships/image"/><Relationship Id="rId2" Target="../media/image77.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7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88.png" Type="http://schemas.openxmlformats.org/officeDocument/2006/relationships/image"/><Relationship Id="rId13" Target="../media/image89.svg" Type="http://schemas.openxmlformats.org/officeDocument/2006/relationships/image"/><Relationship Id="rId14" Target="../media/image90.png" Type="http://schemas.openxmlformats.org/officeDocument/2006/relationships/image"/><Relationship Id="rId15" Target="../media/image91.svg" Type="http://schemas.openxmlformats.org/officeDocument/2006/relationships/image"/><Relationship Id="rId16" Target="../media/image92.png" Type="http://schemas.openxmlformats.org/officeDocument/2006/relationships/image"/><Relationship Id="rId17" Target="../media/image93.png" Type="http://schemas.openxmlformats.org/officeDocument/2006/relationships/image"/><Relationship Id="rId18" Target="../media/image94.png" Type="http://schemas.openxmlformats.org/officeDocument/2006/relationships/image"/><Relationship Id="rId19" Target="../media/image95.jpeg" Type="http://schemas.openxmlformats.org/officeDocument/2006/relationships/image"/><Relationship Id="rId2" Target="../media/image2.png" Type="http://schemas.openxmlformats.org/officeDocument/2006/relationships/image"/><Relationship Id="rId20" Target="../media/image96.png" Type="http://schemas.openxmlformats.org/officeDocument/2006/relationships/image"/><Relationship Id="rId21" Target="../media/image97.png" Type="http://schemas.openxmlformats.org/officeDocument/2006/relationships/image"/><Relationship Id="rId22" Target="../media/image98.svg" Type="http://schemas.openxmlformats.org/officeDocument/2006/relationships/image"/><Relationship Id="rId3" Target="../media/image3.svg" Type="http://schemas.openxmlformats.org/officeDocument/2006/relationships/image"/><Relationship Id="rId4" Target="../media/image84.png" Type="http://schemas.openxmlformats.org/officeDocument/2006/relationships/image"/><Relationship Id="rId5" Target="../media/image85.png" Type="http://schemas.openxmlformats.org/officeDocument/2006/relationships/image"/><Relationship Id="rId6" Target="../media/image86.png" Type="http://schemas.openxmlformats.org/officeDocument/2006/relationships/image"/><Relationship Id="rId7" Target="../media/image87.pn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7.png" Type="http://schemas.openxmlformats.org/officeDocument/2006/relationships/image"/><Relationship Id="rId2" Target="../media/image99.png" Type="http://schemas.openxmlformats.org/officeDocument/2006/relationships/image"/><Relationship Id="rId3" Target="../media/image100.png" Type="http://schemas.openxmlformats.org/officeDocument/2006/relationships/image"/><Relationship Id="rId4" Target="../media/image101.png" Type="http://schemas.openxmlformats.org/officeDocument/2006/relationships/image"/><Relationship Id="rId5" Target="../media/image102.png" Type="http://schemas.openxmlformats.org/officeDocument/2006/relationships/image"/><Relationship Id="rId6" Target="../media/image103.png" Type="http://schemas.openxmlformats.org/officeDocument/2006/relationships/image"/><Relationship Id="rId7" Target="../media/image104.png" Type="http://schemas.openxmlformats.org/officeDocument/2006/relationships/image"/><Relationship Id="rId8" Target="../media/image105.png" Type="http://schemas.openxmlformats.org/officeDocument/2006/relationships/image"/><Relationship Id="rId9" Target="../media/image10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3.png" Type="http://schemas.openxmlformats.org/officeDocument/2006/relationships/image"/><Relationship Id="rId11" Target="../media/image114.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09.png" Type="http://schemas.openxmlformats.org/officeDocument/2006/relationships/image"/><Relationship Id="rId7" Target="../media/image110.svg" Type="http://schemas.openxmlformats.org/officeDocument/2006/relationships/image"/><Relationship Id="rId8" Target="../media/image111.png" Type="http://schemas.openxmlformats.org/officeDocument/2006/relationships/image"/><Relationship Id="rId9" Target="../media/image11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5.jpe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6.png" Type="http://schemas.openxmlformats.org/officeDocument/2006/relationships/image"/><Relationship Id="rId3" Target="../media/image117.png" Type="http://schemas.openxmlformats.org/officeDocument/2006/relationships/image"/><Relationship Id="rId4" Target="../media/image118.png" Type="http://schemas.openxmlformats.org/officeDocument/2006/relationships/image"/><Relationship Id="rId5" Target="../media/image119.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0.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2.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23.png" Type="http://schemas.openxmlformats.org/officeDocument/2006/relationships/image"/><Relationship Id="rId7" Target="../media/image124.svg" Type="http://schemas.openxmlformats.org/officeDocument/2006/relationships/image"/><Relationship Id="rId8" Target="../media/image125.png" Type="http://schemas.openxmlformats.org/officeDocument/2006/relationships/image"/><Relationship Id="rId9" Target="../media/image126.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jpe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9.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0.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32.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33.png" Type="http://schemas.openxmlformats.org/officeDocument/2006/relationships/image"/><Relationship Id="rId7" Target="../media/image134.svg" Type="http://schemas.openxmlformats.org/officeDocument/2006/relationships/image"/><Relationship Id="rId8" Target="../media/image135.png" Type="http://schemas.openxmlformats.org/officeDocument/2006/relationships/image"/><Relationship Id="rId9" Target="../media/image136.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37.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8.png" Type="http://schemas.openxmlformats.org/officeDocument/2006/relationships/image"/><Relationship Id="rId3" Target="../media/image139.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40.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4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3.png" Type="http://schemas.openxmlformats.org/officeDocument/2006/relationships/image"/><Relationship Id="rId5" Target="../media/image144.png" Type="http://schemas.openxmlformats.org/officeDocument/2006/relationships/image"/><Relationship Id="rId6" Target="../media/image145.png" Type="http://schemas.openxmlformats.org/officeDocument/2006/relationships/image"/><Relationship Id="rId7" Target="../media/image14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8.jpe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https://github.com/cunjian/pytorch_face_landmark" TargetMode="External" Type="http://schemas.openxmlformats.org/officeDocument/2006/relationships/hyperlink"/><Relationship Id="rId5" Target="https://doi.org/10.48550/arXiv.2208.01626" TargetMode="External" Type="http://schemas.openxmlformats.org/officeDocument/2006/relationships/hyperlink"/><Relationship Id="rId6" Target="https://doi.org/10.48550/arXiv.2110.02711" TargetMode="External" Type="http://schemas.openxmlformats.org/officeDocument/2006/relationships/hyperlink"/></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https://doi.org/10.7551/mitpress/4175.001.0001" TargetMode="External" Type="http://schemas.openxmlformats.org/officeDocument/2006/relationships/hyperlink"/><Relationship Id="rId5" Target="https://doi.org/10.1017/CBO9780511809682" TargetMode="External" Type="http://schemas.openxmlformats.org/officeDocument/2006/relationships/hyperlink"/><Relationship Id="rId6" Target="https://doi.org/10.48550/arXiv.2303.08320" TargetMode="External" Type="http://schemas.openxmlformats.org/officeDocument/2006/relationships/hyperlink"/></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7.png" Type="http://schemas.openxmlformats.org/officeDocument/2006/relationships/image"/><Relationship Id="rId3" Target="../media/image148.png" Type="http://schemas.openxmlformats.org/officeDocument/2006/relationships/image"/><Relationship Id="rId4" Target="../media/image149.png" Type="http://schemas.openxmlformats.org/officeDocument/2006/relationships/image"/><Relationship Id="rId5" Target="../media/image150.png" Type="http://schemas.openxmlformats.org/officeDocument/2006/relationships/image"/><Relationship Id="rId6" Target="../media/image151.pn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2.png" Type="http://schemas.openxmlformats.org/officeDocument/2006/relationships/image"/><Relationship Id="rId3" Target="../media/image153.png" Type="http://schemas.openxmlformats.org/officeDocument/2006/relationships/image"/><Relationship Id="rId4" Target="../media/image154.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5.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6.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1638" y="5857123"/>
            <a:ext cx="7353314" cy="778116"/>
            <a:chOff x="0" y="0"/>
            <a:chExt cx="1936675" cy="204936"/>
          </a:xfrm>
        </p:grpSpPr>
        <p:sp>
          <p:nvSpPr>
            <p:cNvPr name="Freeform 3" id="3"/>
            <p:cNvSpPr/>
            <p:nvPr/>
          </p:nvSpPr>
          <p:spPr>
            <a:xfrm flipH="false" flipV="false" rot="0">
              <a:off x="0" y="0"/>
              <a:ext cx="1936675" cy="204936"/>
            </a:xfrm>
            <a:custGeom>
              <a:avLst/>
              <a:gdLst/>
              <a:ahLst/>
              <a:cxnLst/>
              <a:rect r="r" b="b" t="t" l="l"/>
              <a:pathLst>
                <a:path h="204936" w="1936675">
                  <a:moveTo>
                    <a:pt x="102468" y="0"/>
                  </a:moveTo>
                  <a:lnTo>
                    <a:pt x="1834207" y="0"/>
                  </a:lnTo>
                  <a:cubicBezTo>
                    <a:pt x="1861383" y="0"/>
                    <a:pt x="1887447" y="10796"/>
                    <a:pt x="1906663" y="30012"/>
                  </a:cubicBezTo>
                  <a:cubicBezTo>
                    <a:pt x="1925880" y="49229"/>
                    <a:pt x="1936675" y="75292"/>
                    <a:pt x="1936675" y="102468"/>
                  </a:cubicBezTo>
                  <a:lnTo>
                    <a:pt x="1936675" y="102468"/>
                  </a:lnTo>
                  <a:cubicBezTo>
                    <a:pt x="1936675" y="159059"/>
                    <a:pt x="1890799" y="204936"/>
                    <a:pt x="1834207" y="204936"/>
                  </a:cubicBezTo>
                  <a:lnTo>
                    <a:pt x="102468" y="204936"/>
                  </a:lnTo>
                  <a:cubicBezTo>
                    <a:pt x="75292" y="204936"/>
                    <a:pt x="49229" y="194140"/>
                    <a:pt x="30012" y="174924"/>
                  </a:cubicBezTo>
                  <a:cubicBezTo>
                    <a:pt x="10796" y="155707"/>
                    <a:pt x="0" y="129644"/>
                    <a:pt x="0" y="102468"/>
                  </a:cubicBezTo>
                  <a:lnTo>
                    <a:pt x="0" y="102468"/>
                  </a:lnTo>
                  <a:cubicBezTo>
                    <a:pt x="0" y="75292"/>
                    <a:pt x="10796" y="49229"/>
                    <a:pt x="30012" y="30012"/>
                  </a:cubicBezTo>
                  <a:cubicBezTo>
                    <a:pt x="49229" y="10796"/>
                    <a:pt x="75292" y="0"/>
                    <a:pt x="102468" y="0"/>
                  </a:cubicBezTo>
                  <a:close/>
                </a:path>
              </a:pathLst>
            </a:custGeom>
            <a:gradFill rotWithShape="true">
              <a:gsLst>
                <a:gs pos="0">
                  <a:srgbClr val="398DFA">
                    <a:alpha val="60000"/>
                  </a:srgbClr>
                </a:gs>
                <a:gs pos="50000">
                  <a:srgbClr val="0151B8">
                    <a:alpha val="14400"/>
                  </a:srgbClr>
                </a:gs>
                <a:gs pos="100000">
                  <a:srgbClr val="0151B8">
                    <a:alpha val="0"/>
                  </a:srgbClr>
                </a:gs>
              </a:gsLst>
              <a:lin ang="0"/>
            </a:gradFill>
          </p:spPr>
        </p:sp>
        <p:sp>
          <p:nvSpPr>
            <p:cNvPr name="TextBox 4" id="4"/>
            <p:cNvSpPr txBox="true"/>
            <p:nvPr/>
          </p:nvSpPr>
          <p:spPr>
            <a:xfrm>
              <a:off x="0" y="-38100"/>
              <a:ext cx="1936675" cy="24303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3890140">
            <a:off x="16906391" y="141292"/>
            <a:ext cx="5289783" cy="528978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90000"/>
                  </a:srgbClr>
                </a:gs>
                <a:gs pos="50000">
                  <a:srgbClr val="0151B8">
                    <a:alpha val="21600"/>
                  </a:srgbClr>
                </a:gs>
                <a:gs pos="100000">
                  <a:srgbClr val="0151B8">
                    <a:alpha val="0"/>
                  </a:srgbClr>
                </a:gs>
              </a:gsLst>
              <a:lin ang="0"/>
            </a:gra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3890140">
            <a:off x="17373685" y="4678407"/>
            <a:ext cx="1384678" cy="138467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90000"/>
                  </a:srgbClr>
                </a:gs>
                <a:gs pos="100000">
                  <a:srgbClr val="0151B8">
                    <a:alpha val="21600"/>
                  </a:srgbClr>
                </a:gs>
              </a:gsLst>
              <a:lin ang="0"/>
            </a:gra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3770140">
            <a:off x="15794190" y="675669"/>
            <a:ext cx="730678" cy="73067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0008209" y="1721623"/>
            <a:ext cx="6661162" cy="666116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p:spPr>
        </p:sp>
        <p:sp>
          <p:nvSpPr>
            <p:cNvPr name="TextBox 16" id="16"/>
            <p:cNvSpPr txBox="true"/>
            <p:nvPr/>
          </p:nvSpPr>
          <p:spPr>
            <a:xfrm>
              <a:off x="76200" y="38100"/>
              <a:ext cx="660400" cy="698500"/>
            </a:xfrm>
            <a:prstGeom prst="rect">
              <a:avLst/>
            </a:prstGeom>
          </p:spPr>
          <p:txBody>
            <a:bodyPr anchor="ctr" rtlCol="false" tIns="48262" lIns="48262" bIns="48262" rIns="48262"/>
            <a:lstStyle/>
            <a:p>
              <a:pPr algn="ctr">
                <a:lnSpc>
                  <a:spcPts val="2659"/>
                </a:lnSpc>
              </a:pPr>
            </a:p>
          </p:txBody>
        </p:sp>
      </p:grpSp>
      <p:grpSp>
        <p:nvGrpSpPr>
          <p:cNvPr name="Group 17" id="17"/>
          <p:cNvGrpSpPr/>
          <p:nvPr/>
        </p:nvGrpSpPr>
        <p:grpSpPr>
          <a:xfrm rot="0">
            <a:off x="10395650" y="2109064"/>
            <a:ext cx="5886280" cy="5886280"/>
            <a:chOff x="0" y="0"/>
            <a:chExt cx="812800" cy="812800"/>
          </a:xfrm>
        </p:grpSpPr>
        <p:sp>
          <p:nvSpPr>
            <p:cNvPr name="Freeform 18" id="18"/>
            <p:cNvSpPr/>
            <p:nvPr/>
          </p:nvSpPr>
          <p:spPr>
            <a:xfrm flipH="true" flipV="false" rot="0">
              <a:off x="0" y="0"/>
              <a:ext cx="812800" cy="812800"/>
            </a:xfrm>
            <a:custGeom>
              <a:avLst/>
              <a:gdLst/>
              <a:ahLst/>
              <a:cxnLst/>
              <a:rect r="r" b="b" t="t" l="l"/>
              <a:pathLst>
                <a:path h="812800" w="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close/>
                </a:path>
              </a:pathLst>
            </a:custGeom>
            <a:blipFill>
              <a:blip r:embed="rId2"/>
              <a:stretch>
                <a:fillRect l="-27369" t="0" r="-27369" b="0"/>
              </a:stretch>
            </a:blipFill>
            <a:ln w="123825" cap="sq">
              <a:solidFill>
                <a:srgbClr val="FFFFFF"/>
              </a:solidFill>
              <a:prstDash val="solid"/>
              <a:miter/>
            </a:ln>
          </p:spPr>
        </p:sp>
      </p:grpSp>
      <p:sp>
        <p:nvSpPr>
          <p:cNvPr name="Freeform 19" id="19"/>
          <p:cNvSpPr/>
          <p:nvPr/>
        </p:nvSpPr>
        <p:spPr>
          <a:xfrm flipH="false" flipV="false" rot="0">
            <a:off x="9344025" y="650206"/>
            <a:ext cx="1302738" cy="701789"/>
          </a:xfrm>
          <a:custGeom>
            <a:avLst/>
            <a:gdLst/>
            <a:ahLst/>
            <a:cxnLst/>
            <a:rect r="r" b="b" t="t" l="l"/>
            <a:pathLst>
              <a:path h="701789" w="1302738">
                <a:moveTo>
                  <a:pt x="0" y="0"/>
                </a:moveTo>
                <a:lnTo>
                  <a:pt x="1302738" y="0"/>
                </a:lnTo>
                <a:lnTo>
                  <a:pt x="1302738" y="701790"/>
                </a:lnTo>
                <a:lnTo>
                  <a:pt x="0" y="701790"/>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
        <p:nvSpPr>
          <p:cNvPr name="Freeform 20" id="20"/>
          <p:cNvSpPr/>
          <p:nvPr/>
        </p:nvSpPr>
        <p:spPr>
          <a:xfrm flipH="false" flipV="false" rot="0">
            <a:off x="16140479" y="8362424"/>
            <a:ext cx="1302738" cy="701789"/>
          </a:xfrm>
          <a:custGeom>
            <a:avLst/>
            <a:gdLst/>
            <a:ahLst/>
            <a:cxnLst/>
            <a:rect r="r" b="b" t="t" l="l"/>
            <a:pathLst>
              <a:path h="701789" w="1302738">
                <a:moveTo>
                  <a:pt x="0" y="0"/>
                </a:moveTo>
                <a:lnTo>
                  <a:pt x="1302738" y="0"/>
                </a:lnTo>
                <a:lnTo>
                  <a:pt x="1302738" y="701789"/>
                </a:lnTo>
                <a:lnTo>
                  <a:pt x="0" y="701789"/>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
        <p:nvSpPr>
          <p:cNvPr name="TextBox 21" id="21"/>
          <p:cNvSpPr txBox="true"/>
          <p:nvPr/>
        </p:nvSpPr>
        <p:spPr>
          <a:xfrm rot="0">
            <a:off x="1361638" y="3305211"/>
            <a:ext cx="9285125" cy="2065535"/>
          </a:xfrm>
          <a:prstGeom prst="rect">
            <a:avLst/>
          </a:prstGeom>
        </p:spPr>
        <p:txBody>
          <a:bodyPr anchor="t" rtlCol="false" tIns="0" lIns="0" bIns="0" rIns="0">
            <a:spAutoFit/>
          </a:bodyPr>
          <a:lstStyle/>
          <a:p>
            <a:pPr algn="l">
              <a:lnSpc>
                <a:spcPts val="8066"/>
              </a:lnSpc>
            </a:pPr>
            <a:r>
              <a:rPr lang="en-US" sz="7400" b="true">
                <a:solidFill>
                  <a:srgbClr val="000000"/>
                </a:solidFill>
                <a:latin typeface="Aileron Bold"/>
                <a:ea typeface="Aileron Bold"/>
                <a:cs typeface="Aileron Bold"/>
                <a:sym typeface="Aileron Bold"/>
              </a:rPr>
              <a:t>Autom</a:t>
            </a:r>
            <a:r>
              <a:rPr lang="en-US" sz="7400" b="true">
                <a:solidFill>
                  <a:srgbClr val="000000"/>
                </a:solidFill>
                <a:latin typeface="Aileron Bold"/>
                <a:ea typeface="Aileron Bold"/>
                <a:cs typeface="Aileron Bold"/>
                <a:sym typeface="Aileron Bold"/>
              </a:rPr>
              <a:t>ated </a:t>
            </a:r>
          </a:p>
          <a:p>
            <a:pPr algn="l">
              <a:lnSpc>
                <a:spcPts val="8066"/>
              </a:lnSpc>
            </a:pPr>
            <a:r>
              <a:rPr lang="en-US" sz="7400" b="true">
                <a:solidFill>
                  <a:srgbClr val="000000"/>
                </a:solidFill>
                <a:latin typeface="Aileron Bold"/>
                <a:ea typeface="Aileron Bold"/>
                <a:cs typeface="Aileron Bold"/>
                <a:sym typeface="Aileron Bold"/>
              </a:rPr>
              <a:t>Image Generation</a:t>
            </a:r>
          </a:p>
        </p:txBody>
      </p:sp>
      <p:sp>
        <p:nvSpPr>
          <p:cNvPr name="TextBox 22" id="22"/>
          <p:cNvSpPr txBox="true"/>
          <p:nvPr/>
        </p:nvSpPr>
        <p:spPr>
          <a:xfrm rot="0">
            <a:off x="1665380" y="5895496"/>
            <a:ext cx="8015880" cy="1085435"/>
          </a:xfrm>
          <a:prstGeom prst="rect">
            <a:avLst/>
          </a:prstGeom>
        </p:spPr>
        <p:txBody>
          <a:bodyPr anchor="t" rtlCol="false" tIns="0" lIns="0" bIns="0" rIns="0">
            <a:spAutoFit/>
          </a:bodyPr>
          <a:lstStyle/>
          <a:p>
            <a:pPr algn="l">
              <a:lnSpc>
                <a:spcPts val="4222"/>
              </a:lnSpc>
            </a:pPr>
            <a:r>
              <a:rPr lang="en-US" sz="3016" b="true">
                <a:solidFill>
                  <a:srgbClr val="000000"/>
                </a:solidFill>
                <a:latin typeface="Poppins Medium"/>
                <a:ea typeface="Poppins Medium"/>
                <a:cs typeface="Poppins Medium"/>
                <a:sym typeface="Poppins Medium"/>
              </a:rPr>
              <a:t>Hill Seah Wen Qi (U2121346H)</a:t>
            </a:r>
          </a:p>
          <a:p>
            <a:pPr algn="l">
              <a:lnSpc>
                <a:spcPts val="4222"/>
              </a:lnSpc>
              <a:spcBef>
                <a:spcPct val="0"/>
              </a:spcBef>
            </a:pPr>
          </a:p>
        </p:txBody>
      </p:sp>
      <p:sp>
        <p:nvSpPr>
          <p:cNvPr name="TextBox 23" id="23"/>
          <p:cNvSpPr txBox="true"/>
          <p:nvPr/>
        </p:nvSpPr>
        <p:spPr>
          <a:xfrm rot="0">
            <a:off x="1361638" y="7930638"/>
            <a:ext cx="3631535" cy="350259"/>
          </a:xfrm>
          <a:prstGeom prst="rect">
            <a:avLst/>
          </a:prstGeom>
        </p:spPr>
        <p:txBody>
          <a:bodyPr anchor="t" rtlCol="false" tIns="0" lIns="0" bIns="0" rIns="0">
            <a:spAutoFit/>
          </a:bodyPr>
          <a:lstStyle/>
          <a:p>
            <a:pPr algn="l">
              <a:lnSpc>
                <a:spcPts val="2744"/>
              </a:lnSpc>
              <a:spcBef>
                <a:spcPct val="0"/>
              </a:spcBef>
            </a:pPr>
            <a:r>
              <a:rPr lang="en-US" sz="1960">
                <a:solidFill>
                  <a:srgbClr val="000000"/>
                </a:solidFill>
                <a:latin typeface="Poppins"/>
                <a:ea typeface="Poppins"/>
                <a:cs typeface="Poppins"/>
                <a:sym typeface="Poppins"/>
              </a:rPr>
              <a:t>Project ID</a:t>
            </a:r>
          </a:p>
        </p:txBody>
      </p:sp>
      <p:sp>
        <p:nvSpPr>
          <p:cNvPr name="TextBox 24" id="24"/>
          <p:cNvSpPr txBox="true"/>
          <p:nvPr/>
        </p:nvSpPr>
        <p:spPr>
          <a:xfrm rot="0">
            <a:off x="5114332" y="7930638"/>
            <a:ext cx="4551356" cy="350259"/>
          </a:xfrm>
          <a:prstGeom prst="rect">
            <a:avLst/>
          </a:prstGeom>
        </p:spPr>
        <p:txBody>
          <a:bodyPr anchor="t" rtlCol="false" tIns="0" lIns="0" bIns="0" rIns="0">
            <a:spAutoFit/>
          </a:bodyPr>
          <a:lstStyle/>
          <a:p>
            <a:pPr algn="l">
              <a:lnSpc>
                <a:spcPts val="2744"/>
              </a:lnSpc>
              <a:spcBef>
                <a:spcPct val="0"/>
              </a:spcBef>
            </a:pPr>
            <a:r>
              <a:rPr lang="en-US" sz="1960">
                <a:solidFill>
                  <a:srgbClr val="000000"/>
                </a:solidFill>
                <a:latin typeface="Poppins"/>
                <a:ea typeface="Poppins"/>
                <a:cs typeface="Poppins"/>
                <a:sym typeface="Poppins"/>
              </a:rPr>
              <a:t>Project Supervisor</a:t>
            </a:r>
          </a:p>
        </p:txBody>
      </p:sp>
      <p:sp>
        <p:nvSpPr>
          <p:cNvPr name="TextBox 25" id="25"/>
          <p:cNvSpPr txBox="true"/>
          <p:nvPr/>
        </p:nvSpPr>
        <p:spPr>
          <a:xfrm rot="0">
            <a:off x="1361638" y="8305141"/>
            <a:ext cx="3818913" cy="491665"/>
          </a:xfrm>
          <a:prstGeom prst="rect">
            <a:avLst/>
          </a:prstGeom>
        </p:spPr>
        <p:txBody>
          <a:bodyPr anchor="t" rtlCol="false" tIns="0" lIns="0" bIns="0" rIns="0">
            <a:spAutoFit/>
          </a:bodyPr>
          <a:lstStyle/>
          <a:p>
            <a:pPr algn="l">
              <a:lnSpc>
                <a:spcPts val="3875"/>
              </a:lnSpc>
              <a:spcBef>
                <a:spcPct val="0"/>
              </a:spcBef>
            </a:pPr>
            <a:r>
              <a:rPr lang="en-US" b="true" sz="2768" spc="-55">
                <a:solidFill>
                  <a:srgbClr val="0453B9"/>
                </a:solidFill>
                <a:latin typeface="Poppins Bold"/>
                <a:ea typeface="Poppins Bold"/>
                <a:cs typeface="Poppins Bold"/>
                <a:sym typeface="Poppins Bold"/>
              </a:rPr>
              <a:t>CCDS24-0163</a:t>
            </a:r>
          </a:p>
        </p:txBody>
      </p:sp>
      <p:sp>
        <p:nvSpPr>
          <p:cNvPr name="TextBox 26" id="26"/>
          <p:cNvSpPr txBox="true"/>
          <p:nvPr/>
        </p:nvSpPr>
        <p:spPr>
          <a:xfrm rot="0">
            <a:off x="5114332" y="8305141"/>
            <a:ext cx="7318331" cy="491665"/>
          </a:xfrm>
          <a:prstGeom prst="rect">
            <a:avLst/>
          </a:prstGeom>
        </p:spPr>
        <p:txBody>
          <a:bodyPr anchor="t" rtlCol="false" tIns="0" lIns="0" bIns="0" rIns="0">
            <a:spAutoFit/>
          </a:bodyPr>
          <a:lstStyle/>
          <a:p>
            <a:pPr algn="l">
              <a:lnSpc>
                <a:spcPts val="3875"/>
              </a:lnSpc>
              <a:spcBef>
                <a:spcPct val="0"/>
              </a:spcBef>
            </a:pPr>
            <a:r>
              <a:rPr lang="en-US" b="true" sz="2768" spc="-55">
                <a:solidFill>
                  <a:srgbClr val="0453B9"/>
                </a:solidFill>
                <a:latin typeface="Poppins Bold"/>
                <a:ea typeface="Poppins Bold"/>
                <a:cs typeface="Poppins Bold"/>
                <a:sym typeface="Poppins Bold"/>
              </a:rPr>
              <a:t>Associate Professor Lu Shijian</a:t>
            </a:r>
          </a:p>
        </p:txBody>
      </p:sp>
      <p:sp>
        <p:nvSpPr>
          <p:cNvPr name="Freeform 27" id="27"/>
          <p:cNvSpPr/>
          <p:nvPr/>
        </p:nvSpPr>
        <p:spPr>
          <a:xfrm flipH="false" flipV="false" rot="0">
            <a:off x="1361638" y="566664"/>
            <a:ext cx="4830895" cy="1932358"/>
          </a:xfrm>
          <a:custGeom>
            <a:avLst/>
            <a:gdLst/>
            <a:ahLst/>
            <a:cxnLst/>
            <a:rect r="r" b="b" t="t" l="l"/>
            <a:pathLst>
              <a:path h="1932358" w="4830895">
                <a:moveTo>
                  <a:pt x="0" y="0"/>
                </a:moveTo>
                <a:lnTo>
                  <a:pt x="4830895" y="0"/>
                </a:lnTo>
                <a:lnTo>
                  <a:pt x="4830895" y="1932358"/>
                </a:lnTo>
                <a:lnTo>
                  <a:pt x="0" y="1932358"/>
                </a:lnTo>
                <a:lnTo>
                  <a:pt x="0" y="0"/>
                </a:lnTo>
                <a:close/>
              </a:path>
            </a:pathLst>
          </a:custGeom>
          <a:blipFill>
            <a:blip r:embed="rId5"/>
            <a:stretch>
              <a:fillRect l="0" t="0" r="0" b="0"/>
            </a:stretch>
          </a:blipFill>
        </p:spPr>
      </p:sp>
      <p:sp>
        <p:nvSpPr>
          <p:cNvPr name="TextBox 28" id="28"/>
          <p:cNvSpPr txBox="true"/>
          <p:nvPr/>
        </p:nvSpPr>
        <p:spPr>
          <a:xfrm rot="0">
            <a:off x="1361638" y="9007063"/>
            <a:ext cx="3631535" cy="350259"/>
          </a:xfrm>
          <a:prstGeom prst="rect">
            <a:avLst/>
          </a:prstGeom>
        </p:spPr>
        <p:txBody>
          <a:bodyPr anchor="t" rtlCol="false" tIns="0" lIns="0" bIns="0" rIns="0">
            <a:spAutoFit/>
          </a:bodyPr>
          <a:lstStyle/>
          <a:p>
            <a:pPr algn="l">
              <a:lnSpc>
                <a:spcPts val="2744"/>
              </a:lnSpc>
              <a:spcBef>
                <a:spcPct val="0"/>
              </a:spcBef>
            </a:pPr>
            <a:r>
              <a:rPr lang="en-US" sz="1960">
                <a:solidFill>
                  <a:srgbClr val="000000"/>
                </a:solidFill>
                <a:latin typeface="Poppins"/>
                <a:ea typeface="Poppins"/>
                <a:cs typeface="Poppins"/>
                <a:sym typeface="Poppins"/>
              </a:rPr>
              <a:t>Examiner</a:t>
            </a:r>
          </a:p>
        </p:txBody>
      </p:sp>
      <p:sp>
        <p:nvSpPr>
          <p:cNvPr name="TextBox 29" id="29"/>
          <p:cNvSpPr txBox="true"/>
          <p:nvPr/>
        </p:nvSpPr>
        <p:spPr>
          <a:xfrm rot="0">
            <a:off x="1361638" y="9381566"/>
            <a:ext cx="9285125" cy="491665"/>
          </a:xfrm>
          <a:prstGeom prst="rect">
            <a:avLst/>
          </a:prstGeom>
        </p:spPr>
        <p:txBody>
          <a:bodyPr anchor="t" rtlCol="false" tIns="0" lIns="0" bIns="0" rIns="0">
            <a:spAutoFit/>
          </a:bodyPr>
          <a:lstStyle/>
          <a:p>
            <a:pPr algn="l">
              <a:lnSpc>
                <a:spcPts val="3875"/>
              </a:lnSpc>
              <a:spcBef>
                <a:spcPct val="0"/>
              </a:spcBef>
            </a:pPr>
            <a:r>
              <a:rPr lang="en-US" b="true" sz="2768" spc="-55">
                <a:solidFill>
                  <a:srgbClr val="0453B9"/>
                </a:solidFill>
                <a:latin typeface="Poppins Bold"/>
                <a:ea typeface="Poppins Bold"/>
                <a:cs typeface="Poppins Bold"/>
                <a:sym typeface="Poppins Bold"/>
              </a:rPr>
              <a:t>Associate Professor Lin Guosheng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79895" y="0"/>
            <a:ext cx="1365255" cy="10287000"/>
            <a:chOff x="0" y="0"/>
            <a:chExt cx="359573" cy="2709333"/>
          </a:xfrm>
        </p:grpSpPr>
        <p:sp>
          <p:nvSpPr>
            <p:cNvPr name="Freeform 3" id="3"/>
            <p:cNvSpPr/>
            <p:nvPr/>
          </p:nvSpPr>
          <p:spPr>
            <a:xfrm flipH="false" flipV="false" rot="0">
              <a:off x="0" y="0"/>
              <a:ext cx="359573" cy="2709333"/>
            </a:xfrm>
            <a:custGeom>
              <a:avLst/>
              <a:gdLst/>
              <a:ahLst/>
              <a:cxnLst/>
              <a:rect r="r" b="b" t="t" l="l"/>
              <a:pathLst>
                <a:path h="2709333" w="359573">
                  <a:moveTo>
                    <a:pt x="0" y="0"/>
                  </a:moveTo>
                  <a:lnTo>
                    <a:pt x="359573" y="0"/>
                  </a:lnTo>
                  <a:lnTo>
                    <a:pt x="359573" y="2709333"/>
                  </a:lnTo>
                  <a:lnTo>
                    <a:pt x="0" y="2709333"/>
                  </a:lnTo>
                  <a:close/>
                </a:path>
              </a:pathLst>
            </a:custGeom>
            <a:gradFill rotWithShape="true">
              <a:gsLst>
                <a:gs pos="0">
                  <a:srgbClr val="0453B9">
                    <a:alpha val="100000"/>
                  </a:srgbClr>
                </a:gs>
                <a:gs pos="100000">
                  <a:srgbClr val="3881DF">
                    <a:alpha val="100000"/>
                  </a:srgbClr>
                </a:gs>
              </a:gsLst>
              <a:lin ang="2700000"/>
            </a:gradFill>
          </p:spPr>
        </p:sp>
        <p:sp>
          <p:nvSpPr>
            <p:cNvPr name="TextBox 4" id="4"/>
            <p:cNvSpPr txBox="true"/>
            <p:nvPr/>
          </p:nvSpPr>
          <p:spPr>
            <a:xfrm>
              <a:off x="0" y="-57150"/>
              <a:ext cx="359573" cy="2766483"/>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0">
            <a:off x="12271916" y="2783879"/>
            <a:ext cx="4408521" cy="440852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FFFFFF">
                    <a:alpha val="24000"/>
                  </a:srgbClr>
                </a:gs>
                <a:gs pos="100000">
                  <a:srgbClr val="0151B8">
                    <a:alpha val="0"/>
                  </a:srgbClr>
                </a:gs>
              </a:gsLst>
              <a:lin ang="0"/>
            </a:gradFill>
          </p:spPr>
        </p:sp>
        <p:sp>
          <p:nvSpPr>
            <p:cNvPr name="TextBox 7" id="7"/>
            <p:cNvSpPr txBox="true"/>
            <p:nvPr/>
          </p:nvSpPr>
          <p:spPr>
            <a:xfrm>
              <a:off x="76200" y="38100"/>
              <a:ext cx="660400" cy="698500"/>
            </a:xfrm>
            <a:prstGeom prst="rect">
              <a:avLst/>
            </a:prstGeom>
          </p:spPr>
          <p:txBody>
            <a:bodyPr anchor="ctr" rtlCol="false" tIns="31086" lIns="31086" bIns="31086" rIns="31086"/>
            <a:lstStyle/>
            <a:p>
              <a:pPr algn="ctr">
                <a:lnSpc>
                  <a:spcPts val="2659"/>
                </a:lnSpc>
              </a:pPr>
            </a:p>
          </p:txBody>
        </p:sp>
      </p:grpSp>
      <p:grpSp>
        <p:nvGrpSpPr>
          <p:cNvPr name="Group 8" id="8"/>
          <p:cNvGrpSpPr/>
          <p:nvPr/>
        </p:nvGrpSpPr>
        <p:grpSpPr>
          <a:xfrm rot="0">
            <a:off x="12544479" y="3056443"/>
            <a:ext cx="3863394" cy="386339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8888" t="0" r="-38888" b="0"/>
              </a:stretch>
            </a:blipFill>
            <a:ln w="123825" cap="sq">
              <a:solidFill>
                <a:srgbClr val="FFFFFF"/>
              </a:solidFill>
              <a:prstDash val="solid"/>
              <a:miter/>
            </a:ln>
          </p:spPr>
        </p:sp>
      </p:grpSp>
      <p:sp>
        <p:nvSpPr>
          <p:cNvPr name="Freeform 10" id="10"/>
          <p:cNvSpPr/>
          <p:nvPr/>
        </p:nvSpPr>
        <p:spPr>
          <a:xfrm flipH="false" flipV="false" rot="-5400000">
            <a:off x="17057377" y="4822637"/>
            <a:ext cx="1191242" cy="641726"/>
          </a:xfrm>
          <a:custGeom>
            <a:avLst/>
            <a:gdLst/>
            <a:ahLst/>
            <a:cxnLst/>
            <a:rect r="r" b="b" t="t" l="l"/>
            <a:pathLst>
              <a:path h="641726" w="1191242">
                <a:moveTo>
                  <a:pt x="0" y="0"/>
                </a:moveTo>
                <a:lnTo>
                  <a:pt x="1191242" y="0"/>
                </a:lnTo>
                <a:lnTo>
                  <a:pt x="1191242" y="641726"/>
                </a:lnTo>
                <a:lnTo>
                  <a:pt x="0" y="641726"/>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grpSp>
        <p:nvGrpSpPr>
          <p:cNvPr name="Group 11" id="11"/>
          <p:cNvGrpSpPr/>
          <p:nvPr/>
        </p:nvGrpSpPr>
        <p:grpSpPr>
          <a:xfrm rot="0">
            <a:off x="1411367" y="3709685"/>
            <a:ext cx="3349236" cy="1338321"/>
            <a:chOff x="0" y="0"/>
            <a:chExt cx="882103" cy="352480"/>
          </a:xfrm>
        </p:grpSpPr>
        <p:sp>
          <p:nvSpPr>
            <p:cNvPr name="Freeform 12" id="12"/>
            <p:cNvSpPr/>
            <p:nvPr/>
          </p:nvSpPr>
          <p:spPr>
            <a:xfrm flipH="false" flipV="false" rot="0">
              <a:off x="0" y="0"/>
              <a:ext cx="882103" cy="352480"/>
            </a:xfrm>
            <a:custGeom>
              <a:avLst/>
              <a:gdLst/>
              <a:ahLst/>
              <a:cxnLst/>
              <a:rect r="r" b="b" t="t" l="l"/>
              <a:pathLst>
                <a:path h="352480" w="882103">
                  <a:moveTo>
                    <a:pt x="50854" y="0"/>
                  </a:moveTo>
                  <a:lnTo>
                    <a:pt x="831249" y="0"/>
                  </a:lnTo>
                  <a:cubicBezTo>
                    <a:pt x="844737" y="0"/>
                    <a:pt x="857671" y="5358"/>
                    <a:pt x="867209" y="14895"/>
                  </a:cubicBezTo>
                  <a:cubicBezTo>
                    <a:pt x="876746" y="24432"/>
                    <a:pt x="882103" y="37367"/>
                    <a:pt x="882103" y="50854"/>
                  </a:cubicBezTo>
                  <a:lnTo>
                    <a:pt x="882103" y="301626"/>
                  </a:lnTo>
                  <a:cubicBezTo>
                    <a:pt x="882103" y="315113"/>
                    <a:pt x="876746" y="328048"/>
                    <a:pt x="867209" y="337585"/>
                  </a:cubicBezTo>
                  <a:cubicBezTo>
                    <a:pt x="857671" y="347122"/>
                    <a:pt x="844737" y="352480"/>
                    <a:pt x="831249" y="352480"/>
                  </a:cubicBezTo>
                  <a:lnTo>
                    <a:pt x="50854" y="352480"/>
                  </a:lnTo>
                  <a:cubicBezTo>
                    <a:pt x="37367" y="352480"/>
                    <a:pt x="24432" y="347122"/>
                    <a:pt x="14895" y="337585"/>
                  </a:cubicBezTo>
                  <a:cubicBezTo>
                    <a:pt x="5358" y="328048"/>
                    <a:pt x="0" y="315113"/>
                    <a:pt x="0" y="301626"/>
                  </a:cubicBezTo>
                  <a:lnTo>
                    <a:pt x="0" y="50854"/>
                  </a:lnTo>
                  <a:cubicBezTo>
                    <a:pt x="0" y="37367"/>
                    <a:pt x="5358" y="24432"/>
                    <a:pt x="14895" y="14895"/>
                  </a:cubicBezTo>
                  <a:cubicBezTo>
                    <a:pt x="24432" y="5358"/>
                    <a:pt x="37367" y="0"/>
                    <a:pt x="50854" y="0"/>
                  </a:cubicBezTo>
                  <a:close/>
                </a:path>
              </a:pathLst>
            </a:custGeom>
            <a:solidFill>
              <a:srgbClr val="0453B9"/>
            </a:solidFill>
          </p:spPr>
        </p:sp>
        <p:sp>
          <p:nvSpPr>
            <p:cNvPr name="TextBox 13" id="13"/>
            <p:cNvSpPr txBox="true"/>
            <p:nvPr/>
          </p:nvSpPr>
          <p:spPr>
            <a:xfrm>
              <a:off x="0" y="-57150"/>
              <a:ext cx="882103" cy="409630"/>
            </a:xfrm>
            <a:prstGeom prst="rect">
              <a:avLst/>
            </a:prstGeom>
          </p:spPr>
          <p:txBody>
            <a:bodyPr anchor="ctr" rtlCol="false" tIns="50800" lIns="50800" bIns="50800" rIns="50800"/>
            <a:lstStyle/>
            <a:p>
              <a:pPr algn="ctr">
                <a:lnSpc>
                  <a:spcPts val="2735"/>
                </a:lnSpc>
              </a:pPr>
            </a:p>
          </p:txBody>
        </p:sp>
      </p:grpSp>
      <p:pic>
        <p:nvPicPr>
          <p:cNvPr name="Picture 14" id="14"/>
          <p:cNvPicPr>
            <a:picLocks noChangeAspect="true"/>
          </p:cNvPicPr>
          <p:nvPr/>
        </p:nvPicPr>
        <p:blipFill>
          <a:blip r:embed="rId5"/>
          <a:stretch>
            <a:fillRect/>
          </a:stretch>
        </p:blipFill>
        <p:spPr>
          <a:xfrm rot="0">
            <a:off x="1333630" y="3685196"/>
            <a:ext cx="3303292" cy="1307553"/>
          </a:xfrm>
          <a:prstGeom prst="rect">
            <a:avLst/>
          </a:prstGeom>
        </p:spPr>
      </p:pic>
      <p:pic>
        <p:nvPicPr>
          <p:cNvPr name="Picture 15" id="15"/>
          <p:cNvPicPr>
            <a:picLocks noChangeAspect="true"/>
          </p:cNvPicPr>
          <p:nvPr/>
        </p:nvPicPr>
        <p:blipFill>
          <a:blip r:embed="rId6"/>
          <a:stretch>
            <a:fillRect/>
          </a:stretch>
        </p:blipFill>
        <p:spPr>
          <a:xfrm rot="0">
            <a:off x="5702877" y="6109440"/>
            <a:ext cx="372704" cy="269175"/>
          </a:xfrm>
          <a:prstGeom prst="rect">
            <a:avLst/>
          </a:prstGeom>
        </p:spPr>
      </p:pic>
      <p:sp>
        <p:nvSpPr>
          <p:cNvPr name="TextBox 16" id="16"/>
          <p:cNvSpPr txBox="true"/>
          <p:nvPr/>
        </p:nvSpPr>
        <p:spPr>
          <a:xfrm rot="0">
            <a:off x="1411367" y="1081752"/>
            <a:ext cx="11008744" cy="940482"/>
          </a:xfrm>
          <a:prstGeom prst="rect">
            <a:avLst/>
          </a:prstGeom>
        </p:spPr>
        <p:txBody>
          <a:bodyPr anchor="t" rtlCol="false" tIns="0" lIns="0" bIns="0" rIns="0">
            <a:spAutoFit/>
          </a:bodyPr>
          <a:lstStyle/>
          <a:p>
            <a:pPr algn="l">
              <a:lnSpc>
                <a:spcPts val="7363"/>
              </a:lnSpc>
            </a:pPr>
            <a:r>
              <a:rPr lang="en-US" sz="6403" b="true">
                <a:solidFill>
                  <a:srgbClr val="0453B9"/>
                </a:solidFill>
                <a:latin typeface="Aileron Bold"/>
                <a:ea typeface="Aileron Bold"/>
                <a:cs typeface="Aileron Bold"/>
                <a:sym typeface="Aileron Bold"/>
              </a:rPr>
              <a:t>Energy Diffusion Guidance</a:t>
            </a:r>
          </a:p>
        </p:txBody>
      </p:sp>
      <p:sp>
        <p:nvSpPr>
          <p:cNvPr name="TextBox 17" id="17"/>
          <p:cNvSpPr txBox="true"/>
          <p:nvPr/>
        </p:nvSpPr>
        <p:spPr>
          <a:xfrm rot="0">
            <a:off x="1411367" y="2332321"/>
            <a:ext cx="8963365" cy="1128111"/>
          </a:xfrm>
          <a:prstGeom prst="rect">
            <a:avLst/>
          </a:prstGeom>
        </p:spPr>
        <p:txBody>
          <a:bodyPr anchor="t" rtlCol="false" tIns="0" lIns="0" bIns="0" rIns="0">
            <a:spAutoFit/>
          </a:bodyPr>
          <a:lstStyle/>
          <a:p>
            <a:pPr algn="l">
              <a:lnSpc>
                <a:spcPts val="4495"/>
              </a:lnSpc>
              <a:spcBef>
                <a:spcPct val="0"/>
              </a:spcBef>
            </a:pPr>
            <a:r>
              <a:rPr lang="en-US" sz="3211" b="true">
                <a:solidFill>
                  <a:srgbClr val="000000"/>
                </a:solidFill>
                <a:latin typeface="Poppins Semi-Bold"/>
                <a:ea typeface="Poppins Semi-Bold"/>
                <a:cs typeface="Poppins Semi-Bold"/>
                <a:sym typeface="Poppins Semi-Bold"/>
              </a:rPr>
              <a:t>Alternative method to model the conditional corrective gradient</a:t>
            </a:r>
          </a:p>
        </p:txBody>
      </p:sp>
      <p:sp>
        <p:nvSpPr>
          <p:cNvPr name="TextBox 18" id="18"/>
          <p:cNvSpPr txBox="true"/>
          <p:nvPr/>
        </p:nvSpPr>
        <p:spPr>
          <a:xfrm rot="0">
            <a:off x="1236278" y="5238506"/>
            <a:ext cx="10736180" cy="1953895"/>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000000"/>
                </a:solidFill>
                <a:latin typeface="Poppins"/>
                <a:ea typeface="Poppins"/>
                <a:cs typeface="Poppins"/>
                <a:sym typeface="Poppins"/>
              </a:rPr>
              <a:t>Energy function,                 , </a:t>
            </a:r>
            <a:r>
              <a:rPr lang="en-US" sz="2200">
                <a:solidFill>
                  <a:srgbClr val="000000"/>
                </a:solidFill>
                <a:latin typeface="Poppins"/>
                <a:ea typeface="Poppins"/>
                <a:cs typeface="Poppins"/>
                <a:sym typeface="Poppins"/>
              </a:rPr>
              <a:t>value decreases as the similarity between        </a:t>
            </a:r>
          </a:p>
          <a:p>
            <a:pPr algn="l">
              <a:lnSpc>
                <a:spcPts val="3080"/>
              </a:lnSpc>
            </a:pPr>
            <a:r>
              <a:rPr lang="en-US" sz="2200">
                <a:solidFill>
                  <a:srgbClr val="000000"/>
                </a:solidFill>
                <a:latin typeface="Poppins"/>
                <a:ea typeface="Poppins"/>
                <a:cs typeface="Poppins"/>
                <a:sym typeface="Poppins"/>
              </a:rPr>
              <a:t>            </a:t>
            </a:r>
            <a:r>
              <a:rPr lang="en-US" sz="2200">
                <a:solidFill>
                  <a:srgbClr val="000000"/>
                </a:solidFill>
                <a:latin typeface="Poppins"/>
                <a:ea typeface="Poppins"/>
                <a:cs typeface="Poppins"/>
                <a:sym typeface="Poppins"/>
              </a:rPr>
              <a:t>and c increases</a:t>
            </a:r>
          </a:p>
          <a:p>
            <a:pPr algn="l" marL="474981" indent="-237491" lvl="1">
              <a:lnSpc>
                <a:spcPts val="3080"/>
              </a:lnSpc>
              <a:buFont typeface="Arial"/>
              <a:buChar char="•"/>
            </a:pPr>
            <a:r>
              <a:rPr lang="en-US" sz="2200">
                <a:solidFill>
                  <a:srgbClr val="000000"/>
                </a:solidFill>
                <a:latin typeface="Poppins"/>
                <a:ea typeface="Poppins"/>
                <a:cs typeface="Poppins"/>
                <a:sym typeface="Poppins"/>
              </a:rPr>
              <a:t>Energy function = zero when       and c are perfectly similar</a:t>
            </a:r>
          </a:p>
          <a:p>
            <a:pPr algn="l" marL="474981" indent="-237491" lvl="1">
              <a:lnSpc>
                <a:spcPts val="3080"/>
              </a:lnSpc>
              <a:buFont typeface="Arial"/>
              <a:buChar char="•"/>
            </a:pPr>
            <a:r>
              <a:rPr lang="en-US" sz="2200">
                <a:solidFill>
                  <a:srgbClr val="000000"/>
                </a:solidFill>
                <a:latin typeface="Poppins"/>
                <a:ea typeface="Poppins"/>
                <a:cs typeface="Poppins"/>
                <a:sym typeface="Poppins"/>
              </a:rPr>
              <a:t>Thus, t</a:t>
            </a:r>
            <a:r>
              <a:rPr lang="en-US" sz="2200">
                <a:solidFill>
                  <a:srgbClr val="000000"/>
                </a:solidFill>
                <a:latin typeface="Poppins"/>
                <a:ea typeface="Poppins"/>
                <a:cs typeface="Poppins"/>
                <a:sym typeface="Poppins"/>
              </a:rPr>
              <a:t>he corrective gradient can be remodelled to energy guidance as</a:t>
            </a:r>
          </a:p>
          <a:p>
            <a:pPr algn="l">
              <a:lnSpc>
                <a:spcPts val="3080"/>
              </a:lnSpc>
              <a:spcBef>
                <a:spcPct val="0"/>
              </a:spcBef>
            </a:pPr>
          </a:p>
        </p:txBody>
      </p:sp>
      <p:pic>
        <p:nvPicPr>
          <p:cNvPr name="Picture 19" id="19"/>
          <p:cNvPicPr>
            <a:picLocks noChangeAspect="true"/>
          </p:cNvPicPr>
          <p:nvPr/>
        </p:nvPicPr>
        <p:blipFill>
          <a:blip r:embed="rId7"/>
          <a:stretch>
            <a:fillRect/>
          </a:stretch>
        </p:blipFill>
        <p:spPr>
          <a:xfrm rot="0">
            <a:off x="1757030" y="5708062"/>
            <a:ext cx="372704" cy="269175"/>
          </a:xfrm>
          <a:prstGeom prst="rect">
            <a:avLst/>
          </a:prstGeom>
        </p:spPr>
      </p:pic>
      <p:grpSp>
        <p:nvGrpSpPr>
          <p:cNvPr name="Group 20" id="20"/>
          <p:cNvGrpSpPr/>
          <p:nvPr/>
        </p:nvGrpSpPr>
        <p:grpSpPr>
          <a:xfrm rot="0">
            <a:off x="1411367" y="7798941"/>
            <a:ext cx="9889851" cy="2183103"/>
            <a:chOff x="0" y="0"/>
            <a:chExt cx="2604734" cy="574974"/>
          </a:xfrm>
        </p:grpSpPr>
        <p:sp>
          <p:nvSpPr>
            <p:cNvPr name="Freeform 21" id="21"/>
            <p:cNvSpPr/>
            <p:nvPr/>
          </p:nvSpPr>
          <p:spPr>
            <a:xfrm flipH="false" flipV="false" rot="0">
              <a:off x="0" y="0"/>
              <a:ext cx="2604734" cy="574974"/>
            </a:xfrm>
            <a:custGeom>
              <a:avLst/>
              <a:gdLst/>
              <a:ahLst/>
              <a:cxnLst/>
              <a:rect r="r" b="b" t="t" l="l"/>
              <a:pathLst>
                <a:path h="574974" w="2604734">
                  <a:moveTo>
                    <a:pt x="17222" y="0"/>
                  </a:moveTo>
                  <a:lnTo>
                    <a:pt x="2587512" y="0"/>
                  </a:lnTo>
                  <a:cubicBezTo>
                    <a:pt x="2592080" y="0"/>
                    <a:pt x="2596461" y="1814"/>
                    <a:pt x="2599690" y="5044"/>
                  </a:cubicBezTo>
                  <a:cubicBezTo>
                    <a:pt x="2602920" y="8274"/>
                    <a:pt x="2604734" y="12654"/>
                    <a:pt x="2604734" y="17222"/>
                  </a:cubicBezTo>
                  <a:lnTo>
                    <a:pt x="2604734" y="557752"/>
                  </a:lnTo>
                  <a:cubicBezTo>
                    <a:pt x="2604734" y="562319"/>
                    <a:pt x="2602920" y="566700"/>
                    <a:pt x="2599690" y="569929"/>
                  </a:cubicBezTo>
                  <a:cubicBezTo>
                    <a:pt x="2596461" y="573159"/>
                    <a:pt x="2592080" y="574974"/>
                    <a:pt x="2587512" y="574974"/>
                  </a:cubicBezTo>
                  <a:lnTo>
                    <a:pt x="17222" y="574974"/>
                  </a:lnTo>
                  <a:cubicBezTo>
                    <a:pt x="12654" y="574974"/>
                    <a:pt x="8274" y="573159"/>
                    <a:pt x="5044" y="569929"/>
                  </a:cubicBezTo>
                  <a:cubicBezTo>
                    <a:pt x="1814" y="566700"/>
                    <a:pt x="0" y="562319"/>
                    <a:pt x="0" y="557752"/>
                  </a:cubicBezTo>
                  <a:lnTo>
                    <a:pt x="0" y="17222"/>
                  </a:lnTo>
                  <a:cubicBezTo>
                    <a:pt x="0" y="12654"/>
                    <a:pt x="1814" y="8274"/>
                    <a:pt x="5044" y="5044"/>
                  </a:cubicBezTo>
                  <a:cubicBezTo>
                    <a:pt x="8274" y="1814"/>
                    <a:pt x="12654" y="0"/>
                    <a:pt x="17222" y="0"/>
                  </a:cubicBezTo>
                  <a:close/>
                </a:path>
              </a:pathLst>
            </a:custGeom>
            <a:solidFill>
              <a:srgbClr val="0453B9"/>
            </a:solidFill>
          </p:spPr>
        </p:sp>
        <p:sp>
          <p:nvSpPr>
            <p:cNvPr name="TextBox 22" id="22"/>
            <p:cNvSpPr txBox="true"/>
            <p:nvPr/>
          </p:nvSpPr>
          <p:spPr>
            <a:xfrm>
              <a:off x="0" y="-57150"/>
              <a:ext cx="2604734" cy="632124"/>
            </a:xfrm>
            <a:prstGeom prst="rect">
              <a:avLst/>
            </a:prstGeom>
          </p:spPr>
          <p:txBody>
            <a:bodyPr anchor="ctr" rtlCol="false" tIns="50800" lIns="50800" bIns="50800" rIns="50800"/>
            <a:lstStyle/>
            <a:p>
              <a:pPr algn="ctr">
                <a:lnSpc>
                  <a:spcPts val="2735"/>
                </a:lnSpc>
              </a:pPr>
            </a:p>
          </p:txBody>
        </p:sp>
      </p:grpSp>
      <p:sp>
        <p:nvSpPr>
          <p:cNvPr name="TextBox 23" id="23"/>
          <p:cNvSpPr txBox="true"/>
          <p:nvPr/>
        </p:nvSpPr>
        <p:spPr>
          <a:xfrm rot="0">
            <a:off x="1788089" y="7577728"/>
            <a:ext cx="11636881" cy="1372509"/>
          </a:xfrm>
          <a:prstGeom prst="rect">
            <a:avLst/>
          </a:prstGeom>
        </p:spPr>
        <p:txBody>
          <a:bodyPr anchor="t" rtlCol="false" tIns="0" lIns="0" bIns="0" rIns="0">
            <a:spAutoFit/>
          </a:bodyPr>
          <a:lstStyle/>
          <a:p>
            <a:pPr algn="just">
              <a:lnSpc>
                <a:spcPts val="3624"/>
              </a:lnSpc>
            </a:pPr>
          </a:p>
          <a:p>
            <a:pPr algn="l">
              <a:lnSpc>
                <a:spcPts val="3624"/>
              </a:lnSpc>
            </a:pPr>
            <a:r>
              <a:rPr lang="en-US" sz="2589" b="true">
                <a:solidFill>
                  <a:srgbClr val="FFFFFF"/>
                </a:solidFill>
                <a:latin typeface="Poppins Semi-Bold"/>
                <a:ea typeface="Poppins Semi-Bold"/>
                <a:cs typeface="Poppins Semi-Bold"/>
                <a:sym typeface="Poppins Semi-Bold"/>
              </a:rPr>
              <a:t>Final d</a:t>
            </a:r>
            <a:r>
              <a:rPr lang="en-US" sz="2589" b="true">
                <a:solidFill>
                  <a:srgbClr val="FFFFFF"/>
                </a:solidFill>
                <a:latin typeface="Poppins Semi-Bold"/>
                <a:ea typeface="Poppins Semi-Bold"/>
                <a:cs typeface="Poppins Semi-Bold"/>
                <a:sym typeface="Poppins Semi-Bold"/>
              </a:rPr>
              <a:t>enoising formula with energy diffusion guidance</a:t>
            </a:r>
          </a:p>
          <a:p>
            <a:pPr algn="just">
              <a:lnSpc>
                <a:spcPts val="3624"/>
              </a:lnSpc>
              <a:spcBef>
                <a:spcPct val="0"/>
              </a:spcBef>
            </a:pPr>
          </a:p>
        </p:txBody>
      </p:sp>
      <p:pic>
        <p:nvPicPr>
          <p:cNvPr name="Picture 24" id="24"/>
          <p:cNvPicPr>
            <a:picLocks noChangeAspect="true"/>
          </p:cNvPicPr>
          <p:nvPr/>
        </p:nvPicPr>
        <p:blipFill>
          <a:blip r:embed="rId8"/>
          <a:stretch>
            <a:fillRect/>
          </a:stretch>
        </p:blipFill>
        <p:spPr>
          <a:xfrm rot="0">
            <a:off x="919073" y="8048856"/>
            <a:ext cx="10428187" cy="2505300"/>
          </a:xfrm>
          <a:prstGeom prst="rect">
            <a:avLst/>
          </a:prstGeom>
        </p:spPr>
      </p:pic>
      <p:pic>
        <p:nvPicPr>
          <p:cNvPr name="Picture 25" id="25"/>
          <p:cNvPicPr>
            <a:picLocks noChangeAspect="true"/>
          </p:cNvPicPr>
          <p:nvPr/>
        </p:nvPicPr>
        <p:blipFill>
          <a:blip r:embed="rId9"/>
          <a:stretch>
            <a:fillRect/>
          </a:stretch>
        </p:blipFill>
        <p:spPr>
          <a:xfrm rot="0">
            <a:off x="3037122" y="6576462"/>
            <a:ext cx="5393629" cy="1231878"/>
          </a:xfrm>
          <a:prstGeom prst="rect">
            <a:avLst/>
          </a:prstGeom>
        </p:spPr>
      </p:pic>
      <p:sp>
        <p:nvSpPr>
          <p:cNvPr name="TextBox 26" id="26"/>
          <p:cNvSpPr txBox="true"/>
          <p:nvPr/>
        </p:nvSpPr>
        <p:spPr>
          <a:xfrm rot="0">
            <a:off x="8476226" y="6990571"/>
            <a:ext cx="592245" cy="368300"/>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Poppins"/>
                <a:ea typeface="Poppins"/>
                <a:cs typeface="Poppins"/>
                <a:sym typeface="Poppins"/>
              </a:rPr>
              <a:t>[9]</a:t>
            </a:r>
          </a:p>
        </p:txBody>
      </p:sp>
      <p:pic>
        <p:nvPicPr>
          <p:cNvPr name="Picture 27" id="27"/>
          <p:cNvPicPr>
            <a:picLocks noChangeAspect="true"/>
          </p:cNvPicPr>
          <p:nvPr/>
        </p:nvPicPr>
        <p:blipFill>
          <a:blip r:embed="rId10"/>
          <a:stretch>
            <a:fillRect/>
          </a:stretch>
        </p:blipFill>
        <p:spPr>
          <a:xfrm rot="0">
            <a:off x="3932072" y="5186680"/>
            <a:ext cx="1307717" cy="559840"/>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244732"/>
            <a:ext cx="18288000" cy="11819147"/>
            <a:chOff x="0" y="0"/>
            <a:chExt cx="4816593" cy="3112862"/>
          </a:xfrm>
        </p:grpSpPr>
        <p:sp>
          <p:nvSpPr>
            <p:cNvPr name="Freeform 3" id="3"/>
            <p:cNvSpPr/>
            <p:nvPr/>
          </p:nvSpPr>
          <p:spPr>
            <a:xfrm flipH="false" flipV="false" rot="0">
              <a:off x="0" y="0"/>
              <a:ext cx="4816592" cy="3112862"/>
            </a:xfrm>
            <a:custGeom>
              <a:avLst/>
              <a:gdLst/>
              <a:ahLst/>
              <a:cxnLst/>
              <a:rect r="r" b="b" t="t" l="l"/>
              <a:pathLst>
                <a:path h="3112862" w="4816592">
                  <a:moveTo>
                    <a:pt x="0" y="0"/>
                  </a:moveTo>
                  <a:lnTo>
                    <a:pt x="4816592" y="0"/>
                  </a:lnTo>
                  <a:lnTo>
                    <a:pt x="4816592" y="3112862"/>
                  </a:lnTo>
                  <a:lnTo>
                    <a:pt x="0" y="3112862"/>
                  </a:lnTo>
                  <a:close/>
                </a:path>
              </a:pathLst>
            </a:custGeom>
            <a:solidFill>
              <a:srgbClr val="FFFFFF"/>
            </a:solidFill>
          </p:spPr>
        </p:sp>
        <p:sp>
          <p:nvSpPr>
            <p:cNvPr name="TextBox 4" id="4"/>
            <p:cNvSpPr txBox="true"/>
            <p:nvPr/>
          </p:nvSpPr>
          <p:spPr>
            <a:xfrm>
              <a:off x="0" y="-57150"/>
              <a:ext cx="4816593" cy="3170012"/>
            </a:xfrm>
            <a:prstGeom prst="rect">
              <a:avLst/>
            </a:prstGeom>
          </p:spPr>
          <p:txBody>
            <a:bodyPr anchor="ctr" rtlCol="false" tIns="50800" lIns="50800" bIns="50800" rIns="50800"/>
            <a:lstStyle/>
            <a:p>
              <a:pPr algn="ctr">
                <a:lnSpc>
                  <a:spcPts val="2735"/>
                </a:lnSpc>
              </a:pPr>
            </a:p>
          </p:txBody>
        </p:sp>
      </p:grpSp>
      <p:sp>
        <p:nvSpPr>
          <p:cNvPr name="Freeform 5" id="5"/>
          <p:cNvSpPr/>
          <p:nvPr/>
        </p:nvSpPr>
        <p:spPr>
          <a:xfrm flipH="false" flipV="false" rot="0">
            <a:off x="835528" y="754381"/>
            <a:ext cx="1089167" cy="586738"/>
          </a:xfrm>
          <a:custGeom>
            <a:avLst/>
            <a:gdLst/>
            <a:ahLst/>
            <a:cxnLst/>
            <a:rect r="r" b="b" t="t" l="l"/>
            <a:pathLst>
              <a:path h="586738" w="1089167">
                <a:moveTo>
                  <a:pt x="0" y="0"/>
                </a:moveTo>
                <a:lnTo>
                  <a:pt x="1089167" y="0"/>
                </a:lnTo>
                <a:lnTo>
                  <a:pt x="1089167" y="586738"/>
                </a:lnTo>
                <a:lnTo>
                  <a:pt x="0" y="586738"/>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Freeform 6" id="6"/>
          <p:cNvSpPr/>
          <p:nvPr/>
        </p:nvSpPr>
        <p:spPr>
          <a:xfrm flipH="false" flipV="false" rot="0">
            <a:off x="16363305" y="754381"/>
            <a:ext cx="1089167" cy="586738"/>
          </a:xfrm>
          <a:custGeom>
            <a:avLst/>
            <a:gdLst/>
            <a:ahLst/>
            <a:cxnLst/>
            <a:rect r="r" b="b" t="t" l="l"/>
            <a:pathLst>
              <a:path h="586738" w="1089167">
                <a:moveTo>
                  <a:pt x="0" y="0"/>
                </a:moveTo>
                <a:lnTo>
                  <a:pt x="1089167" y="0"/>
                </a:lnTo>
                <a:lnTo>
                  <a:pt x="1089167" y="586738"/>
                </a:lnTo>
                <a:lnTo>
                  <a:pt x="0" y="586738"/>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7" id="7"/>
          <p:cNvGrpSpPr/>
          <p:nvPr/>
        </p:nvGrpSpPr>
        <p:grpSpPr>
          <a:xfrm rot="-10800000">
            <a:off x="-118190" y="9999585"/>
            <a:ext cx="18669876" cy="574829"/>
            <a:chOff x="0" y="0"/>
            <a:chExt cx="4917169" cy="151395"/>
          </a:xfrm>
        </p:grpSpPr>
        <p:sp>
          <p:nvSpPr>
            <p:cNvPr name="Freeform 8" id="8"/>
            <p:cNvSpPr/>
            <p:nvPr/>
          </p:nvSpPr>
          <p:spPr>
            <a:xfrm flipH="false" flipV="false" rot="0">
              <a:off x="0" y="0"/>
              <a:ext cx="4917169" cy="151395"/>
            </a:xfrm>
            <a:custGeom>
              <a:avLst/>
              <a:gdLst/>
              <a:ahLst/>
              <a:cxnLst/>
              <a:rect r="r" b="b" t="t" l="l"/>
              <a:pathLst>
                <a:path h="151395" w="4917169">
                  <a:moveTo>
                    <a:pt x="41467" y="0"/>
                  </a:moveTo>
                  <a:lnTo>
                    <a:pt x="4875702" y="0"/>
                  </a:lnTo>
                  <a:cubicBezTo>
                    <a:pt x="4898604" y="0"/>
                    <a:pt x="4917169" y="18566"/>
                    <a:pt x="4917169" y="41467"/>
                  </a:cubicBezTo>
                  <a:lnTo>
                    <a:pt x="4917169" y="109928"/>
                  </a:lnTo>
                  <a:cubicBezTo>
                    <a:pt x="4917169" y="132830"/>
                    <a:pt x="4898604" y="151395"/>
                    <a:pt x="4875702" y="151395"/>
                  </a:cubicBezTo>
                  <a:lnTo>
                    <a:pt x="41467" y="151395"/>
                  </a:lnTo>
                  <a:cubicBezTo>
                    <a:pt x="18566" y="151395"/>
                    <a:pt x="0" y="132830"/>
                    <a:pt x="0" y="109928"/>
                  </a:cubicBezTo>
                  <a:lnTo>
                    <a:pt x="0" y="41467"/>
                  </a:lnTo>
                  <a:cubicBezTo>
                    <a:pt x="0" y="18566"/>
                    <a:pt x="18566" y="0"/>
                    <a:pt x="41467"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9" id="9"/>
            <p:cNvSpPr txBox="true"/>
            <p:nvPr/>
          </p:nvSpPr>
          <p:spPr>
            <a:xfrm>
              <a:off x="0" y="-38100"/>
              <a:ext cx="4917169" cy="189495"/>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380112" y="2701607"/>
            <a:ext cx="7264794" cy="6719604"/>
            <a:chOff x="0" y="0"/>
            <a:chExt cx="1913361" cy="1769772"/>
          </a:xfrm>
        </p:grpSpPr>
        <p:sp>
          <p:nvSpPr>
            <p:cNvPr name="Freeform 11" id="11"/>
            <p:cNvSpPr/>
            <p:nvPr/>
          </p:nvSpPr>
          <p:spPr>
            <a:xfrm flipH="false" flipV="false" rot="0">
              <a:off x="0" y="0"/>
              <a:ext cx="1913361" cy="1769772"/>
            </a:xfrm>
            <a:custGeom>
              <a:avLst/>
              <a:gdLst/>
              <a:ahLst/>
              <a:cxnLst/>
              <a:rect r="r" b="b" t="t" l="l"/>
              <a:pathLst>
                <a:path h="1769772" w="1913361">
                  <a:moveTo>
                    <a:pt x="70335" y="0"/>
                  </a:moveTo>
                  <a:lnTo>
                    <a:pt x="1843027" y="0"/>
                  </a:lnTo>
                  <a:cubicBezTo>
                    <a:pt x="1881871" y="0"/>
                    <a:pt x="1913361" y="31490"/>
                    <a:pt x="1913361" y="70335"/>
                  </a:cubicBezTo>
                  <a:lnTo>
                    <a:pt x="1913361" y="1699438"/>
                  </a:lnTo>
                  <a:cubicBezTo>
                    <a:pt x="1913361" y="1738282"/>
                    <a:pt x="1881871" y="1769772"/>
                    <a:pt x="1843027" y="1769772"/>
                  </a:cubicBezTo>
                  <a:lnTo>
                    <a:pt x="70335" y="1769772"/>
                  </a:lnTo>
                  <a:cubicBezTo>
                    <a:pt x="51681" y="1769772"/>
                    <a:pt x="33791" y="1762362"/>
                    <a:pt x="20601" y="1749172"/>
                  </a:cubicBezTo>
                  <a:cubicBezTo>
                    <a:pt x="7410" y="1735981"/>
                    <a:pt x="0" y="1718091"/>
                    <a:pt x="0" y="1699438"/>
                  </a:cubicBezTo>
                  <a:lnTo>
                    <a:pt x="0" y="70335"/>
                  </a:lnTo>
                  <a:cubicBezTo>
                    <a:pt x="0" y="31490"/>
                    <a:pt x="31490" y="0"/>
                    <a:pt x="70335" y="0"/>
                  </a:cubicBezTo>
                  <a:close/>
                </a:path>
              </a:pathLst>
            </a:custGeom>
            <a:gradFill rotWithShape="true">
              <a:gsLst>
                <a:gs pos="0">
                  <a:srgbClr val="398DFA">
                    <a:alpha val="100000"/>
                  </a:srgbClr>
                </a:gs>
                <a:gs pos="50000">
                  <a:srgbClr val="398DFA">
                    <a:alpha val="42000"/>
                  </a:srgbClr>
                </a:gs>
                <a:gs pos="100000">
                  <a:srgbClr val="0151B8">
                    <a:alpha val="0"/>
                  </a:srgbClr>
                </a:gs>
              </a:gsLst>
              <a:lin ang="5400000"/>
            </a:gradFill>
          </p:spPr>
        </p:sp>
        <p:sp>
          <p:nvSpPr>
            <p:cNvPr name="TextBox 12" id="12"/>
            <p:cNvSpPr txBox="true"/>
            <p:nvPr/>
          </p:nvSpPr>
          <p:spPr>
            <a:xfrm>
              <a:off x="0" y="-57150"/>
              <a:ext cx="1913361" cy="1826922"/>
            </a:xfrm>
            <a:prstGeom prst="rect">
              <a:avLst/>
            </a:prstGeom>
          </p:spPr>
          <p:txBody>
            <a:bodyPr anchor="ctr" rtlCol="false" tIns="50800" lIns="50800" bIns="50800" rIns="50800"/>
            <a:lstStyle/>
            <a:p>
              <a:pPr algn="ctr">
                <a:lnSpc>
                  <a:spcPts val="2735"/>
                </a:lnSpc>
              </a:pPr>
            </a:p>
          </p:txBody>
        </p:sp>
      </p:grpSp>
      <p:sp>
        <p:nvSpPr>
          <p:cNvPr name="TextBox 13" id="13"/>
          <p:cNvSpPr txBox="true"/>
          <p:nvPr/>
        </p:nvSpPr>
        <p:spPr>
          <a:xfrm rot="0">
            <a:off x="3848030" y="763906"/>
            <a:ext cx="9593751" cy="1653521"/>
          </a:xfrm>
          <a:prstGeom prst="rect">
            <a:avLst/>
          </a:prstGeom>
        </p:spPr>
        <p:txBody>
          <a:bodyPr anchor="t" rtlCol="false" tIns="0" lIns="0" bIns="0" rIns="0">
            <a:spAutoFit/>
          </a:bodyPr>
          <a:lstStyle/>
          <a:p>
            <a:pPr algn="ctr">
              <a:lnSpc>
                <a:spcPts val="4317"/>
              </a:lnSpc>
            </a:pPr>
            <a:r>
              <a:rPr lang="en-US" sz="3754" b="true">
                <a:solidFill>
                  <a:srgbClr val="0453B9"/>
                </a:solidFill>
                <a:latin typeface="Aileron Bold"/>
                <a:ea typeface="Aileron Bold"/>
                <a:cs typeface="Aileron Bold"/>
                <a:sym typeface="Aileron Bold"/>
              </a:rPr>
              <a:t>Approximating Time-Dependent Energy Guidance with Time-Independent Distance Functions</a:t>
            </a:r>
          </a:p>
        </p:txBody>
      </p:sp>
      <p:grpSp>
        <p:nvGrpSpPr>
          <p:cNvPr name="Group 14" id="14"/>
          <p:cNvGrpSpPr/>
          <p:nvPr/>
        </p:nvGrpSpPr>
        <p:grpSpPr>
          <a:xfrm rot="0">
            <a:off x="9216749" y="2777158"/>
            <a:ext cx="7264794" cy="6719604"/>
            <a:chOff x="0" y="0"/>
            <a:chExt cx="1913361" cy="1769772"/>
          </a:xfrm>
        </p:grpSpPr>
        <p:sp>
          <p:nvSpPr>
            <p:cNvPr name="Freeform 15" id="15"/>
            <p:cNvSpPr/>
            <p:nvPr/>
          </p:nvSpPr>
          <p:spPr>
            <a:xfrm flipH="false" flipV="false" rot="0">
              <a:off x="0" y="0"/>
              <a:ext cx="1913361" cy="1769772"/>
            </a:xfrm>
            <a:custGeom>
              <a:avLst/>
              <a:gdLst/>
              <a:ahLst/>
              <a:cxnLst/>
              <a:rect r="r" b="b" t="t" l="l"/>
              <a:pathLst>
                <a:path h="1769772" w="1913361">
                  <a:moveTo>
                    <a:pt x="70335" y="0"/>
                  </a:moveTo>
                  <a:lnTo>
                    <a:pt x="1843027" y="0"/>
                  </a:lnTo>
                  <a:cubicBezTo>
                    <a:pt x="1881871" y="0"/>
                    <a:pt x="1913361" y="31490"/>
                    <a:pt x="1913361" y="70335"/>
                  </a:cubicBezTo>
                  <a:lnTo>
                    <a:pt x="1913361" y="1699438"/>
                  </a:lnTo>
                  <a:cubicBezTo>
                    <a:pt x="1913361" y="1738282"/>
                    <a:pt x="1881871" y="1769772"/>
                    <a:pt x="1843027" y="1769772"/>
                  </a:cubicBezTo>
                  <a:lnTo>
                    <a:pt x="70335" y="1769772"/>
                  </a:lnTo>
                  <a:cubicBezTo>
                    <a:pt x="51681" y="1769772"/>
                    <a:pt x="33791" y="1762362"/>
                    <a:pt x="20601" y="1749172"/>
                  </a:cubicBezTo>
                  <a:cubicBezTo>
                    <a:pt x="7410" y="1735981"/>
                    <a:pt x="0" y="1718091"/>
                    <a:pt x="0" y="1699438"/>
                  </a:cubicBezTo>
                  <a:lnTo>
                    <a:pt x="0" y="70335"/>
                  </a:lnTo>
                  <a:cubicBezTo>
                    <a:pt x="0" y="31490"/>
                    <a:pt x="31490" y="0"/>
                    <a:pt x="70335" y="0"/>
                  </a:cubicBezTo>
                  <a:close/>
                </a:path>
              </a:pathLst>
            </a:custGeom>
            <a:gradFill rotWithShape="true">
              <a:gsLst>
                <a:gs pos="0">
                  <a:srgbClr val="398DFA">
                    <a:alpha val="100000"/>
                  </a:srgbClr>
                </a:gs>
                <a:gs pos="50000">
                  <a:srgbClr val="398DFA">
                    <a:alpha val="42000"/>
                  </a:srgbClr>
                </a:gs>
                <a:gs pos="100000">
                  <a:srgbClr val="0151B8">
                    <a:alpha val="0"/>
                  </a:srgbClr>
                </a:gs>
              </a:gsLst>
              <a:lin ang="5400000"/>
            </a:gradFill>
          </p:spPr>
        </p:sp>
        <p:sp>
          <p:nvSpPr>
            <p:cNvPr name="TextBox 16" id="16"/>
            <p:cNvSpPr txBox="true"/>
            <p:nvPr/>
          </p:nvSpPr>
          <p:spPr>
            <a:xfrm>
              <a:off x="0" y="-57150"/>
              <a:ext cx="1913361" cy="1826922"/>
            </a:xfrm>
            <a:prstGeom prst="rect">
              <a:avLst/>
            </a:prstGeom>
          </p:spPr>
          <p:txBody>
            <a:bodyPr anchor="ctr" rtlCol="false" tIns="50800" lIns="50800" bIns="50800" rIns="50800"/>
            <a:lstStyle/>
            <a:p>
              <a:pPr algn="ctr">
                <a:lnSpc>
                  <a:spcPts val="2735"/>
                </a:lnSpc>
              </a:pPr>
            </a:p>
          </p:txBody>
        </p:sp>
      </p:grpSp>
      <p:sp>
        <p:nvSpPr>
          <p:cNvPr name="TextBox 17" id="17"/>
          <p:cNvSpPr txBox="true"/>
          <p:nvPr/>
        </p:nvSpPr>
        <p:spPr>
          <a:xfrm rot="0">
            <a:off x="2077975" y="3109942"/>
            <a:ext cx="5869066" cy="552166"/>
          </a:xfrm>
          <a:prstGeom prst="rect">
            <a:avLst/>
          </a:prstGeom>
        </p:spPr>
        <p:txBody>
          <a:bodyPr anchor="t" rtlCol="false" tIns="0" lIns="0" bIns="0" rIns="0">
            <a:spAutoFit/>
          </a:bodyPr>
          <a:lstStyle/>
          <a:p>
            <a:pPr algn="ctr">
              <a:lnSpc>
                <a:spcPts val="4215"/>
              </a:lnSpc>
              <a:spcBef>
                <a:spcPct val="0"/>
              </a:spcBef>
            </a:pPr>
            <a:r>
              <a:rPr lang="en-US" b="true" sz="3011">
                <a:solidFill>
                  <a:srgbClr val="FFFFFF"/>
                </a:solidFill>
                <a:latin typeface="Poppins Semi-Bold"/>
                <a:ea typeface="Poppins Semi-Bold"/>
                <a:cs typeface="Poppins Semi-Bold"/>
                <a:sym typeface="Poppins Semi-Bold"/>
              </a:rPr>
              <a:t>Training-Required Methods</a:t>
            </a:r>
          </a:p>
        </p:txBody>
      </p:sp>
      <p:sp>
        <p:nvSpPr>
          <p:cNvPr name="TextBox 18" id="18"/>
          <p:cNvSpPr txBox="true"/>
          <p:nvPr/>
        </p:nvSpPr>
        <p:spPr>
          <a:xfrm rot="0">
            <a:off x="9914612" y="3109942"/>
            <a:ext cx="5869066" cy="552166"/>
          </a:xfrm>
          <a:prstGeom prst="rect">
            <a:avLst/>
          </a:prstGeom>
        </p:spPr>
        <p:txBody>
          <a:bodyPr anchor="t" rtlCol="false" tIns="0" lIns="0" bIns="0" rIns="0">
            <a:spAutoFit/>
          </a:bodyPr>
          <a:lstStyle/>
          <a:p>
            <a:pPr algn="ctr">
              <a:lnSpc>
                <a:spcPts val="4215"/>
              </a:lnSpc>
              <a:spcBef>
                <a:spcPct val="0"/>
              </a:spcBef>
            </a:pPr>
            <a:r>
              <a:rPr lang="en-US" b="true" sz="3011">
                <a:solidFill>
                  <a:srgbClr val="FFFFFF"/>
                </a:solidFill>
                <a:latin typeface="Poppins Semi-Bold"/>
                <a:ea typeface="Poppins Semi-Bold"/>
                <a:cs typeface="Poppins Semi-Bold"/>
                <a:sym typeface="Poppins Semi-Bold"/>
              </a:rPr>
              <a:t>Training-Free Methods</a:t>
            </a:r>
          </a:p>
        </p:txBody>
      </p:sp>
      <p:pic>
        <p:nvPicPr>
          <p:cNvPr name="Picture 19" id="19"/>
          <p:cNvPicPr>
            <a:picLocks noChangeAspect="true"/>
          </p:cNvPicPr>
          <p:nvPr/>
        </p:nvPicPr>
        <p:blipFill>
          <a:blip r:embed="rId4"/>
          <a:stretch>
            <a:fillRect/>
          </a:stretch>
        </p:blipFill>
        <p:spPr>
          <a:xfrm rot="0">
            <a:off x="1762375" y="7851050"/>
            <a:ext cx="3787202" cy="993714"/>
          </a:xfrm>
          <a:prstGeom prst="rect">
            <a:avLst/>
          </a:prstGeom>
        </p:spPr>
      </p:pic>
      <p:pic>
        <p:nvPicPr>
          <p:cNvPr name="Picture 20" id="20"/>
          <p:cNvPicPr>
            <a:picLocks noChangeAspect="true"/>
          </p:cNvPicPr>
          <p:nvPr/>
        </p:nvPicPr>
        <p:blipFill>
          <a:blip r:embed="rId5"/>
          <a:stretch>
            <a:fillRect/>
          </a:stretch>
        </p:blipFill>
        <p:spPr>
          <a:xfrm rot="0">
            <a:off x="1925524" y="5282214"/>
            <a:ext cx="1829414" cy="645911"/>
          </a:xfrm>
          <a:prstGeom prst="rect">
            <a:avLst/>
          </a:prstGeom>
        </p:spPr>
      </p:pic>
      <p:pic>
        <p:nvPicPr>
          <p:cNvPr name="Picture 21" id="21"/>
          <p:cNvPicPr>
            <a:picLocks noChangeAspect="true"/>
          </p:cNvPicPr>
          <p:nvPr/>
        </p:nvPicPr>
        <p:blipFill>
          <a:blip r:embed="rId6"/>
          <a:stretch>
            <a:fillRect/>
          </a:stretch>
        </p:blipFill>
        <p:spPr>
          <a:xfrm rot="0">
            <a:off x="9576388" y="5096441"/>
            <a:ext cx="4058693" cy="1010741"/>
          </a:xfrm>
          <a:prstGeom prst="rect">
            <a:avLst/>
          </a:prstGeom>
        </p:spPr>
      </p:pic>
      <p:pic>
        <p:nvPicPr>
          <p:cNvPr name="Picture 22" id="22"/>
          <p:cNvPicPr>
            <a:picLocks noChangeAspect="true"/>
          </p:cNvPicPr>
          <p:nvPr/>
        </p:nvPicPr>
        <p:blipFill>
          <a:blip r:embed="rId7"/>
          <a:stretch>
            <a:fillRect/>
          </a:stretch>
        </p:blipFill>
        <p:spPr>
          <a:xfrm rot="0">
            <a:off x="9596508" y="7850092"/>
            <a:ext cx="3817242" cy="997175"/>
          </a:xfrm>
          <a:prstGeom prst="rect">
            <a:avLst/>
          </a:prstGeom>
        </p:spPr>
      </p:pic>
      <p:sp>
        <p:nvSpPr>
          <p:cNvPr name="TextBox 23" id="23"/>
          <p:cNvSpPr txBox="true"/>
          <p:nvPr/>
        </p:nvSpPr>
        <p:spPr>
          <a:xfrm rot="0">
            <a:off x="1623655" y="4051634"/>
            <a:ext cx="6836948" cy="4297045"/>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000000"/>
                </a:solidFill>
                <a:latin typeface="Poppins"/>
                <a:ea typeface="Poppins"/>
                <a:cs typeface="Poppins"/>
                <a:sym typeface="Poppins"/>
              </a:rPr>
              <a:t>Most train classifiers to</a:t>
            </a:r>
            <a:r>
              <a:rPr lang="en-US" sz="2200">
                <a:solidFill>
                  <a:srgbClr val="000000"/>
                </a:solidFill>
                <a:latin typeface="Poppins"/>
                <a:ea typeface="Poppins"/>
                <a:cs typeface="Poppins"/>
                <a:sym typeface="Poppins"/>
              </a:rPr>
              <a:t> calculate a Time-Dependent Distance Function between                           and c </a:t>
            </a:r>
          </a:p>
          <a:p>
            <a:pPr algn="l">
              <a:lnSpc>
                <a:spcPts val="3080"/>
              </a:lnSpc>
            </a:pPr>
          </a:p>
          <a:p>
            <a:pPr algn="l">
              <a:lnSpc>
                <a:spcPts val="3080"/>
              </a:lnSpc>
            </a:pPr>
          </a:p>
          <a:p>
            <a:pPr algn="l">
              <a:lnSpc>
                <a:spcPts val="3080"/>
              </a:lnSpc>
            </a:pPr>
          </a:p>
          <a:p>
            <a:pPr algn="l">
              <a:lnSpc>
                <a:spcPts val="3080"/>
              </a:lnSpc>
            </a:pPr>
          </a:p>
          <a:p>
            <a:pPr algn="l" marL="474981" indent="-237491" lvl="1">
              <a:lnSpc>
                <a:spcPts val="3080"/>
              </a:lnSpc>
              <a:buFont typeface="Arial"/>
              <a:buChar char="•"/>
            </a:pPr>
            <a:r>
              <a:rPr lang="en-US" sz="2200">
                <a:solidFill>
                  <a:srgbClr val="000000"/>
                </a:solidFill>
                <a:latin typeface="Poppins"/>
                <a:ea typeface="Poppins"/>
                <a:cs typeface="Poppins"/>
                <a:sym typeface="Poppins"/>
              </a:rPr>
              <a:t>Time-dependent Distance Function then used to approximate the energy guidance function</a:t>
            </a:r>
          </a:p>
          <a:p>
            <a:pPr algn="l">
              <a:lnSpc>
                <a:spcPts val="3080"/>
              </a:lnSpc>
              <a:spcBef>
                <a:spcPct val="0"/>
              </a:spcBef>
            </a:pPr>
          </a:p>
        </p:txBody>
      </p:sp>
      <p:pic>
        <p:nvPicPr>
          <p:cNvPr name="Picture 24" id="24"/>
          <p:cNvPicPr>
            <a:picLocks noChangeAspect="true"/>
          </p:cNvPicPr>
          <p:nvPr/>
        </p:nvPicPr>
        <p:blipFill>
          <a:blip r:embed="rId8"/>
          <a:stretch>
            <a:fillRect/>
          </a:stretch>
        </p:blipFill>
        <p:spPr>
          <a:xfrm rot="0">
            <a:off x="7605395" y="4532044"/>
            <a:ext cx="372704" cy="269175"/>
          </a:xfrm>
          <a:prstGeom prst="rect">
            <a:avLst/>
          </a:prstGeom>
        </p:spPr>
      </p:pic>
      <p:sp>
        <p:nvSpPr>
          <p:cNvPr name="TextBox 25" id="25"/>
          <p:cNvSpPr txBox="true"/>
          <p:nvPr/>
        </p:nvSpPr>
        <p:spPr>
          <a:xfrm rot="0">
            <a:off x="2077975" y="5870667"/>
            <a:ext cx="6061107" cy="782320"/>
          </a:xfrm>
          <a:prstGeom prst="rect">
            <a:avLst/>
          </a:prstGeom>
        </p:spPr>
        <p:txBody>
          <a:bodyPr anchor="t" rtlCol="false" tIns="0" lIns="0" bIns="0" rIns="0">
            <a:spAutoFit/>
          </a:bodyPr>
          <a:lstStyle/>
          <a:p>
            <a:pPr algn="l">
              <a:lnSpc>
                <a:spcPts val="3079"/>
              </a:lnSpc>
            </a:pPr>
            <a:r>
              <a:rPr lang="en-US" sz="2199">
                <a:solidFill>
                  <a:srgbClr val="000000"/>
                </a:solidFill>
                <a:latin typeface="Poppins"/>
                <a:ea typeface="Poppins"/>
                <a:cs typeface="Poppins"/>
                <a:sym typeface="Poppins"/>
              </a:rPr>
              <a:t>where </a:t>
            </a:r>
            <a:r>
              <a:rPr lang="en-US" sz="2199" i="true">
                <a:solidFill>
                  <a:srgbClr val="000000"/>
                </a:solidFill>
                <a:latin typeface="Poppins Italics"/>
                <a:ea typeface="Poppins Italics"/>
                <a:cs typeface="Poppins Italics"/>
                <a:sym typeface="Poppins Italics"/>
              </a:rPr>
              <a:t>ϕ </a:t>
            </a:r>
            <a:r>
              <a:rPr lang="en-US" sz="2199">
                <a:solidFill>
                  <a:srgbClr val="000000"/>
                </a:solidFill>
                <a:latin typeface="Poppins"/>
                <a:ea typeface="Poppins"/>
                <a:cs typeface="Poppins"/>
                <a:sym typeface="Poppins"/>
              </a:rPr>
              <a:t>represents the trained parameters of the classifier  [5]</a:t>
            </a:r>
          </a:p>
        </p:txBody>
      </p:sp>
      <p:sp>
        <p:nvSpPr>
          <p:cNvPr name="TextBox 26" id="26"/>
          <p:cNvSpPr txBox="true"/>
          <p:nvPr/>
        </p:nvSpPr>
        <p:spPr>
          <a:xfrm rot="0">
            <a:off x="9430672" y="4051634"/>
            <a:ext cx="6836948" cy="4297045"/>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000000"/>
                </a:solidFill>
                <a:latin typeface="Poppins"/>
                <a:ea typeface="Poppins"/>
                <a:cs typeface="Poppins"/>
                <a:sym typeface="Poppins"/>
              </a:rPr>
              <a:t>Approximate th</a:t>
            </a:r>
            <a:r>
              <a:rPr lang="en-US" sz="2200">
                <a:solidFill>
                  <a:srgbClr val="000000"/>
                </a:solidFill>
                <a:latin typeface="Poppins"/>
                <a:ea typeface="Poppins"/>
                <a:cs typeface="Poppins"/>
                <a:sym typeface="Poppins"/>
              </a:rPr>
              <a:t>e Time-Dependent Distance Function with Time-Independent Distance Functions </a:t>
            </a:r>
          </a:p>
          <a:p>
            <a:pPr algn="l">
              <a:lnSpc>
                <a:spcPts val="3080"/>
              </a:lnSpc>
            </a:pPr>
          </a:p>
          <a:p>
            <a:pPr algn="l">
              <a:lnSpc>
                <a:spcPts val="3080"/>
              </a:lnSpc>
            </a:pPr>
          </a:p>
          <a:p>
            <a:pPr algn="l">
              <a:lnSpc>
                <a:spcPts val="3080"/>
              </a:lnSpc>
            </a:pPr>
          </a:p>
          <a:p>
            <a:pPr algn="l">
              <a:lnSpc>
                <a:spcPts val="3080"/>
              </a:lnSpc>
            </a:pPr>
          </a:p>
          <a:p>
            <a:pPr algn="l" marL="474981" indent="-237491" lvl="1">
              <a:lnSpc>
                <a:spcPts val="3080"/>
              </a:lnSpc>
              <a:buFont typeface="Arial"/>
              <a:buChar char="•"/>
            </a:pPr>
            <a:r>
              <a:rPr lang="en-US" sz="2200">
                <a:solidFill>
                  <a:srgbClr val="000000"/>
                </a:solidFill>
                <a:latin typeface="Poppins"/>
                <a:ea typeface="Poppins"/>
                <a:cs typeface="Poppins"/>
                <a:sym typeface="Poppins"/>
              </a:rPr>
              <a:t>Time-Independent Distance Function then used to approximate the energy guidance function</a:t>
            </a:r>
          </a:p>
          <a:p>
            <a:pPr algn="l">
              <a:lnSpc>
                <a:spcPts val="3080"/>
              </a:lnSpc>
              <a:spcBef>
                <a:spcPct val="0"/>
              </a:spcBef>
            </a:pPr>
          </a:p>
        </p:txBody>
      </p:sp>
      <p:sp>
        <p:nvSpPr>
          <p:cNvPr name="TextBox 27" id="27"/>
          <p:cNvSpPr txBox="true"/>
          <p:nvPr/>
        </p:nvSpPr>
        <p:spPr>
          <a:xfrm rot="0">
            <a:off x="9914612" y="5859985"/>
            <a:ext cx="6193903" cy="782320"/>
          </a:xfrm>
          <a:prstGeom prst="rect">
            <a:avLst/>
          </a:prstGeom>
        </p:spPr>
        <p:txBody>
          <a:bodyPr anchor="t" rtlCol="false" tIns="0" lIns="0" bIns="0" rIns="0">
            <a:spAutoFit/>
          </a:bodyPr>
          <a:lstStyle/>
          <a:p>
            <a:pPr algn="l">
              <a:lnSpc>
                <a:spcPts val="3079"/>
              </a:lnSpc>
            </a:pPr>
            <a:r>
              <a:rPr lang="en-US" sz="2199">
                <a:solidFill>
                  <a:srgbClr val="000000"/>
                </a:solidFill>
                <a:latin typeface="Poppins"/>
                <a:ea typeface="Poppins"/>
                <a:cs typeface="Poppins"/>
                <a:sym typeface="Poppins"/>
              </a:rPr>
              <a:t>where </a:t>
            </a:r>
            <a:r>
              <a:rPr lang="en-US" sz="2199" i="true">
                <a:solidFill>
                  <a:srgbClr val="000000"/>
                </a:solidFill>
                <a:latin typeface="Poppins Italics"/>
                <a:ea typeface="Poppins Italics"/>
                <a:cs typeface="Poppins Italics"/>
                <a:sym typeface="Poppins Italics"/>
              </a:rPr>
              <a:t>θ </a:t>
            </a:r>
            <a:r>
              <a:rPr lang="en-US" sz="2199">
                <a:solidFill>
                  <a:srgbClr val="000000"/>
                </a:solidFill>
                <a:latin typeface="Poppins"/>
                <a:ea typeface="Poppins"/>
                <a:cs typeface="Poppins"/>
                <a:sym typeface="Poppins"/>
              </a:rPr>
              <a:t>represents the parameters of a pre-trained classifier  [20]</a:t>
            </a:r>
          </a:p>
        </p:txBody>
      </p:sp>
      <p:grpSp>
        <p:nvGrpSpPr>
          <p:cNvPr name="Group 28" id="28"/>
          <p:cNvGrpSpPr/>
          <p:nvPr/>
        </p:nvGrpSpPr>
        <p:grpSpPr>
          <a:xfrm rot="3890140">
            <a:off x="17499612" y="1190664"/>
            <a:ext cx="5289783" cy="5289783"/>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90000"/>
                  </a:srgbClr>
                </a:gs>
                <a:gs pos="50000">
                  <a:srgbClr val="0151B8">
                    <a:alpha val="21600"/>
                  </a:srgbClr>
                </a:gs>
                <a:gs pos="100000">
                  <a:srgbClr val="0151B8">
                    <a:alpha val="0"/>
                  </a:srgbClr>
                </a:gs>
              </a:gsLst>
              <a:lin ang="0"/>
            </a:gradFill>
            <a:ln cap="sq">
              <a:noFill/>
              <a:prstDash val="solid"/>
              <a:miter/>
            </a:ln>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1" id="31"/>
          <p:cNvGrpSpPr/>
          <p:nvPr/>
        </p:nvGrpSpPr>
        <p:grpSpPr>
          <a:xfrm rot="3890140">
            <a:off x="17966906" y="5727780"/>
            <a:ext cx="1384678" cy="1384678"/>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90000"/>
                  </a:srgbClr>
                </a:gs>
                <a:gs pos="100000">
                  <a:srgbClr val="0151B8">
                    <a:alpha val="21600"/>
                  </a:srgbClr>
                </a:gs>
              </a:gsLst>
              <a:lin ang="0"/>
            </a:gradFill>
            <a:ln cap="sq">
              <a:noFill/>
              <a:prstDash val="solid"/>
              <a:miter/>
            </a:ln>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4" id="34"/>
          <p:cNvGrpSpPr/>
          <p:nvPr/>
        </p:nvGrpSpPr>
        <p:grpSpPr>
          <a:xfrm rot="3770140">
            <a:off x="16387412" y="1725041"/>
            <a:ext cx="730678" cy="730678"/>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328813" y="-4037394"/>
            <a:ext cx="3537063" cy="9253676"/>
            <a:chOff x="0" y="0"/>
            <a:chExt cx="931572" cy="2437182"/>
          </a:xfrm>
        </p:grpSpPr>
        <p:sp>
          <p:nvSpPr>
            <p:cNvPr name="Freeform 3" id="3"/>
            <p:cNvSpPr/>
            <p:nvPr/>
          </p:nvSpPr>
          <p:spPr>
            <a:xfrm flipH="false" flipV="false" rot="0">
              <a:off x="0" y="0"/>
              <a:ext cx="931572" cy="2437182"/>
            </a:xfrm>
            <a:custGeom>
              <a:avLst/>
              <a:gdLst/>
              <a:ahLst/>
              <a:cxnLst/>
              <a:rect r="r" b="b" t="t" l="l"/>
              <a:pathLst>
                <a:path h="2437182" w="93157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4" id="4"/>
            <p:cNvSpPr txBox="true"/>
            <p:nvPr/>
          </p:nvSpPr>
          <p:spPr>
            <a:xfrm>
              <a:off x="0" y="-38100"/>
              <a:ext cx="931572" cy="24752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625361" y="3377843"/>
            <a:ext cx="9077742" cy="1356570"/>
            <a:chOff x="0" y="0"/>
            <a:chExt cx="2390846" cy="357286"/>
          </a:xfrm>
        </p:grpSpPr>
        <p:sp>
          <p:nvSpPr>
            <p:cNvPr name="Freeform 6" id="6"/>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7" id="7"/>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0">
            <a:off x="11997531" y="5297198"/>
            <a:ext cx="7943168" cy="1043510"/>
            <a:chOff x="0" y="0"/>
            <a:chExt cx="2092028" cy="274834"/>
          </a:xfrm>
        </p:grpSpPr>
        <p:sp>
          <p:nvSpPr>
            <p:cNvPr name="Freeform 9" id="9"/>
            <p:cNvSpPr/>
            <p:nvPr/>
          </p:nvSpPr>
          <p:spPr>
            <a:xfrm flipH="false" flipV="false" rot="0">
              <a:off x="0" y="0"/>
              <a:ext cx="2092028" cy="274834"/>
            </a:xfrm>
            <a:custGeom>
              <a:avLst/>
              <a:gdLst/>
              <a:ahLst/>
              <a:cxnLst/>
              <a:rect r="r" b="b" t="t" l="l"/>
              <a:pathLst>
                <a:path h="274834" w="2092028">
                  <a:moveTo>
                    <a:pt x="64328" y="0"/>
                  </a:moveTo>
                  <a:lnTo>
                    <a:pt x="2027700" y="0"/>
                  </a:lnTo>
                  <a:cubicBezTo>
                    <a:pt x="2044761" y="0"/>
                    <a:pt x="2061123" y="6777"/>
                    <a:pt x="2073187" y="18841"/>
                  </a:cubicBezTo>
                  <a:cubicBezTo>
                    <a:pt x="2085251" y="30905"/>
                    <a:pt x="2092028" y="47267"/>
                    <a:pt x="2092028" y="64328"/>
                  </a:cubicBezTo>
                  <a:lnTo>
                    <a:pt x="2092028" y="210506"/>
                  </a:lnTo>
                  <a:cubicBezTo>
                    <a:pt x="2092028" y="227567"/>
                    <a:pt x="2085251" y="243929"/>
                    <a:pt x="2073187" y="255993"/>
                  </a:cubicBezTo>
                  <a:cubicBezTo>
                    <a:pt x="2061123" y="268057"/>
                    <a:pt x="2044761" y="274834"/>
                    <a:pt x="2027700" y="274834"/>
                  </a:cubicBezTo>
                  <a:lnTo>
                    <a:pt x="64328" y="274834"/>
                  </a:lnTo>
                  <a:cubicBezTo>
                    <a:pt x="47267" y="274834"/>
                    <a:pt x="30905" y="268057"/>
                    <a:pt x="18841" y="255993"/>
                  </a:cubicBezTo>
                  <a:cubicBezTo>
                    <a:pt x="6777" y="243929"/>
                    <a:pt x="0" y="227567"/>
                    <a:pt x="0" y="210506"/>
                  </a:cubicBezTo>
                  <a:lnTo>
                    <a:pt x="0" y="64328"/>
                  </a:lnTo>
                  <a:cubicBezTo>
                    <a:pt x="0" y="47267"/>
                    <a:pt x="6777" y="30905"/>
                    <a:pt x="18841" y="18841"/>
                  </a:cubicBezTo>
                  <a:cubicBezTo>
                    <a:pt x="30905" y="6777"/>
                    <a:pt x="47267" y="0"/>
                    <a:pt x="64328" y="0"/>
                  </a:cubicBezTo>
                  <a:close/>
                </a:path>
              </a:pathLst>
            </a:custGeom>
            <a:solidFill>
              <a:srgbClr val="0453B9"/>
            </a:solidFill>
          </p:spPr>
        </p:sp>
        <p:sp>
          <p:nvSpPr>
            <p:cNvPr name="TextBox 10" id="10"/>
            <p:cNvSpPr txBox="true"/>
            <p:nvPr/>
          </p:nvSpPr>
          <p:spPr>
            <a:xfrm>
              <a:off x="0" y="-57150"/>
              <a:ext cx="2092028" cy="331984"/>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0">
            <a:off x="11997531" y="6902683"/>
            <a:ext cx="7943168" cy="1043510"/>
            <a:chOff x="0" y="0"/>
            <a:chExt cx="2092028" cy="274834"/>
          </a:xfrm>
        </p:grpSpPr>
        <p:sp>
          <p:nvSpPr>
            <p:cNvPr name="Freeform 12" id="12"/>
            <p:cNvSpPr/>
            <p:nvPr/>
          </p:nvSpPr>
          <p:spPr>
            <a:xfrm flipH="false" flipV="false" rot="0">
              <a:off x="0" y="0"/>
              <a:ext cx="2092028" cy="274834"/>
            </a:xfrm>
            <a:custGeom>
              <a:avLst/>
              <a:gdLst/>
              <a:ahLst/>
              <a:cxnLst/>
              <a:rect r="r" b="b" t="t" l="l"/>
              <a:pathLst>
                <a:path h="274834" w="2092028">
                  <a:moveTo>
                    <a:pt x="64328" y="0"/>
                  </a:moveTo>
                  <a:lnTo>
                    <a:pt x="2027700" y="0"/>
                  </a:lnTo>
                  <a:cubicBezTo>
                    <a:pt x="2044761" y="0"/>
                    <a:pt x="2061123" y="6777"/>
                    <a:pt x="2073187" y="18841"/>
                  </a:cubicBezTo>
                  <a:cubicBezTo>
                    <a:pt x="2085251" y="30905"/>
                    <a:pt x="2092028" y="47267"/>
                    <a:pt x="2092028" y="64328"/>
                  </a:cubicBezTo>
                  <a:lnTo>
                    <a:pt x="2092028" y="210506"/>
                  </a:lnTo>
                  <a:cubicBezTo>
                    <a:pt x="2092028" y="227567"/>
                    <a:pt x="2085251" y="243929"/>
                    <a:pt x="2073187" y="255993"/>
                  </a:cubicBezTo>
                  <a:cubicBezTo>
                    <a:pt x="2061123" y="268057"/>
                    <a:pt x="2044761" y="274834"/>
                    <a:pt x="2027700" y="274834"/>
                  </a:cubicBezTo>
                  <a:lnTo>
                    <a:pt x="64328" y="274834"/>
                  </a:lnTo>
                  <a:cubicBezTo>
                    <a:pt x="47267" y="274834"/>
                    <a:pt x="30905" y="268057"/>
                    <a:pt x="18841" y="255993"/>
                  </a:cubicBezTo>
                  <a:cubicBezTo>
                    <a:pt x="6777" y="243929"/>
                    <a:pt x="0" y="227567"/>
                    <a:pt x="0" y="210506"/>
                  </a:cubicBezTo>
                  <a:lnTo>
                    <a:pt x="0" y="64328"/>
                  </a:lnTo>
                  <a:cubicBezTo>
                    <a:pt x="0" y="47267"/>
                    <a:pt x="6777" y="30905"/>
                    <a:pt x="18841" y="18841"/>
                  </a:cubicBezTo>
                  <a:cubicBezTo>
                    <a:pt x="30905" y="6777"/>
                    <a:pt x="47267" y="0"/>
                    <a:pt x="64328" y="0"/>
                  </a:cubicBezTo>
                  <a:close/>
                </a:path>
              </a:pathLst>
            </a:custGeom>
            <a:solidFill>
              <a:srgbClr val="0453B9"/>
            </a:solidFill>
          </p:spPr>
        </p:sp>
        <p:sp>
          <p:nvSpPr>
            <p:cNvPr name="TextBox 13" id="13"/>
            <p:cNvSpPr txBox="true"/>
            <p:nvPr/>
          </p:nvSpPr>
          <p:spPr>
            <a:xfrm>
              <a:off x="0" y="-57150"/>
              <a:ext cx="2092028" cy="331984"/>
            </a:xfrm>
            <a:prstGeom prst="rect">
              <a:avLst/>
            </a:prstGeom>
          </p:spPr>
          <p:txBody>
            <a:bodyPr anchor="ctr" rtlCol="false" tIns="50800" lIns="50800" bIns="50800" rIns="50800"/>
            <a:lstStyle/>
            <a:p>
              <a:pPr algn="ctr">
                <a:lnSpc>
                  <a:spcPts val="2735"/>
                </a:lnSpc>
              </a:pPr>
            </a:p>
          </p:txBody>
        </p:sp>
      </p:grpSp>
      <p:grpSp>
        <p:nvGrpSpPr>
          <p:cNvPr name="Group 14" id="14"/>
          <p:cNvGrpSpPr/>
          <p:nvPr/>
        </p:nvGrpSpPr>
        <p:grpSpPr>
          <a:xfrm rot="0">
            <a:off x="11997531" y="8508168"/>
            <a:ext cx="7943168" cy="1043510"/>
            <a:chOff x="0" y="0"/>
            <a:chExt cx="2092028" cy="274834"/>
          </a:xfrm>
        </p:grpSpPr>
        <p:sp>
          <p:nvSpPr>
            <p:cNvPr name="Freeform 15" id="15"/>
            <p:cNvSpPr/>
            <p:nvPr/>
          </p:nvSpPr>
          <p:spPr>
            <a:xfrm flipH="false" flipV="false" rot="0">
              <a:off x="0" y="0"/>
              <a:ext cx="2092028" cy="274834"/>
            </a:xfrm>
            <a:custGeom>
              <a:avLst/>
              <a:gdLst/>
              <a:ahLst/>
              <a:cxnLst/>
              <a:rect r="r" b="b" t="t" l="l"/>
              <a:pathLst>
                <a:path h="274834" w="2092028">
                  <a:moveTo>
                    <a:pt x="64328" y="0"/>
                  </a:moveTo>
                  <a:lnTo>
                    <a:pt x="2027700" y="0"/>
                  </a:lnTo>
                  <a:cubicBezTo>
                    <a:pt x="2044761" y="0"/>
                    <a:pt x="2061123" y="6777"/>
                    <a:pt x="2073187" y="18841"/>
                  </a:cubicBezTo>
                  <a:cubicBezTo>
                    <a:pt x="2085251" y="30905"/>
                    <a:pt x="2092028" y="47267"/>
                    <a:pt x="2092028" y="64328"/>
                  </a:cubicBezTo>
                  <a:lnTo>
                    <a:pt x="2092028" y="210506"/>
                  </a:lnTo>
                  <a:cubicBezTo>
                    <a:pt x="2092028" y="227567"/>
                    <a:pt x="2085251" y="243929"/>
                    <a:pt x="2073187" y="255993"/>
                  </a:cubicBezTo>
                  <a:cubicBezTo>
                    <a:pt x="2061123" y="268057"/>
                    <a:pt x="2044761" y="274834"/>
                    <a:pt x="2027700" y="274834"/>
                  </a:cubicBezTo>
                  <a:lnTo>
                    <a:pt x="64328" y="274834"/>
                  </a:lnTo>
                  <a:cubicBezTo>
                    <a:pt x="47267" y="274834"/>
                    <a:pt x="30905" y="268057"/>
                    <a:pt x="18841" y="255993"/>
                  </a:cubicBezTo>
                  <a:cubicBezTo>
                    <a:pt x="6777" y="243929"/>
                    <a:pt x="0" y="227567"/>
                    <a:pt x="0" y="210506"/>
                  </a:cubicBezTo>
                  <a:lnTo>
                    <a:pt x="0" y="64328"/>
                  </a:lnTo>
                  <a:cubicBezTo>
                    <a:pt x="0" y="47267"/>
                    <a:pt x="6777" y="30905"/>
                    <a:pt x="18841" y="18841"/>
                  </a:cubicBezTo>
                  <a:cubicBezTo>
                    <a:pt x="30905" y="6777"/>
                    <a:pt x="47267" y="0"/>
                    <a:pt x="64328" y="0"/>
                  </a:cubicBezTo>
                  <a:close/>
                </a:path>
              </a:pathLst>
            </a:custGeom>
            <a:solidFill>
              <a:srgbClr val="0453B9"/>
            </a:solidFill>
          </p:spPr>
        </p:sp>
        <p:sp>
          <p:nvSpPr>
            <p:cNvPr name="TextBox 16" id="16"/>
            <p:cNvSpPr txBox="true"/>
            <p:nvPr/>
          </p:nvSpPr>
          <p:spPr>
            <a:xfrm>
              <a:off x="0" y="-57150"/>
              <a:ext cx="2092028" cy="331984"/>
            </a:xfrm>
            <a:prstGeom prst="rect">
              <a:avLst/>
            </a:prstGeom>
          </p:spPr>
          <p:txBody>
            <a:bodyPr anchor="ctr" rtlCol="false" tIns="50800" lIns="50800" bIns="50800" rIns="50800"/>
            <a:lstStyle/>
            <a:p>
              <a:pPr algn="ctr">
                <a:lnSpc>
                  <a:spcPts val="2735"/>
                </a:lnSpc>
              </a:pPr>
            </a:p>
          </p:txBody>
        </p:sp>
      </p:grpSp>
      <p:grpSp>
        <p:nvGrpSpPr>
          <p:cNvPr name="Group 17" id="17"/>
          <p:cNvGrpSpPr/>
          <p:nvPr/>
        </p:nvGrpSpPr>
        <p:grpSpPr>
          <a:xfrm rot="5400000">
            <a:off x="6463840" y="1104655"/>
            <a:ext cx="8346532" cy="3885105"/>
            <a:chOff x="0" y="0"/>
            <a:chExt cx="2198264" cy="1023237"/>
          </a:xfrm>
        </p:grpSpPr>
        <p:sp>
          <p:nvSpPr>
            <p:cNvPr name="Freeform 18" id="18"/>
            <p:cNvSpPr/>
            <p:nvPr/>
          </p:nvSpPr>
          <p:spPr>
            <a:xfrm flipH="false" flipV="false" rot="0">
              <a:off x="0" y="0"/>
              <a:ext cx="2198263" cy="1023237"/>
            </a:xfrm>
            <a:custGeom>
              <a:avLst/>
              <a:gdLst/>
              <a:ahLst/>
              <a:cxnLst/>
              <a:rect r="r" b="b" t="t" l="l"/>
              <a:pathLst>
                <a:path h="1023237" w="2198263">
                  <a:moveTo>
                    <a:pt x="92756" y="0"/>
                  </a:moveTo>
                  <a:lnTo>
                    <a:pt x="2105507" y="0"/>
                  </a:lnTo>
                  <a:cubicBezTo>
                    <a:pt x="2130108" y="0"/>
                    <a:pt x="2153701" y="9772"/>
                    <a:pt x="2171096" y="27168"/>
                  </a:cubicBezTo>
                  <a:cubicBezTo>
                    <a:pt x="2188491" y="44563"/>
                    <a:pt x="2198263" y="68156"/>
                    <a:pt x="2198263" y="92756"/>
                  </a:cubicBezTo>
                  <a:lnTo>
                    <a:pt x="2198263" y="930481"/>
                  </a:lnTo>
                  <a:cubicBezTo>
                    <a:pt x="2198263" y="981709"/>
                    <a:pt x="2156735" y="1023237"/>
                    <a:pt x="2105507" y="1023237"/>
                  </a:cubicBezTo>
                  <a:lnTo>
                    <a:pt x="92756" y="1023237"/>
                  </a:lnTo>
                  <a:cubicBezTo>
                    <a:pt x="68156" y="1023237"/>
                    <a:pt x="44563" y="1013465"/>
                    <a:pt x="27168" y="996070"/>
                  </a:cubicBezTo>
                  <a:cubicBezTo>
                    <a:pt x="9772" y="978675"/>
                    <a:pt x="0" y="955082"/>
                    <a:pt x="0" y="930481"/>
                  </a:cubicBezTo>
                  <a:lnTo>
                    <a:pt x="0" y="92756"/>
                  </a:lnTo>
                  <a:cubicBezTo>
                    <a:pt x="0" y="68156"/>
                    <a:pt x="9772" y="44563"/>
                    <a:pt x="27168" y="27168"/>
                  </a:cubicBezTo>
                  <a:cubicBezTo>
                    <a:pt x="44563" y="9772"/>
                    <a:pt x="68156" y="0"/>
                    <a:pt x="92756"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19" id="19"/>
            <p:cNvSpPr txBox="true"/>
            <p:nvPr/>
          </p:nvSpPr>
          <p:spPr>
            <a:xfrm>
              <a:off x="0" y="-38100"/>
              <a:ext cx="2198264" cy="1061337"/>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7697423" y="4889677"/>
            <a:ext cx="1233326" cy="664397"/>
          </a:xfrm>
          <a:custGeom>
            <a:avLst/>
            <a:gdLst/>
            <a:ahLst/>
            <a:cxnLst/>
            <a:rect r="r" b="b" t="t" l="l"/>
            <a:pathLst>
              <a:path h="664397" w="1233326">
                <a:moveTo>
                  <a:pt x="0" y="0"/>
                </a:moveTo>
                <a:lnTo>
                  <a:pt x="1233327" y="0"/>
                </a:lnTo>
                <a:lnTo>
                  <a:pt x="1233327" y="664397"/>
                </a:lnTo>
                <a:lnTo>
                  <a:pt x="0" y="664397"/>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21" id="21"/>
          <p:cNvGrpSpPr/>
          <p:nvPr/>
        </p:nvGrpSpPr>
        <p:grpSpPr>
          <a:xfrm rot="0">
            <a:off x="10625361" y="553312"/>
            <a:ext cx="9077742" cy="2406973"/>
            <a:chOff x="0" y="0"/>
            <a:chExt cx="2390846" cy="633935"/>
          </a:xfrm>
        </p:grpSpPr>
        <p:sp>
          <p:nvSpPr>
            <p:cNvPr name="Freeform 22" id="22"/>
            <p:cNvSpPr/>
            <p:nvPr/>
          </p:nvSpPr>
          <p:spPr>
            <a:xfrm flipH="false" flipV="false" rot="0">
              <a:off x="0" y="0"/>
              <a:ext cx="2390846" cy="633935"/>
            </a:xfrm>
            <a:custGeom>
              <a:avLst/>
              <a:gdLst/>
              <a:ahLst/>
              <a:cxnLst/>
              <a:rect r="r" b="b" t="t" l="l"/>
              <a:pathLst>
                <a:path h="633935" w="2390846">
                  <a:moveTo>
                    <a:pt x="56288" y="0"/>
                  </a:moveTo>
                  <a:lnTo>
                    <a:pt x="2334558" y="0"/>
                  </a:lnTo>
                  <a:cubicBezTo>
                    <a:pt x="2349486" y="0"/>
                    <a:pt x="2363803" y="5930"/>
                    <a:pt x="2374359" y="16486"/>
                  </a:cubicBezTo>
                  <a:cubicBezTo>
                    <a:pt x="2384915" y="27042"/>
                    <a:pt x="2390846" y="41359"/>
                    <a:pt x="2390846" y="56288"/>
                  </a:cubicBezTo>
                  <a:lnTo>
                    <a:pt x="2390846" y="577647"/>
                  </a:lnTo>
                  <a:cubicBezTo>
                    <a:pt x="2390846" y="608734"/>
                    <a:pt x="2365645" y="633935"/>
                    <a:pt x="2334558" y="633935"/>
                  </a:cubicBezTo>
                  <a:lnTo>
                    <a:pt x="56288" y="633935"/>
                  </a:lnTo>
                  <a:cubicBezTo>
                    <a:pt x="41359" y="633935"/>
                    <a:pt x="27042" y="628005"/>
                    <a:pt x="16486" y="617449"/>
                  </a:cubicBezTo>
                  <a:cubicBezTo>
                    <a:pt x="5930" y="606893"/>
                    <a:pt x="0" y="592576"/>
                    <a:pt x="0" y="577647"/>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23" id="23"/>
            <p:cNvSpPr txBox="true"/>
            <p:nvPr/>
          </p:nvSpPr>
          <p:spPr>
            <a:xfrm>
              <a:off x="0" y="-57150"/>
              <a:ext cx="2390846" cy="691085"/>
            </a:xfrm>
            <a:prstGeom prst="rect">
              <a:avLst/>
            </a:prstGeom>
          </p:spPr>
          <p:txBody>
            <a:bodyPr anchor="ctr" rtlCol="false" tIns="50800" lIns="50800" bIns="50800" rIns="50800"/>
            <a:lstStyle/>
            <a:p>
              <a:pPr algn="ctr">
                <a:lnSpc>
                  <a:spcPts val="2735"/>
                </a:lnSpc>
              </a:pPr>
            </a:p>
          </p:txBody>
        </p:sp>
      </p:grpSp>
      <p:sp>
        <p:nvSpPr>
          <p:cNvPr name="Freeform 24" id="24"/>
          <p:cNvSpPr/>
          <p:nvPr/>
        </p:nvSpPr>
        <p:spPr>
          <a:xfrm flipH="false" flipV="false" rot="0">
            <a:off x="11411337" y="4178353"/>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11062740" y="3666508"/>
            <a:ext cx="697195" cy="680636"/>
          </a:xfrm>
          <a:custGeom>
            <a:avLst/>
            <a:gdLst/>
            <a:ahLst/>
            <a:cxnLst/>
            <a:rect r="r" b="b" t="t" l="l"/>
            <a:pathLst>
              <a:path h="680636" w="697195">
                <a:moveTo>
                  <a:pt x="0" y="0"/>
                </a:moveTo>
                <a:lnTo>
                  <a:pt x="697195" y="0"/>
                </a:lnTo>
                <a:lnTo>
                  <a:pt x="697195" y="680637"/>
                </a:lnTo>
                <a:lnTo>
                  <a:pt x="0" y="6806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12532756" y="5547671"/>
            <a:ext cx="482313" cy="482313"/>
          </a:xfrm>
          <a:custGeom>
            <a:avLst/>
            <a:gdLst/>
            <a:ahLst/>
            <a:cxnLst/>
            <a:rect r="r" b="b" t="t" l="l"/>
            <a:pathLst>
              <a:path h="482313" w="482313">
                <a:moveTo>
                  <a:pt x="0" y="0"/>
                </a:moveTo>
                <a:lnTo>
                  <a:pt x="482314" y="0"/>
                </a:lnTo>
                <a:lnTo>
                  <a:pt x="482314" y="482313"/>
                </a:lnTo>
                <a:lnTo>
                  <a:pt x="0" y="4823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2532756" y="7177630"/>
            <a:ext cx="493615" cy="493615"/>
          </a:xfrm>
          <a:custGeom>
            <a:avLst/>
            <a:gdLst/>
            <a:ahLst/>
            <a:cxnLst/>
            <a:rect r="r" b="b" t="t" l="l"/>
            <a:pathLst>
              <a:path h="493615" w="493615">
                <a:moveTo>
                  <a:pt x="0" y="0"/>
                </a:moveTo>
                <a:lnTo>
                  <a:pt x="493616" y="0"/>
                </a:lnTo>
                <a:lnTo>
                  <a:pt x="493616" y="493616"/>
                </a:lnTo>
                <a:lnTo>
                  <a:pt x="0" y="4936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false" flipV="false" rot="0">
            <a:off x="12510973" y="8752512"/>
            <a:ext cx="583031" cy="463510"/>
          </a:xfrm>
          <a:custGeom>
            <a:avLst/>
            <a:gdLst/>
            <a:ahLst/>
            <a:cxnLst/>
            <a:rect r="r" b="b" t="t" l="l"/>
            <a:pathLst>
              <a:path h="463510" w="583031">
                <a:moveTo>
                  <a:pt x="0" y="0"/>
                </a:moveTo>
                <a:lnTo>
                  <a:pt x="583031" y="0"/>
                </a:lnTo>
                <a:lnTo>
                  <a:pt x="583031" y="463510"/>
                </a:lnTo>
                <a:lnTo>
                  <a:pt x="0" y="4635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9" id="29"/>
          <p:cNvSpPr txBox="true"/>
          <p:nvPr/>
        </p:nvSpPr>
        <p:spPr>
          <a:xfrm rot="0">
            <a:off x="711357" y="4812449"/>
            <a:ext cx="6507148" cy="836057"/>
          </a:xfrm>
          <a:prstGeom prst="rect">
            <a:avLst/>
          </a:prstGeom>
        </p:spPr>
        <p:txBody>
          <a:bodyPr anchor="t" rtlCol="false" tIns="0" lIns="0" bIns="0" rIns="0">
            <a:spAutoFit/>
          </a:bodyPr>
          <a:lstStyle/>
          <a:p>
            <a:pPr algn="ctr">
              <a:lnSpc>
                <a:spcPts val="6511"/>
              </a:lnSpc>
            </a:pPr>
            <a:r>
              <a:rPr lang="en-US" sz="5662" b="true">
                <a:solidFill>
                  <a:srgbClr val="0453B9"/>
                </a:solidFill>
                <a:latin typeface="Aileron Bold"/>
                <a:ea typeface="Aileron Bold"/>
                <a:cs typeface="Aileron Bold"/>
                <a:sym typeface="Aileron Bold"/>
              </a:rPr>
              <a:t>Solutions</a:t>
            </a:r>
          </a:p>
        </p:txBody>
      </p:sp>
      <p:sp>
        <p:nvSpPr>
          <p:cNvPr name="TextBox 30" id="30"/>
          <p:cNvSpPr txBox="true"/>
          <p:nvPr/>
        </p:nvSpPr>
        <p:spPr>
          <a:xfrm rot="0">
            <a:off x="11406411" y="1450173"/>
            <a:ext cx="5584489" cy="704050"/>
          </a:xfrm>
          <a:prstGeom prst="rect">
            <a:avLst/>
          </a:prstGeom>
        </p:spPr>
        <p:txBody>
          <a:bodyPr anchor="t" rtlCol="false" tIns="0" lIns="0" bIns="0" rIns="0">
            <a:spAutoFit/>
          </a:bodyPr>
          <a:lstStyle/>
          <a:p>
            <a:pPr algn="l">
              <a:lnSpc>
                <a:spcPts val="5494"/>
              </a:lnSpc>
            </a:pPr>
            <a:r>
              <a:rPr lang="en-US" sz="4778" b="true">
                <a:solidFill>
                  <a:srgbClr val="FFFFFF"/>
                </a:solidFill>
                <a:latin typeface="Aileron Bold"/>
                <a:ea typeface="Aileron Bold"/>
                <a:cs typeface="Aileron Bold"/>
                <a:sym typeface="Aileron Bold"/>
              </a:rPr>
              <a:t>Outline</a:t>
            </a:r>
          </a:p>
        </p:txBody>
      </p:sp>
      <p:sp>
        <p:nvSpPr>
          <p:cNvPr name="TextBox 31" id="31"/>
          <p:cNvSpPr txBox="true"/>
          <p:nvPr/>
        </p:nvSpPr>
        <p:spPr>
          <a:xfrm rot="0">
            <a:off x="11997531" y="3764208"/>
            <a:ext cx="5261769" cy="524150"/>
          </a:xfrm>
          <a:prstGeom prst="rect">
            <a:avLst/>
          </a:prstGeom>
        </p:spPr>
        <p:txBody>
          <a:bodyPr anchor="t" rtlCol="false" tIns="0" lIns="0" bIns="0" rIns="0">
            <a:spAutoFit/>
          </a:bodyPr>
          <a:lstStyle/>
          <a:p>
            <a:pPr algn="l">
              <a:lnSpc>
                <a:spcPts val="4184"/>
              </a:lnSpc>
              <a:spcBef>
                <a:spcPct val="0"/>
              </a:spcBef>
            </a:pPr>
            <a:r>
              <a:rPr lang="en-US" sz="2989" b="true">
                <a:solidFill>
                  <a:srgbClr val="FFFFFF"/>
                </a:solidFill>
                <a:latin typeface="Poppins Semi-Bold"/>
                <a:ea typeface="Poppins Semi-Bold"/>
                <a:cs typeface="Poppins Semi-Bold"/>
                <a:sym typeface="Poppins Semi-Bold"/>
              </a:rPr>
              <a:t>MATCHE Diffusion </a:t>
            </a:r>
          </a:p>
        </p:txBody>
      </p:sp>
      <p:sp>
        <p:nvSpPr>
          <p:cNvPr name="TextBox 32" id="32"/>
          <p:cNvSpPr txBox="true"/>
          <p:nvPr/>
        </p:nvSpPr>
        <p:spPr>
          <a:xfrm rot="0">
            <a:off x="13453028" y="5452421"/>
            <a:ext cx="4708595" cy="675914"/>
          </a:xfrm>
          <a:prstGeom prst="rect">
            <a:avLst/>
          </a:prstGeom>
        </p:spPr>
        <p:txBody>
          <a:bodyPr anchor="t" rtlCol="false" tIns="0" lIns="0" bIns="0" rIns="0">
            <a:spAutoFit/>
          </a:bodyPr>
          <a:lstStyle/>
          <a:p>
            <a:pPr algn="l">
              <a:lnSpc>
                <a:spcPts val="2644"/>
              </a:lnSpc>
              <a:spcBef>
                <a:spcPct val="0"/>
              </a:spcBef>
            </a:pPr>
            <a:r>
              <a:rPr lang="en-US" sz="1889" b="true">
                <a:solidFill>
                  <a:srgbClr val="FFFFFF"/>
                </a:solidFill>
                <a:latin typeface="Poppins Semi-Bold"/>
                <a:ea typeface="Poppins Semi-Bold"/>
                <a:cs typeface="Poppins Semi-Bold"/>
                <a:sym typeface="Poppins Semi-Bold"/>
              </a:rPr>
              <a:t>Multi-Conditional Time-Independent Approximated Energy Guidance</a:t>
            </a:r>
          </a:p>
        </p:txBody>
      </p:sp>
      <p:sp>
        <p:nvSpPr>
          <p:cNvPr name="TextBox 33" id="33"/>
          <p:cNvSpPr txBox="true"/>
          <p:nvPr/>
        </p:nvSpPr>
        <p:spPr>
          <a:xfrm rot="0">
            <a:off x="13478358" y="7064608"/>
            <a:ext cx="4009013" cy="675914"/>
          </a:xfrm>
          <a:prstGeom prst="rect">
            <a:avLst/>
          </a:prstGeom>
        </p:spPr>
        <p:txBody>
          <a:bodyPr anchor="t" rtlCol="false" tIns="0" lIns="0" bIns="0" rIns="0">
            <a:spAutoFit/>
          </a:bodyPr>
          <a:lstStyle/>
          <a:p>
            <a:pPr algn="l">
              <a:lnSpc>
                <a:spcPts val="2644"/>
              </a:lnSpc>
              <a:spcBef>
                <a:spcPct val="0"/>
              </a:spcBef>
            </a:pPr>
            <a:r>
              <a:rPr lang="en-US" sz="1889" b="true">
                <a:solidFill>
                  <a:srgbClr val="FFFFFF"/>
                </a:solidFill>
                <a:latin typeface="Poppins Semi-Bold"/>
                <a:ea typeface="Poppins Semi-Bold"/>
                <a:cs typeface="Poppins Semi-Bold"/>
                <a:sym typeface="Poppins Semi-Bold"/>
              </a:rPr>
              <a:t>Approximating Clean Image from Noisy Image</a:t>
            </a:r>
          </a:p>
        </p:txBody>
      </p:sp>
      <p:sp>
        <p:nvSpPr>
          <p:cNvPr name="TextBox 34" id="34"/>
          <p:cNvSpPr txBox="true"/>
          <p:nvPr/>
        </p:nvSpPr>
        <p:spPr>
          <a:xfrm rot="0">
            <a:off x="13478358" y="8763150"/>
            <a:ext cx="6028260" cy="342539"/>
          </a:xfrm>
          <a:prstGeom prst="rect">
            <a:avLst/>
          </a:prstGeom>
        </p:spPr>
        <p:txBody>
          <a:bodyPr anchor="t" rtlCol="false" tIns="0" lIns="0" bIns="0" rIns="0">
            <a:spAutoFit/>
          </a:bodyPr>
          <a:lstStyle/>
          <a:p>
            <a:pPr algn="l">
              <a:lnSpc>
                <a:spcPts val="2644"/>
              </a:lnSpc>
              <a:spcBef>
                <a:spcPct val="0"/>
              </a:spcBef>
            </a:pPr>
            <a:r>
              <a:rPr lang="en-US" sz="1889" b="true">
                <a:solidFill>
                  <a:srgbClr val="FFFFFF"/>
                </a:solidFill>
                <a:latin typeface="Poppins Semi-Bold"/>
                <a:ea typeface="Poppins Semi-Bold"/>
                <a:cs typeface="Poppins Semi-Bold"/>
                <a:sym typeface="Poppins Semi-Bold"/>
              </a:rPr>
              <a:t>Interaction Modelling</a:t>
            </a:r>
          </a:p>
        </p:txBody>
      </p:sp>
      <p:sp>
        <p:nvSpPr>
          <p:cNvPr name="Freeform 35" id="35"/>
          <p:cNvSpPr/>
          <p:nvPr/>
        </p:nvSpPr>
        <p:spPr>
          <a:xfrm flipH="false" flipV="false" rot="0">
            <a:off x="290387" y="2130640"/>
            <a:ext cx="697195" cy="680636"/>
          </a:xfrm>
          <a:custGeom>
            <a:avLst/>
            <a:gdLst/>
            <a:ahLst/>
            <a:cxnLst/>
            <a:rect r="r" b="b" t="t" l="l"/>
            <a:pathLst>
              <a:path h="680636" w="697195">
                <a:moveTo>
                  <a:pt x="0" y="0"/>
                </a:moveTo>
                <a:lnTo>
                  <a:pt x="697194" y="0"/>
                </a:lnTo>
                <a:lnTo>
                  <a:pt x="697194" y="680636"/>
                </a:lnTo>
                <a:lnTo>
                  <a:pt x="0" y="6806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821203" y="-476188"/>
            <a:ext cx="6995884" cy="952375"/>
            <a:chOff x="0" y="0"/>
            <a:chExt cx="1842537" cy="250831"/>
          </a:xfrm>
        </p:grpSpPr>
        <p:sp>
          <p:nvSpPr>
            <p:cNvPr name="Freeform 3" id="3"/>
            <p:cNvSpPr/>
            <p:nvPr/>
          </p:nvSpPr>
          <p:spPr>
            <a:xfrm flipH="false" flipV="false" rot="0">
              <a:off x="0" y="0"/>
              <a:ext cx="1842537" cy="250831"/>
            </a:xfrm>
            <a:custGeom>
              <a:avLst/>
              <a:gdLst/>
              <a:ahLst/>
              <a:cxnLst/>
              <a:rect r="r" b="b" t="t" l="l"/>
              <a:pathLst>
                <a:path h="250831" w="1842537">
                  <a:moveTo>
                    <a:pt x="110664" y="0"/>
                  </a:moveTo>
                  <a:lnTo>
                    <a:pt x="1731873" y="0"/>
                  </a:lnTo>
                  <a:cubicBezTo>
                    <a:pt x="1792991" y="0"/>
                    <a:pt x="1842537" y="49546"/>
                    <a:pt x="1842537" y="110664"/>
                  </a:cubicBezTo>
                  <a:lnTo>
                    <a:pt x="1842537" y="140167"/>
                  </a:lnTo>
                  <a:cubicBezTo>
                    <a:pt x="1842537" y="201285"/>
                    <a:pt x="1792991" y="250831"/>
                    <a:pt x="1731873" y="250831"/>
                  </a:cubicBezTo>
                  <a:lnTo>
                    <a:pt x="110664" y="250831"/>
                  </a:lnTo>
                  <a:cubicBezTo>
                    <a:pt x="49546" y="250831"/>
                    <a:pt x="0" y="201285"/>
                    <a:pt x="0" y="140167"/>
                  </a:cubicBezTo>
                  <a:lnTo>
                    <a:pt x="0" y="110664"/>
                  </a:lnTo>
                  <a:cubicBezTo>
                    <a:pt x="0" y="49546"/>
                    <a:pt x="49546" y="0"/>
                    <a:pt x="110664"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4" id="4"/>
            <p:cNvSpPr txBox="true"/>
            <p:nvPr/>
          </p:nvSpPr>
          <p:spPr>
            <a:xfrm>
              <a:off x="0" y="-38100"/>
              <a:ext cx="1842537" cy="28893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845770" y="9847814"/>
            <a:ext cx="6720660" cy="823500"/>
            <a:chOff x="0" y="0"/>
            <a:chExt cx="1770050" cy="216889"/>
          </a:xfrm>
        </p:grpSpPr>
        <p:sp>
          <p:nvSpPr>
            <p:cNvPr name="Freeform 6" id="6"/>
            <p:cNvSpPr/>
            <p:nvPr/>
          </p:nvSpPr>
          <p:spPr>
            <a:xfrm flipH="false" flipV="false" rot="0">
              <a:off x="0" y="0"/>
              <a:ext cx="1770050" cy="216889"/>
            </a:xfrm>
            <a:custGeom>
              <a:avLst/>
              <a:gdLst/>
              <a:ahLst/>
              <a:cxnLst/>
              <a:rect r="r" b="b" t="t" l="l"/>
              <a:pathLst>
                <a:path h="216889" w="1770050">
                  <a:moveTo>
                    <a:pt x="108444" y="0"/>
                  </a:moveTo>
                  <a:lnTo>
                    <a:pt x="1661606" y="0"/>
                  </a:lnTo>
                  <a:cubicBezTo>
                    <a:pt x="1690367" y="0"/>
                    <a:pt x="1717951" y="11425"/>
                    <a:pt x="1738288" y="31763"/>
                  </a:cubicBezTo>
                  <a:cubicBezTo>
                    <a:pt x="1758625" y="52100"/>
                    <a:pt x="1770050" y="79683"/>
                    <a:pt x="1770050" y="108444"/>
                  </a:cubicBezTo>
                  <a:lnTo>
                    <a:pt x="1770050" y="108444"/>
                  </a:lnTo>
                  <a:cubicBezTo>
                    <a:pt x="1770050" y="137206"/>
                    <a:pt x="1758625" y="164789"/>
                    <a:pt x="1738288" y="185126"/>
                  </a:cubicBezTo>
                  <a:cubicBezTo>
                    <a:pt x="1717951" y="205463"/>
                    <a:pt x="1690367" y="216889"/>
                    <a:pt x="1661606" y="216889"/>
                  </a:cubicBezTo>
                  <a:lnTo>
                    <a:pt x="108444" y="216889"/>
                  </a:lnTo>
                  <a:cubicBezTo>
                    <a:pt x="79683" y="216889"/>
                    <a:pt x="52100" y="205463"/>
                    <a:pt x="31763" y="185126"/>
                  </a:cubicBezTo>
                  <a:cubicBezTo>
                    <a:pt x="11425" y="164789"/>
                    <a:pt x="0" y="137206"/>
                    <a:pt x="0" y="108444"/>
                  </a:cubicBezTo>
                  <a:lnTo>
                    <a:pt x="0" y="108444"/>
                  </a:lnTo>
                  <a:cubicBezTo>
                    <a:pt x="0" y="79683"/>
                    <a:pt x="11425" y="52100"/>
                    <a:pt x="31763" y="31763"/>
                  </a:cubicBezTo>
                  <a:cubicBezTo>
                    <a:pt x="52100" y="11425"/>
                    <a:pt x="79683" y="0"/>
                    <a:pt x="108444"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7" id="7"/>
            <p:cNvSpPr txBox="true"/>
            <p:nvPr/>
          </p:nvSpPr>
          <p:spPr>
            <a:xfrm>
              <a:off x="0" y="-38100"/>
              <a:ext cx="1770050" cy="254989"/>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5400000">
            <a:off x="10779214" y="9517815"/>
            <a:ext cx="1499312" cy="807684"/>
          </a:xfrm>
          <a:custGeom>
            <a:avLst/>
            <a:gdLst/>
            <a:ahLst/>
            <a:cxnLst/>
            <a:rect r="r" b="b" t="t" l="l"/>
            <a:pathLst>
              <a:path h="807684" w="1499312">
                <a:moveTo>
                  <a:pt x="0" y="0"/>
                </a:moveTo>
                <a:lnTo>
                  <a:pt x="1499312" y="0"/>
                </a:lnTo>
                <a:lnTo>
                  <a:pt x="1499312" y="807684"/>
                </a:lnTo>
                <a:lnTo>
                  <a:pt x="0" y="807684"/>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9" id="9"/>
          <p:cNvGrpSpPr/>
          <p:nvPr/>
        </p:nvGrpSpPr>
        <p:grpSpPr>
          <a:xfrm rot="2157313">
            <a:off x="11311933" y="2277461"/>
            <a:ext cx="5732078" cy="573207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7FB5FA">
                    <a:alpha val="24000"/>
                  </a:srgbClr>
                </a:gs>
                <a:gs pos="100000">
                  <a:srgbClr val="0151B8">
                    <a:alpha val="0"/>
                  </a:srgbClr>
                </a:gs>
              </a:gsLst>
              <a:lin ang="0"/>
            </a:gradFill>
          </p:spPr>
        </p:sp>
        <p:sp>
          <p:nvSpPr>
            <p:cNvPr name="TextBox 11" id="11"/>
            <p:cNvSpPr txBox="true"/>
            <p:nvPr/>
          </p:nvSpPr>
          <p:spPr>
            <a:xfrm>
              <a:off x="76200" y="38100"/>
              <a:ext cx="660400" cy="698500"/>
            </a:xfrm>
            <a:prstGeom prst="rect">
              <a:avLst/>
            </a:prstGeom>
          </p:spPr>
          <p:txBody>
            <a:bodyPr anchor="ctr" rtlCol="false" tIns="29051" lIns="29051" bIns="29051" rIns="29051"/>
            <a:lstStyle/>
            <a:p>
              <a:pPr algn="ctr">
                <a:lnSpc>
                  <a:spcPts val="2659"/>
                </a:lnSpc>
              </a:pPr>
            </a:p>
          </p:txBody>
        </p:sp>
      </p:grpSp>
      <p:grpSp>
        <p:nvGrpSpPr>
          <p:cNvPr name="Group 12" id="12"/>
          <p:cNvGrpSpPr/>
          <p:nvPr/>
        </p:nvGrpSpPr>
        <p:grpSpPr>
          <a:xfrm rot="1435557">
            <a:off x="13874145" y="284102"/>
            <a:ext cx="7181933" cy="13411827"/>
            <a:chOff x="0" y="0"/>
            <a:chExt cx="1960075" cy="3660322"/>
          </a:xfrm>
        </p:grpSpPr>
        <p:sp>
          <p:nvSpPr>
            <p:cNvPr name="Freeform 13" id="13"/>
            <p:cNvSpPr/>
            <p:nvPr/>
          </p:nvSpPr>
          <p:spPr>
            <a:xfrm flipH="false" flipV="false" rot="0">
              <a:off x="0" y="0"/>
              <a:ext cx="1960075" cy="3660322"/>
            </a:xfrm>
            <a:custGeom>
              <a:avLst/>
              <a:gdLst/>
              <a:ahLst/>
              <a:cxnLst/>
              <a:rect r="r" b="b" t="t" l="l"/>
              <a:pathLst>
                <a:path h="3660322" w="1960075">
                  <a:moveTo>
                    <a:pt x="0" y="0"/>
                  </a:moveTo>
                  <a:lnTo>
                    <a:pt x="1960075" y="0"/>
                  </a:lnTo>
                  <a:lnTo>
                    <a:pt x="1960075" y="3660322"/>
                  </a:lnTo>
                  <a:lnTo>
                    <a:pt x="0" y="3660322"/>
                  </a:lnTo>
                  <a:close/>
                </a:path>
              </a:pathLst>
            </a:custGeom>
            <a:gradFill rotWithShape="true">
              <a:gsLst>
                <a:gs pos="0">
                  <a:srgbClr val="0453B9">
                    <a:alpha val="100000"/>
                  </a:srgbClr>
                </a:gs>
                <a:gs pos="100000">
                  <a:srgbClr val="3881DF">
                    <a:alpha val="100000"/>
                  </a:srgbClr>
                </a:gs>
              </a:gsLst>
              <a:lin ang="2700000"/>
            </a:gradFill>
          </p:spPr>
        </p:sp>
        <p:sp>
          <p:nvSpPr>
            <p:cNvPr name="TextBox 14" id="14"/>
            <p:cNvSpPr txBox="true"/>
            <p:nvPr/>
          </p:nvSpPr>
          <p:spPr>
            <a:xfrm>
              <a:off x="0" y="-57150"/>
              <a:ext cx="1960075" cy="3717472"/>
            </a:xfrm>
            <a:prstGeom prst="rect">
              <a:avLst/>
            </a:prstGeom>
          </p:spPr>
          <p:txBody>
            <a:bodyPr anchor="ctr" rtlCol="false" tIns="50800" lIns="50800" bIns="50800" rIns="50800"/>
            <a:lstStyle/>
            <a:p>
              <a:pPr algn="ctr">
                <a:lnSpc>
                  <a:spcPts val="2735"/>
                </a:lnSpc>
              </a:pPr>
            </a:p>
          </p:txBody>
        </p:sp>
      </p:grpSp>
      <p:grpSp>
        <p:nvGrpSpPr>
          <p:cNvPr name="Group 15" id="15"/>
          <p:cNvGrpSpPr/>
          <p:nvPr/>
        </p:nvGrpSpPr>
        <p:grpSpPr>
          <a:xfrm rot="1435557">
            <a:off x="15083511" y="687446"/>
            <a:ext cx="6986782" cy="14276457"/>
            <a:chOff x="0" y="0"/>
            <a:chExt cx="1906815" cy="3896295"/>
          </a:xfrm>
        </p:grpSpPr>
        <p:sp>
          <p:nvSpPr>
            <p:cNvPr name="Freeform 16" id="16"/>
            <p:cNvSpPr/>
            <p:nvPr/>
          </p:nvSpPr>
          <p:spPr>
            <a:xfrm flipH="false" flipV="false" rot="0">
              <a:off x="0" y="0"/>
              <a:ext cx="1906815" cy="3896295"/>
            </a:xfrm>
            <a:custGeom>
              <a:avLst/>
              <a:gdLst/>
              <a:ahLst/>
              <a:cxnLst/>
              <a:rect r="r" b="b" t="t" l="l"/>
              <a:pathLst>
                <a:path h="3896295" w="1906815">
                  <a:moveTo>
                    <a:pt x="0" y="0"/>
                  </a:moveTo>
                  <a:lnTo>
                    <a:pt x="1906815" y="0"/>
                  </a:lnTo>
                  <a:lnTo>
                    <a:pt x="1906815" y="3896295"/>
                  </a:lnTo>
                  <a:lnTo>
                    <a:pt x="0" y="3896295"/>
                  </a:lnTo>
                  <a:close/>
                </a:path>
              </a:pathLst>
            </a:custGeom>
            <a:gradFill rotWithShape="true">
              <a:gsLst>
                <a:gs pos="0">
                  <a:srgbClr val="0151B8">
                    <a:alpha val="100000"/>
                  </a:srgbClr>
                </a:gs>
                <a:gs pos="50000">
                  <a:srgbClr val="7FB5FA">
                    <a:alpha val="100000"/>
                  </a:srgbClr>
                </a:gs>
                <a:gs pos="100000">
                  <a:srgbClr val="0151B8">
                    <a:alpha val="0"/>
                  </a:srgbClr>
                </a:gs>
              </a:gsLst>
              <a:lin ang="5400000"/>
            </a:gradFill>
          </p:spPr>
        </p:sp>
        <p:sp>
          <p:nvSpPr>
            <p:cNvPr name="TextBox 17" id="17"/>
            <p:cNvSpPr txBox="true"/>
            <p:nvPr/>
          </p:nvSpPr>
          <p:spPr>
            <a:xfrm>
              <a:off x="0" y="-57150"/>
              <a:ext cx="1906815" cy="3953445"/>
            </a:xfrm>
            <a:prstGeom prst="rect">
              <a:avLst/>
            </a:prstGeom>
          </p:spPr>
          <p:txBody>
            <a:bodyPr anchor="ctr" rtlCol="false" tIns="50800" lIns="50800" bIns="50800" rIns="50800"/>
            <a:lstStyle/>
            <a:p>
              <a:pPr algn="ctr">
                <a:lnSpc>
                  <a:spcPts val="2735"/>
                </a:lnSpc>
              </a:pPr>
            </a:p>
          </p:txBody>
        </p:sp>
      </p:grpSp>
      <p:grpSp>
        <p:nvGrpSpPr>
          <p:cNvPr name="Group 18" id="18"/>
          <p:cNvGrpSpPr/>
          <p:nvPr/>
        </p:nvGrpSpPr>
        <p:grpSpPr>
          <a:xfrm rot="1435557">
            <a:off x="16964360" y="1258408"/>
            <a:ext cx="6986782" cy="14276457"/>
            <a:chOff x="0" y="0"/>
            <a:chExt cx="1906815" cy="3896295"/>
          </a:xfrm>
        </p:grpSpPr>
        <p:sp>
          <p:nvSpPr>
            <p:cNvPr name="Freeform 19" id="19"/>
            <p:cNvSpPr/>
            <p:nvPr/>
          </p:nvSpPr>
          <p:spPr>
            <a:xfrm flipH="false" flipV="false" rot="0">
              <a:off x="0" y="0"/>
              <a:ext cx="1906815" cy="3896295"/>
            </a:xfrm>
            <a:custGeom>
              <a:avLst/>
              <a:gdLst/>
              <a:ahLst/>
              <a:cxnLst/>
              <a:rect r="r" b="b" t="t" l="l"/>
              <a:pathLst>
                <a:path h="3896295" w="1906815">
                  <a:moveTo>
                    <a:pt x="0" y="0"/>
                  </a:moveTo>
                  <a:lnTo>
                    <a:pt x="1906815" y="0"/>
                  </a:lnTo>
                  <a:lnTo>
                    <a:pt x="1906815" y="3896295"/>
                  </a:lnTo>
                  <a:lnTo>
                    <a:pt x="0" y="3896295"/>
                  </a:lnTo>
                  <a:close/>
                </a:path>
              </a:pathLst>
            </a:custGeom>
            <a:solidFill>
              <a:srgbClr val="0453B9"/>
            </a:solidFill>
          </p:spPr>
        </p:sp>
        <p:sp>
          <p:nvSpPr>
            <p:cNvPr name="TextBox 20" id="20"/>
            <p:cNvSpPr txBox="true"/>
            <p:nvPr/>
          </p:nvSpPr>
          <p:spPr>
            <a:xfrm>
              <a:off x="0" y="-57150"/>
              <a:ext cx="1906815" cy="3953445"/>
            </a:xfrm>
            <a:prstGeom prst="rect">
              <a:avLst/>
            </a:prstGeom>
          </p:spPr>
          <p:txBody>
            <a:bodyPr anchor="ctr" rtlCol="false" tIns="50800" lIns="50800" bIns="50800" rIns="50800"/>
            <a:lstStyle/>
            <a:p>
              <a:pPr algn="ctr">
                <a:lnSpc>
                  <a:spcPts val="2735"/>
                </a:lnSpc>
              </a:pPr>
            </a:p>
          </p:txBody>
        </p:sp>
      </p:grpSp>
      <p:grpSp>
        <p:nvGrpSpPr>
          <p:cNvPr name="Group 21" id="21"/>
          <p:cNvGrpSpPr/>
          <p:nvPr/>
        </p:nvGrpSpPr>
        <p:grpSpPr>
          <a:xfrm rot="0">
            <a:off x="11666328" y="2631855"/>
            <a:ext cx="5023289" cy="502328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50093" b="0"/>
              </a:stretch>
            </a:blipFill>
            <a:ln w="123825" cap="sq">
              <a:solidFill>
                <a:srgbClr val="FFFFFF"/>
              </a:solidFill>
              <a:prstDash val="solid"/>
              <a:miter/>
            </a:ln>
          </p:spPr>
        </p:sp>
      </p:grpSp>
      <p:sp>
        <p:nvSpPr>
          <p:cNvPr name="Freeform 23" id="23"/>
          <p:cNvSpPr/>
          <p:nvPr/>
        </p:nvSpPr>
        <p:spPr>
          <a:xfrm flipH="false" flipV="false" rot="0">
            <a:off x="14563555" y="4459835"/>
            <a:ext cx="1681596" cy="1681596"/>
          </a:xfrm>
          <a:custGeom>
            <a:avLst/>
            <a:gdLst/>
            <a:ahLst/>
            <a:cxnLst/>
            <a:rect r="r" b="b" t="t" l="l"/>
            <a:pathLst>
              <a:path h="1681596" w="1681596">
                <a:moveTo>
                  <a:pt x="0" y="0"/>
                </a:moveTo>
                <a:lnTo>
                  <a:pt x="1681596" y="0"/>
                </a:lnTo>
                <a:lnTo>
                  <a:pt x="1681596" y="1681596"/>
                </a:lnTo>
                <a:lnTo>
                  <a:pt x="0" y="16815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 id="24"/>
          <p:cNvSpPr txBox="true"/>
          <p:nvPr/>
        </p:nvSpPr>
        <p:spPr>
          <a:xfrm rot="0">
            <a:off x="-380549" y="1217293"/>
            <a:ext cx="10675349" cy="915951"/>
          </a:xfrm>
          <a:prstGeom prst="rect">
            <a:avLst/>
          </a:prstGeom>
        </p:spPr>
        <p:txBody>
          <a:bodyPr anchor="t" rtlCol="false" tIns="0" lIns="0" bIns="0" rIns="0">
            <a:spAutoFit/>
          </a:bodyPr>
          <a:lstStyle/>
          <a:p>
            <a:pPr algn="ctr">
              <a:lnSpc>
                <a:spcPts val="7180"/>
              </a:lnSpc>
            </a:pPr>
            <a:r>
              <a:rPr lang="en-US" sz="6244" b="true">
                <a:solidFill>
                  <a:srgbClr val="0453B9"/>
                </a:solidFill>
                <a:latin typeface="Aileron Bold"/>
                <a:ea typeface="Aileron Bold"/>
                <a:cs typeface="Aileron Bold"/>
                <a:sym typeface="Aileron Bold"/>
              </a:rPr>
              <a:t>Solutions Overview</a:t>
            </a:r>
          </a:p>
        </p:txBody>
      </p:sp>
      <p:sp>
        <p:nvSpPr>
          <p:cNvPr name="TextBox 25" id="25"/>
          <p:cNvSpPr txBox="true"/>
          <p:nvPr/>
        </p:nvSpPr>
        <p:spPr>
          <a:xfrm rot="0">
            <a:off x="1398031" y="4584500"/>
            <a:ext cx="8300098" cy="2440583"/>
          </a:xfrm>
          <a:prstGeom prst="rect">
            <a:avLst/>
          </a:prstGeom>
        </p:spPr>
        <p:txBody>
          <a:bodyPr anchor="t" rtlCol="false" tIns="0" lIns="0" bIns="0" rIns="0">
            <a:spAutoFit/>
          </a:bodyPr>
          <a:lstStyle/>
          <a:p>
            <a:pPr algn="l">
              <a:lnSpc>
                <a:spcPts val="3845"/>
              </a:lnSpc>
            </a:pPr>
            <a:r>
              <a:rPr lang="en-US" sz="3343" b="true">
                <a:solidFill>
                  <a:srgbClr val="FF66C4"/>
                </a:solidFill>
                <a:latin typeface="Aileron Bold"/>
                <a:ea typeface="Aileron Bold"/>
                <a:cs typeface="Aileron Bold"/>
                <a:sym typeface="Aileron Bold"/>
              </a:rPr>
              <a:t>M</a:t>
            </a:r>
            <a:r>
              <a:rPr lang="en-US" sz="3343" b="true">
                <a:solidFill>
                  <a:srgbClr val="7FB5FA"/>
                </a:solidFill>
                <a:latin typeface="Aileron Bold"/>
                <a:ea typeface="Aileron Bold"/>
                <a:cs typeface="Aileron Bold"/>
                <a:sym typeface="Aileron Bold"/>
              </a:rPr>
              <a:t>ulti-conditional</a:t>
            </a:r>
          </a:p>
          <a:p>
            <a:pPr algn="l">
              <a:lnSpc>
                <a:spcPts val="3845"/>
              </a:lnSpc>
            </a:pPr>
            <a:r>
              <a:rPr lang="en-US" sz="3343" b="true">
                <a:solidFill>
                  <a:srgbClr val="FF66C4"/>
                </a:solidFill>
                <a:latin typeface="Aileron Bold"/>
                <a:ea typeface="Aileron Bold"/>
                <a:cs typeface="Aileron Bold"/>
                <a:sym typeface="Aileron Bold"/>
              </a:rPr>
              <a:t>A</a:t>
            </a:r>
            <a:r>
              <a:rPr lang="en-US" sz="3343" b="true">
                <a:solidFill>
                  <a:srgbClr val="7FB5FA"/>
                </a:solidFill>
                <a:latin typeface="Aileron Bold"/>
                <a:ea typeface="Aileron Bold"/>
                <a:cs typeface="Aileron Bold"/>
                <a:sym typeface="Aileron Bold"/>
              </a:rPr>
              <a:t>pproximated</a:t>
            </a:r>
          </a:p>
          <a:p>
            <a:pPr algn="l">
              <a:lnSpc>
                <a:spcPts val="3845"/>
              </a:lnSpc>
            </a:pPr>
            <a:r>
              <a:rPr lang="en-US" sz="3343" b="true">
                <a:solidFill>
                  <a:srgbClr val="FF66C4"/>
                </a:solidFill>
                <a:latin typeface="Aileron Bold"/>
                <a:ea typeface="Aileron Bold"/>
                <a:cs typeface="Aileron Bold"/>
                <a:sym typeface="Aileron Bold"/>
              </a:rPr>
              <a:t>T</a:t>
            </a:r>
            <a:r>
              <a:rPr lang="en-US" sz="3343" b="true">
                <a:solidFill>
                  <a:srgbClr val="7FB5FA"/>
                </a:solidFill>
                <a:latin typeface="Aileron Bold"/>
                <a:ea typeface="Aileron Bold"/>
                <a:cs typeface="Aileron Bold"/>
                <a:sym typeface="Aileron Bold"/>
              </a:rPr>
              <a:t>ime-independent </a:t>
            </a:r>
          </a:p>
          <a:p>
            <a:pPr algn="l">
              <a:lnSpc>
                <a:spcPts val="3845"/>
              </a:lnSpc>
            </a:pPr>
            <a:r>
              <a:rPr lang="en-US" sz="3343" b="true">
                <a:solidFill>
                  <a:srgbClr val="FF66C4"/>
                </a:solidFill>
                <a:latin typeface="Aileron Bold"/>
                <a:ea typeface="Aileron Bold"/>
                <a:cs typeface="Aileron Bold"/>
                <a:sym typeface="Aileron Bold"/>
              </a:rPr>
              <a:t>C</a:t>
            </a:r>
            <a:r>
              <a:rPr lang="en-US" sz="3343" b="true">
                <a:solidFill>
                  <a:srgbClr val="7FB5FA"/>
                </a:solidFill>
                <a:latin typeface="Aileron Bold"/>
                <a:ea typeface="Aileron Bold"/>
                <a:cs typeface="Aileron Bold"/>
                <a:sym typeface="Aileron Bold"/>
              </a:rPr>
              <a:t>ondition-</a:t>
            </a:r>
            <a:r>
              <a:rPr lang="en-US" sz="3343" b="true">
                <a:solidFill>
                  <a:srgbClr val="FF66C4"/>
                </a:solidFill>
                <a:latin typeface="Aileron Bold"/>
                <a:ea typeface="Aileron Bold"/>
                <a:cs typeface="Aileron Bold"/>
                <a:sym typeface="Aileron Bold"/>
              </a:rPr>
              <a:t>H</a:t>
            </a:r>
            <a:r>
              <a:rPr lang="en-US" sz="3343" b="true">
                <a:solidFill>
                  <a:srgbClr val="7FB5FA"/>
                </a:solidFill>
                <a:latin typeface="Aileron Bold"/>
                <a:ea typeface="Aileron Bold"/>
                <a:cs typeface="Aileron Bold"/>
                <a:sym typeface="Aileron Bold"/>
              </a:rPr>
              <a:t>armonizing</a:t>
            </a:r>
          </a:p>
          <a:p>
            <a:pPr algn="l">
              <a:lnSpc>
                <a:spcPts val="3845"/>
              </a:lnSpc>
            </a:pPr>
            <a:r>
              <a:rPr lang="en-US" sz="3343" b="true">
                <a:solidFill>
                  <a:srgbClr val="FF66C4"/>
                </a:solidFill>
                <a:latin typeface="Aileron Bold"/>
                <a:ea typeface="Aileron Bold"/>
                <a:cs typeface="Aileron Bold"/>
                <a:sym typeface="Aileron Bold"/>
              </a:rPr>
              <a:t>E</a:t>
            </a:r>
            <a:r>
              <a:rPr lang="en-US" sz="3343" b="true">
                <a:solidFill>
                  <a:srgbClr val="7FB5FA"/>
                </a:solidFill>
                <a:latin typeface="Aileron Bold"/>
                <a:ea typeface="Aileron Bold"/>
                <a:cs typeface="Aileron Bold"/>
                <a:sym typeface="Aileron Bold"/>
              </a:rPr>
              <a:t>nergy guidance</a:t>
            </a:r>
          </a:p>
        </p:txBody>
      </p:sp>
      <p:grpSp>
        <p:nvGrpSpPr>
          <p:cNvPr name="Group 26" id="26"/>
          <p:cNvGrpSpPr/>
          <p:nvPr/>
        </p:nvGrpSpPr>
        <p:grpSpPr>
          <a:xfrm rot="0">
            <a:off x="1398031" y="3297113"/>
            <a:ext cx="11534310" cy="2382594"/>
            <a:chOff x="0" y="0"/>
            <a:chExt cx="15379080" cy="3176791"/>
          </a:xfrm>
        </p:grpSpPr>
        <p:sp>
          <p:nvSpPr>
            <p:cNvPr name="TextBox 27" id="27"/>
            <p:cNvSpPr txBox="true"/>
            <p:nvPr/>
          </p:nvSpPr>
          <p:spPr>
            <a:xfrm rot="0">
              <a:off x="166984" y="1427366"/>
              <a:ext cx="11756555" cy="1749425"/>
            </a:xfrm>
            <a:prstGeom prst="rect">
              <a:avLst/>
            </a:prstGeom>
          </p:spPr>
          <p:txBody>
            <a:bodyPr anchor="t" rtlCol="false" tIns="0" lIns="0" bIns="0" rIns="0">
              <a:spAutoFit/>
            </a:bodyPr>
            <a:lstStyle/>
            <a:p>
              <a:pPr algn="l">
                <a:lnSpc>
                  <a:spcPts val="9409"/>
                </a:lnSpc>
                <a:spcBef>
                  <a:spcPct val="0"/>
                </a:spcBef>
              </a:pPr>
            </a:p>
          </p:txBody>
        </p:sp>
        <p:sp>
          <p:nvSpPr>
            <p:cNvPr name="TextBox 28" id="28"/>
            <p:cNvSpPr txBox="true"/>
            <p:nvPr/>
          </p:nvSpPr>
          <p:spPr>
            <a:xfrm rot="0">
              <a:off x="0" y="104775"/>
              <a:ext cx="15379080" cy="1040764"/>
            </a:xfrm>
            <a:prstGeom prst="rect">
              <a:avLst/>
            </a:prstGeom>
          </p:spPr>
          <p:txBody>
            <a:bodyPr anchor="t" rtlCol="false" tIns="0" lIns="0" bIns="0" rIns="0">
              <a:spAutoFit/>
            </a:bodyPr>
            <a:lstStyle/>
            <a:p>
              <a:pPr algn="l">
                <a:lnSpc>
                  <a:spcPts val="5699"/>
                </a:lnSpc>
              </a:pPr>
              <a:r>
                <a:rPr lang="en-US" sz="5699">
                  <a:solidFill>
                    <a:srgbClr val="FF66C4"/>
                  </a:solidFill>
                  <a:latin typeface="Disket Mono"/>
                  <a:ea typeface="Disket Mono"/>
                  <a:cs typeface="Disket Mono"/>
                  <a:sym typeface="Disket Mono"/>
                </a:rPr>
                <a:t>MATCHE</a:t>
              </a:r>
              <a:r>
                <a:rPr lang="en-US" sz="5699" b="true">
                  <a:solidFill>
                    <a:srgbClr val="FF66C4"/>
                  </a:solidFill>
                  <a:latin typeface="Disket Mono Bold"/>
                  <a:ea typeface="Disket Mono Bold"/>
                  <a:cs typeface="Disket Mono Bold"/>
                  <a:sym typeface="Disket Mono Bold"/>
                </a:rPr>
                <a:t> Diffusion</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3892" y="6669599"/>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Freeform 3" id="3"/>
          <p:cNvSpPr/>
          <p:nvPr/>
        </p:nvSpPr>
        <p:spPr>
          <a:xfrm flipH="false" flipV="false" rot="-5400000">
            <a:off x="16653983" y="812907"/>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4" id="4"/>
          <p:cNvGrpSpPr/>
          <p:nvPr/>
        </p:nvGrpSpPr>
        <p:grpSpPr>
          <a:xfrm rot="-10800000">
            <a:off x="-1871343" y="-9525"/>
            <a:ext cx="8505674" cy="518339"/>
            <a:chOff x="0" y="0"/>
            <a:chExt cx="2240178" cy="136517"/>
          </a:xfrm>
        </p:grpSpPr>
        <p:sp>
          <p:nvSpPr>
            <p:cNvPr name="Freeform 5" id="5"/>
            <p:cNvSpPr/>
            <p:nvPr/>
          </p:nvSpPr>
          <p:spPr>
            <a:xfrm flipH="false" flipV="false" rot="0">
              <a:off x="0" y="0"/>
              <a:ext cx="2240178" cy="136517"/>
            </a:xfrm>
            <a:custGeom>
              <a:avLst/>
              <a:gdLst/>
              <a:ahLst/>
              <a:cxnLst/>
              <a:rect r="r" b="b" t="t" l="l"/>
              <a:pathLst>
                <a:path h="136517" w="2240178">
                  <a:moveTo>
                    <a:pt x="68259" y="0"/>
                  </a:moveTo>
                  <a:lnTo>
                    <a:pt x="2171919" y="0"/>
                  </a:lnTo>
                  <a:cubicBezTo>
                    <a:pt x="2190022" y="0"/>
                    <a:pt x="2207384" y="7192"/>
                    <a:pt x="2220185" y="19992"/>
                  </a:cubicBezTo>
                  <a:cubicBezTo>
                    <a:pt x="2232986" y="32793"/>
                    <a:pt x="2240178" y="50155"/>
                    <a:pt x="2240178" y="68259"/>
                  </a:cubicBezTo>
                  <a:lnTo>
                    <a:pt x="2240178" y="68259"/>
                  </a:lnTo>
                  <a:cubicBezTo>
                    <a:pt x="2240178" y="86362"/>
                    <a:pt x="2232986" y="103724"/>
                    <a:pt x="2220185" y="116525"/>
                  </a:cubicBezTo>
                  <a:cubicBezTo>
                    <a:pt x="2207384" y="129326"/>
                    <a:pt x="2190022" y="136517"/>
                    <a:pt x="2171919" y="136517"/>
                  </a:cubicBezTo>
                  <a:lnTo>
                    <a:pt x="68259" y="136517"/>
                  </a:lnTo>
                  <a:cubicBezTo>
                    <a:pt x="50155" y="136517"/>
                    <a:pt x="32793" y="129326"/>
                    <a:pt x="19992" y="116525"/>
                  </a:cubicBezTo>
                  <a:cubicBezTo>
                    <a:pt x="7192" y="103724"/>
                    <a:pt x="0" y="86362"/>
                    <a:pt x="0" y="68259"/>
                  </a:cubicBezTo>
                  <a:lnTo>
                    <a:pt x="0" y="68259"/>
                  </a:lnTo>
                  <a:cubicBezTo>
                    <a:pt x="0" y="50155"/>
                    <a:pt x="7192" y="32793"/>
                    <a:pt x="19992" y="19992"/>
                  </a:cubicBezTo>
                  <a:cubicBezTo>
                    <a:pt x="32793" y="7192"/>
                    <a:pt x="50155" y="0"/>
                    <a:pt x="68259"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6" id="6"/>
            <p:cNvSpPr txBox="true"/>
            <p:nvPr/>
          </p:nvSpPr>
          <p:spPr>
            <a:xfrm>
              <a:off x="0" y="-38100"/>
              <a:ext cx="2240178" cy="174617"/>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3627508" y="911289"/>
            <a:ext cx="10675349" cy="915951"/>
          </a:xfrm>
          <a:prstGeom prst="rect">
            <a:avLst/>
          </a:prstGeom>
        </p:spPr>
        <p:txBody>
          <a:bodyPr anchor="t" rtlCol="false" tIns="0" lIns="0" bIns="0" rIns="0">
            <a:spAutoFit/>
          </a:bodyPr>
          <a:lstStyle/>
          <a:p>
            <a:pPr algn="ctr">
              <a:lnSpc>
                <a:spcPts val="7180"/>
              </a:lnSpc>
            </a:pPr>
            <a:r>
              <a:rPr lang="en-US" sz="6244" b="true">
                <a:solidFill>
                  <a:srgbClr val="0453B9"/>
                </a:solidFill>
                <a:latin typeface="Aileron Bold"/>
                <a:ea typeface="Aileron Bold"/>
                <a:cs typeface="Aileron Bold"/>
                <a:sym typeface="Aileron Bold"/>
              </a:rPr>
              <a:t>MATCHE DIFFUSION</a:t>
            </a:r>
          </a:p>
        </p:txBody>
      </p:sp>
      <p:grpSp>
        <p:nvGrpSpPr>
          <p:cNvPr name="Group 8" id="8"/>
          <p:cNvGrpSpPr/>
          <p:nvPr/>
        </p:nvGrpSpPr>
        <p:grpSpPr>
          <a:xfrm rot="0">
            <a:off x="2657310" y="4150642"/>
            <a:ext cx="12615745" cy="1549991"/>
            <a:chOff x="0" y="0"/>
            <a:chExt cx="16820993" cy="2066655"/>
          </a:xfrm>
        </p:grpSpPr>
        <p:grpSp>
          <p:nvGrpSpPr>
            <p:cNvPr name="Group 9" id="9"/>
            <p:cNvGrpSpPr/>
            <p:nvPr/>
          </p:nvGrpSpPr>
          <p:grpSpPr>
            <a:xfrm rot="-10800000">
              <a:off x="0" y="0"/>
              <a:ext cx="16509620" cy="1921028"/>
              <a:chOff x="0" y="0"/>
              <a:chExt cx="3413010" cy="397131"/>
            </a:xfrm>
          </p:grpSpPr>
          <p:sp>
            <p:nvSpPr>
              <p:cNvPr name="Freeform 10" id="10"/>
              <p:cNvSpPr/>
              <p:nvPr/>
            </p:nvSpPr>
            <p:spPr>
              <a:xfrm flipH="false" flipV="false" rot="0">
                <a:off x="0" y="0"/>
                <a:ext cx="3413010" cy="397131"/>
              </a:xfrm>
              <a:custGeom>
                <a:avLst/>
                <a:gdLst/>
                <a:ahLst/>
                <a:cxnLst/>
                <a:rect r="r" b="b" t="t" l="l"/>
                <a:pathLst>
                  <a:path h="397131" w="3413010">
                    <a:moveTo>
                      <a:pt x="3209810" y="0"/>
                    </a:moveTo>
                    <a:cubicBezTo>
                      <a:pt x="3322034" y="0"/>
                      <a:pt x="3413010" y="88901"/>
                      <a:pt x="3413010" y="198566"/>
                    </a:cubicBezTo>
                    <a:cubicBezTo>
                      <a:pt x="3413010" y="308230"/>
                      <a:pt x="3322034" y="397131"/>
                      <a:pt x="3209810" y="397131"/>
                    </a:cubicBezTo>
                    <a:lnTo>
                      <a:pt x="203200" y="397131"/>
                    </a:lnTo>
                    <a:cubicBezTo>
                      <a:pt x="90976" y="397131"/>
                      <a:pt x="0" y="308230"/>
                      <a:pt x="0" y="198566"/>
                    </a:cubicBezTo>
                    <a:cubicBezTo>
                      <a:pt x="0" y="88901"/>
                      <a:pt x="90976" y="0"/>
                      <a:pt x="203200" y="0"/>
                    </a:cubicBezTo>
                    <a:close/>
                  </a:path>
                </a:pathLst>
              </a:custGeom>
              <a:solidFill>
                <a:srgbClr val="EDEDED"/>
              </a:solidFill>
            </p:spPr>
          </p:sp>
          <p:sp>
            <p:nvSpPr>
              <p:cNvPr name="TextBox 11" id="11"/>
              <p:cNvSpPr txBox="true"/>
              <p:nvPr/>
            </p:nvSpPr>
            <p:spPr>
              <a:xfrm>
                <a:off x="0" y="-57150"/>
                <a:ext cx="3413010" cy="454281"/>
              </a:xfrm>
              <a:prstGeom prst="rect">
                <a:avLst/>
              </a:prstGeom>
            </p:spPr>
            <p:txBody>
              <a:bodyPr anchor="ctr" rtlCol="false" tIns="45141" lIns="45141" bIns="45141" rIns="45141"/>
              <a:lstStyle/>
              <a:p>
                <a:pPr algn="ctr">
                  <a:lnSpc>
                    <a:spcPts val="2735"/>
                  </a:lnSpc>
                </a:pPr>
              </a:p>
            </p:txBody>
          </p:sp>
        </p:grpSp>
        <p:grpSp>
          <p:nvGrpSpPr>
            <p:cNvPr name="Group 12" id="12"/>
            <p:cNvGrpSpPr/>
            <p:nvPr/>
          </p:nvGrpSpPr>
          <p:grpSpPr>
            <a:xfrm rot="-5400000">
              <a:off x="163772" y="-163772"/>
              <a:ext cx="1921028" cy="2248572"/>
              <a:chOff x="0" y="0"/>
              <a:chExt cx="645338" cy="755371"/>
            </a:xfrm>
          </p:grpSpPr>
          <p:sp>
            <p:nvSpPr>
              <p:cNvPr name="Freeform 13" id="13"/>
              <p:cNvSpPr/>
              <p:nvPr/>
            </p:nvSpPr>
            <p:spPr>
              <a:xfrm flipH="false" flipV="false" rot="0">
                <a:off x="0" y="0"/>
                <a:ext cx="645338" cy="755371"/>
              </a:xfrm>
              <a:custGeom>
                <a:avLst/>
                <a:gdLst/>
                <a:ahLst/>
                <a:cxnLst/>
                <a:rect r="r" b="b" t="t" l="l"/>
                <a:pathLst>
                  <a:path h="755371" w="645338">
                    <a:moveTo>
                      <a:pt x="215229" y="19070"/>
                    </a:moveTo>
                    <a:cubicBezTo>
                      <a:pt x="248207" y="7556"/>
                      <a:pt x="285927" y="0"/>
                      <a:pt x="322843" y="0"/>
                    </a:cubicBezTo>
                    <a:cubicBezTo>
                      <a:pt x="359760" y="0"/>
                      <a:pt x="395283" y="6476"/>
                      <a:pt x="428019" y="17990"/>
                    </a:cubicBezTo>
                    <a:cubicBezTo>
                      <a:pt x="428717" y="18350"/>
                      <a:pt x="429413" y="18350"/>
                      <a:pt x="430109" y="18710"/>
                    </a:cubicBezTo>
                    <a:cubicBezTo>
                      <a:pt x="553048" y="64765"/>
                      <a:pt x="643597" y="186379"/>
                      <a:pt x="645338" y="327226"/>
                    </a:cubicBezTo>
                    <a:lnTo>
                      <a:pt x="645338" y="755371"/>
                    </a:lnTo>
                    <a:lnTo>
                      <a:pt x="0" y="755371"/>
                    </a:lnTo>
                    <a:lnTo>
                      <a:pt x="0" y="327544"/>
                    </a:lnTo>
                    <a:cubicBezTo>
                      <a:pt x="1741" y="185660"/>
                      <a:pt x="90898" y="64045"/>
                      <a:pt x="215229" y="19070"/>
                    </a:cubicBezTo>
                    <a:close/>
                  </a:path>
                </a:pathLst>
              </a:custGeom>
              <a:gradFill rotWithShape="true">
                <a:gsLst>
                  <a:gs pos="0">
                    <a:srgbClr val="0453B9">
                      <a:alpha val="100000"/>
                    </a:srgbClr>
                  </a:gs>
                  <a:gs pos="100000">
                    <a:srgbClr val="3881DF">
                      <a:alpha val="100000"/>
                    </a:srgbClr>
                  </a:gs>
                </a:gsLst>
                <a:lin ang="2700000"/>
              </a:gradFill>
              <a:ln cap="sq">
                <a:noFill/>
                <a:prstDash val="solid"/>
                <a:miter/>
              </a:ln>
            </p:spPr>
          </p:sp>
          <p:sp>
            <p:nvSpPr>
              <p:cNvPr name="TextBox 14" id="14"/>
              <p:cNvSpPr txBox="true"/>
              <p:nvPr/>
            </p:nvSpPr>
            <p:spPr>
              <a:xfrm>
                <a:off x="0" y="69850"/>
                <a:ext cx="645338" cy="685521"/>
              </a:xfrm>
              <a:prstGeom prst="rect">
                <a:avLst/>
              </a:prstGeom>
            </p:spPr>
            <p:txBody>
              <a:bodyPr anchor="ctr" rtlCol="false" tIns="45141" lIns="45141" bIns="45141" rIns="45141"/>
              <a:lstStyle/>
              <a:p>
                <a:pPr algn="ctr" marL="0" indent="0" lvl="0">
                  <a:lnSpc>
                    <a:spcPts val="2735"/>
                  </a:lnSpc>
                  <a:spcBef>
                    <a:spcPct val="0"/>
                  </a:spcBef>
                </a:pPr>
              </a:p>
            </p:txBody>
          </p:sp>
        </p:grpSp>
        <p:sp>
          <p:nvSpPr>
            <p:cNvPr name="TextBox 15" id="15"/>
            <p:cNvSpPr txBox="true"/>
            <p:nvPr/>
          </p:nvSpPr>
          <p:spPr>
            <a:xfrm rot="0">
              <a:off x="2614874" y="140248"/>
              <a:ext cx="14206120" cy="501467"/>
            </a:xfrm>
            <a:prstGeom prst="rect">
              <a:avLst/>
            </a:prstGeom>
          </p:spPr>
          <p:txBody>
            <a:bodyPr anchor="t" rtlCol="false" tIns="0" lIns="0" bIns="0" rIns="0">
              <a:spAutoFit/>
            </a:bodyPr>
            <a:lstStyle/>
            <a:p>
              <a:pPr algn="l">
                <a:lnSpc>
                  <a:spcPts val="3026"/>
                </a:lnSpc>
                <a:spcBef>
                  <a:spcPct val="0"/>
                </a:spcBef>
              </a:pPr>
              <a:r>
                <a:rPr lang="en-US" sz="2161" b="true">
                  <a:solidFill>
                    <a:srgbClr val="0453B9"/>
                  </a:solidFill>
                  <a:latin typeface="Poppins Bold"/>
                  <a:ea typeface="Poppins Bold"/>
                  <a:cs typeface="Poppins Bold"/>
                  <a:sym typeface="Poppins Bold"/>
                </a:rPr>
                <a:t>Multi-Conditional Approximated Time-Independent Energy Guidance</a:t>
              </a:r>
            </a:p>
          </p:txBody>
        </p:sp>
        <p:sp>
          <p:nvSpPr>
            <p:cNvPr name="TextBox 16" id="16"/>
            <p:cNvSpPr txBox="true"/>
            <p:nvPr/>
          </p:nvSpPr>
          <p:spPr>
            <a:xfrm rot="0">
              <a:off x="2455416" y="813165"/>
              <a:ext cx="14054204" cy="1253490"/>
            </a:xfrm>
            <a:prstGeom prst="rect">
              <a:avLst/>
            </a:prstGeom>
          </p:spPr>
          <p:txBody>
            <a:bodyPr anchor="t" rtlCol="false" tIns="0" lIns="0" bIns="0" rIns="0">
              <a:spAutoFit/>
            </a:bodyPr>
            <a:lstStyle/>
            <a:p>
              <a:pPr algn="l" marL="388618" indent="-194309" lvl="1">
                <a:lnSpc>
                  <a:spcPts val="2519"/>
                </a:lnSpc>
                <a:buFont typeface="Arial"/>
                <a:buChar char="•"/>
              </a:pPr>
              <a:r>
                <a:rPr lang="en-US" sz="1799">
                  <a:solidFill>
                    <a:srgbClr val="000000"/>
                  </a:solidFill>
                  <a:latin typeface="Poppins"/>
                  <a:ea typeface="Poppins"/>
                  <a:cs typeface="Poppins"/>
                  <a:sym typeface="Poppins"/>
                </a:rPr>
                <a:t>Base denoising process supporting multiple conditions, while remaining training free</a:t>
              </a:r>
            </a:p>
            <a:p>
              <a:pPr algn="l" marL="388618" indent="-194309" lvl="1">
                <a:lnSpc>
                  <a:spcPts val="2519"/>
                </a:lnSpc>
                <a:buFont typeface="Arial"/>
                <a:buChar char="•"/>
              </a:pPr>
              <a:r>
                <a:rPr lang="en-US" sz="1799">
                  <a:solidFill>
                    <a:srgbClr val="000000"/>
                  </a:solidFill>
                  <a:latin typeface="Poppins"/>
                  <a:ea typeface="Poppins"/>
                  <a:cs typeface="Poppins"/>
                  <a:sym typeface="Poppins"/>
                </a:rPr>
                <a:t>F</a:t>
              </a:r>
              <a:r>
                <a:rPr lang="en-US" sz="1799">
                  <a:solidFill>
                    <a:srgbClr val="000000"/>
                  </a:solidFill>
                  <a:latin typeface="Poppins"/>
                  <a:ea typeface="Poppins"/>
                  <a:cs typeface="Poppins"/>
                  <a:sym typeface="Poppins"/>
                </a:rPr>
                <a:t>lexible to enhancements</a:t>
              </a:r>
            </a:p>
            <a:p>
              <a:pPr algn="l">
                <a:lnSpc>
                  <a:spcPts val="2519"/>
                </a:lnSpc>
                <a:spcBef>
                  <a:spcPct val="0"/>
                </a:spcBef>
              </a:pPr>
            </a:p>
          </p:txBody>
        </p:sp>
      </p:grpSp>
      <p:grpSp>
        <p:nvGrpSpPr>
          <p:cNvPr name="Group 17" id="17"/>
          <p:cNvGrpSpPr/>
          <p:nvPr/>
        </p:nvGrpSpPr>
        <p:grpSpPr>
          <a:xfrm rot="-10800000">
            <a:off x="2657310" y="6262608"/>
            <a:ext cx="12382215" cy="1100660"/>
            <a:chOff x="0" y="0"/>
            <a:chExt cx="3413010" cy="303384"/>
          </a:xfrm>
        </p:grpSpPr>
        <p:sp>
          <p:nvSpPr>
            <p:cNvPr name="Freeform 18" id="18"/>
            <p:cNvSpPr/>
            <p:nvPr/>
          </p:nvSpPr>
          <p:spPr>
            <a:xfrm flipH="false" flipV="false" rot="0">
              <a:off x="0" y="0"/>
              <a:ext cx="3413010" cy="303384"/>
            </a:xfrm>
            <a:custGeom>
              <a:avLst/>
              <a:gdLst/>
              <a:ahLst/>
              <a:cxnLst/>
              <a:rect r="r" b="b" t="t" l="l"/>
              <a:pathLst>
                <a:path h="303384" w="3413010">
                  <a:moveTo>
                    <a:pt x="3209810" y="0"/>
                  </a:moveTo>
                  <a:cubicBezTo>
                    <a:pt x="3322034" y="0"/>
                    <a:pt x="3413010" y="67915"/>
                    <a:pt x="3413010" y="151692"/>
                  </a:cubicBezTo>
                  <a:cubicBezTo>
                    <a:pt x="3413010" y="235469"/>
                    <a:pt x="3322034" y="303384"/>
                    <a:pt x="3209810" y="303384"/>
                  </a:cubicBezTo>
                  <a:lnTo>
                    <a:pt x="203200" y="303384"/>
                  </a:lnTo>
                  <a:cubicBezTo>
                    <a:pt x="90976" y="303384"/>
                    <a:pt x="0" y="235469"/>
                    <a:pt x="0" y="151692"/>
                  </a:cubicBezTo>
                  <a:cubicBezTo>
                    <a:pt x="0" y="67915"/>
                    <a:pt x="90976" y="0"/>
                    <a:pt x="203200" y="0"/>
                  </a:cubicBezTo>
                  <a:close/>
                </a:path>
              </a:pathLst>
            </a:custGeom>
            <a:solidFill>
              <a:srgbClr val="EDEDED"/>
            </a:solidFill>
          </p:spPr>
        </p:sp>
        <p:sp>
          <p:nvSpPr>
            <p:cNvPr name="TextBox 19" id="19"/>
            <p:cNvSpPr txBox="true"/>
            <p:nvPr/>
          </p:nvSpPr>
          <p:spPr>
            <a:xfrm>
              <a:off x="0" y="-57150"/>
              <a:ext cx="3413010" cy="360534"/>
            </a:xfrm>
            <a:prstGeom prst="rect">
              <a:avLst/>
            </a:prstGeom>
          </p:spPr>
          <p:txBody>
            <a:bodyPr anchor="ctr" rtlCol="false" tIns="45141" lIns="45141" bIns="45141" rIns="45141"/>
            <a:lstStyle/>
            <a:p>
              <a:pPr algn="ctr">
                <a:lnSpc>
                  <a:spcPts val="2735"/>
                </a:lnSpc>
              </a:pPr>
            </a:p>
          </p:txBody>
        </p:sp>
      </p:grpSp>
      <p:grpSp>
        <p:nvGrpSpPr>
          <p:cNvPr name="Group 20" id="20"/>
          <p:cNvGrpSpPr/>
          <p:nvPr/>
        </p:nvGrpSpPr>
        <p:grpSpPr>
          <a:xfrm rot="-5400000">
            <a:off x="2950194" y="5969724"/>
            <a:ext cx="1100660" cy="1686429"/>
            <a:chOff x="0" y="0"/>
            <a:chExt cx="492999" cy="755371"/>
          </a:xfrm>
        </p:grpSpPr>
        <p:sp>
          <p:nvSpPr>
            <p:cNvPr name="Freeform 21" id="21"/>
            <p:cNvSpPr/>
            <p:nvPr/>
          </p:nvSpPr>
          <p:spPr>
            <a:xfrm flipH="false" flipV="false" rot="0">
              <a:off x="0" y="0"/>
              <a:ext cx="492999" cy="755371"/>
            </a:xfrm>
            <a:custGeom>
              <a:avLst/>
              <a:gdLst/>
              <a:ahLst/>
              <a:cxnLst/>
              <a:rect r="r" b="b" t="t" l="l"/>
              <a:pathLst>
                <a:path h="755371" w="492999">
                  <a:moveTo>
                    <a:pt x="164422" y="19070"/>
                  </a:moveTo>
                  <a:cubicBezTo>
                    <a:pt x="189615" y="7556"/>
                    <a:pt x="218431" y="0"/>
                    <a:pt x="246632" y="0"/>
                  </a:cubicBezTo>
                  <a:cubicBezTo>
                    <a:pt x="274834" y="0"/>
                    <a:pt x="301972" y="6476"/>
                    <a:pt x="326980" y="17990"/>
                  </a:cubicBezTo>
                  <a:cubicBezTo>
                    <a:pt x="327513" y="18350"/>
                    <a:pt x="328045" y="18350"/>
                    <a:pt x="328577" y="18710"/>
                  </a:cubicBezTo>
                  <a:cubicBezTo>
                    <a:pt x="422494" y="64765"/>
                    <a:pt x="491669" y="186379"/>
                    <a:pt x="492999" y="327226"/>
                  </a:cubicBezTo>
                  <a:lnTo>
                    <a:pt x="492999" y="755371"/>
                  </a:lnTo>
                  <a:lnTo>
                    <a:pt x="0" y="755371"/>
                  </a:lnTo>
                  <a:lnTo>
                    <a:pt x="0" y="327544"/>
                  </a:lnTo>
                  <a:cubicBezTo>
                    <a:pt x="1330" y="185660"/>
                    <a:pt x="69440" y="64045"/>
                    <a:pt x="164422" y="19070"/>
                  </a:cubicBezTo>
                  <a:close/>
                </a:path>
              </a:pathLst>
            </a:custGeom>
            <a:gradFill rotWithShape="true">
              <a:gsLst>
                <a:gs pos="0">
                  <a:srgbClr val="0453B9">
                    <a:alpha val="100000"/>
                  </a:srgbClr>
                </a:gs>
                <a:gs pos="100000">
                  <a:srgbClr val="3881DF">
                    <a:alpha val="100000"/>
                  </a:srgbClr>
                </a:gs>
              </a:gsLst>
              <a:lin ang="2700000"/>
            </a:gradFill>
            <a:ln cap="sq">
              <a:noFill/>
              <a:prstDash val="solid"/>
              <a:miter/>
            </a:ln>
          </p:spPr>
        </p:sp>
        <p:sp>
          <p:nvSpPr>
            <p:cNvPr name="TextBox 22" id="22"/>
            <p:cNvSpPr txBox="true"/>
            <p:nvPr/>
          </p:nvSpPr>
          <p:spPr>
            <a:xfrm>
              <a:off x="0" y="69850"/>
              <a:ext cx="492999" cy="685521"/>
            </a:xfrm>
            <a:prstGeom prst="rect">
              <a:avLst/>
            </a:prstGeom>
          </p:spPr>
          <p:txBody>
            <a:bodyPr anchor="ctr" rtlCol="false" tIns="45141" lIns="45141" bIns="45141" rIns="45141"/>
            <a:lstStyle/>
            <a:p>
              <a:pPr algn="ctr" marL="0" indent="0" lvl="0">
                <a:lnSpc>
                  <a:spcPts val="2735"/>
                </a:lnSpc>
                <a:spcBef>
                  <a:spcPct val="0"/>
                </a:spcBef>
              </a:pPr>
            </a:p>
          </p:txBody>
        </p:sp>
      </p:grpSp>
      <p:sp>
        <p:nvSpPr>
          <p:cNvPr name="TextBox 23" id="23"/>
          <p:cNvSpPr txBox="true"/>
          <p:nvPr/>
        </p:nvSpPr>
        <p:spPr>
          <a:xfrm rot="0">
            <a:off x="4618465" y="6351125"/>
            <a:ext cx="10654590" cy="392769"/>
          </a:xfrm>
          <a:prstGeom prst="rect">
            <a:avLst/>
          </a:prstGeom>
        </p:spPr>
        <p:txBody>
          <a:bodyPr anchor="t" rtlCol="false" tIns="0" lIns="0" bIns="0" rIns="0">
            <a:spAutoFit/>
          </a:bodyPr>
          <a:lstStyle/>
          <a:p>
            <a:pPr algn="l">
              <a:lnSpc>
                <a:spcPts val="3026"/>
              </a:lnSpc>
              <a:spcBef>
                <a:spcPct val="0"/>
              </a:spcBef>
            </a:pPr>
            <a:r>
              <a:rPr lang="en-US" sz="2161" b="true">
                <a:solidFill>
                  <a:srgbClr val="0453B9"/>
                </a:solidFill>
                <a:latin typeface="Poppins Bold"/>
                <a:ea typeface="Poppins Bold"/>
                <a:cs typeface="Poppins Bold"/>
                <a:sym typeface="Poppins Bold"/>
              </a:rPr>
              <a:t> Clean Image Approximation</a:t>
            </a:r>
          </a:p>
        </p:txBody>
      </p:sp>
      <p:sp>
        <p:nvSpPr>
          <p:cNvPr name="TextBox 24" id="24"/>
          <p:cNvSpPr txBox="true"/>
          <p:nvPr/>
        </p:nvSpPr>
        <p:spPr>
          <a:xfrm rot="0">
            <a:off x="4498872" y="6858194"/>
            <a:ext cx="10540653" cy="325755"/>
          </a:xfrm>
          <a:prstGeom prst="rect">
            <a:avLst/>
          </a:prstGeom>
        </p:spPr>
        <p:txBody>
          <a:bodyPr anchor="t" rtlCol="false" tIns="0" lIns="0" bIns="0" rIns="0">
            <a:spAutoFit/>
          </a:bodyPr>
          <a:lstStyle/>
          <a:p>
            <a:pPr algn="l" marL="388618" indent="-194309" lvl="1">
              <a:lnSpc>
                <a:spcPts val="2519"/>
              </a:lnSpc>
              <a:buFont typeface="Arial"/>
              <a:buChar char="•"/>
            </a:pPr>
            <a:r>
              <a:rPr lang="en-US" sz="1799">
                <a:solidFill>
                  <a:srgbClr val="000000"/>
                </a:solidFill>
                <a:latin typeface="Poppins"/>
                <a:ea typeface="Poppins"/>
                <a:cs typeface="Poppins"/>
                <a:sym typeface="Poppins"/>
              </a:rPr>
              <a:t>Approximation of clean image</a:t>
            </a:r>
            <a:r>
              <a:rPr lang="en-US" sz="1799">
                <a:solidFill>
                  <a:srgbClr val="000000"/>
                </a:solidFill>
                <a:latin typeface="Poppins"/>
                <a:ea typeface="Poppins"/>
                <a:cs typeface="Poppins"/>
                <a:sym typeface="Poppins"/>
              </a:rPr>
              <a:t>             from noisy image </a:t>
            </a:r>
          </a:p>
        </p:txBody>
      </p:sp>
      <p:grpSp>
        <p:nvGrpSpPr>
          <p:cNvPr name="Group 25" id="25"/>
          <p:cNvGrpSpPr/>
          <p:nvPr/>
        </p:nvGrpSpPr>
        <p:grpSpPr>
          <a:xfrm rot="-10800000">
            <a:off x="2657310" y="7925243"/>
            <a:ext cx="12382215" cy="1085005"/>
            <a:chOff x="0" y="0"/>
            <a:chExt cx="3413010" cy="299069"/>
          </a:xfrm>
        </p:grpSpPr>
        <p:sp>
          <p:nvSpPr>
            <p:cNvPr name="Freeform 26" id="26"/>
            <p:cNvSpPr/>
            <p:nvPr/>
          </p:nvSpPr>
          <p:spPr>
            <a:xfrm flipH="false" flipV="false" rot="0">
              <a:off x="0" y="0"/>
              <a:ext cx="3413010" cy="299069"/>
            </a:xfrm>
            <a:custGeom>
              <a:avLst/>
              <a:gdLst/>
              <a:ahLst/>
              <a:cxnLst/>
              <a:rect r="r" b="b" t="t" l="l"/>
              <a:pathLst>
                <a:path h="299069" w="3413010">
                  <a:moveTo>
                    <a:pt x="3209810" y="0"/>
                  </a:moveTo>
                  <a:cubicBezTo>
                    <a:pt x="3322034" y="0"/>
                    <a:pt x="3413010" y="66949"/>
                    <a:pt x="3413010" y="149534"/>
                  </a:cubicBezTo>
                  <a:cubicBezTo>
                    <a:pt x="3413010" y="232120"/>
                    <a:pt x="3322034" y="299069"/>
                    <a:pt x="3209810" y="299069"/>
                  </a:cubicBezTo>
                  <a:lnTo>
                    <a:pt x="203200" y="299069"/>
                  </a:lnTo>
                  <a:cubicBezTo>
                    <a:pt x="90976" y="299069"/>
                    <a:pt x="0" y="232120"/>
                    <a:pt x="0" y="149534"/>
                  </a:cubicBezTo>
                  <a:cubicBezTo>
                    <a:pt x="0" y="66949"/>
                    <a:pt x="90976" y="0"/>
                    <a:pt x="203200" y="0"/>
                  </a:cubicBezTo>
                  <a:close/>
                </a:path>
              </a:pathLst>
            </a:custGeom>
            <a:solidFill>
              <a:srgbClr val="EDEDED"/>
            </a:solidFill>
          </p:spPr>
        </p:sp>
        <p:sp>
          <p:nvSpPr>
            <p:cNvPr name="TextBox 27" id="27"/>
            <p:cNvSpPr txBox="true"/>
            <p:nvPr/>
          </p:nvSpPr>
          <p:spPr>
            <a:xfrm>
              <a:off x="0" y="-57150"/>
              <a:ext cx="3413010" cy="356219"/>
            </a:xfrm>
            <a:prstGeom prst="rect">
              <a:avLst/>
            </a:prstGeom>
          </p:spPr>
          <p:txBody>
            <a:bodyPr anchor="ctr" rtlCol="false" tIns="45141" lIns="45141" bIns="45141" rIns="45141"/>
            <a:lstStyle/>
            <a:p>
              <a:pPr algn="ctr">
                <a:lnSpc>
                  <a:spcPts val="2735"/>
                </a:lnSpc>
              </a:pPr>
            </a:p>
          </p:txBody>
        </p:sp>
      </p:grpSp>
      <p:grpSp>
        <p:nvGrpSpPr>
          <p:cNvPr name="Group 28" id="28"/>
          <p:cNvGrpSpPr/>
          <p:nvPr/>
        </p:nvGrpSpPr>
        <p:grpSpPr>
          <a:xfrm rot="-5400000">
            <a:off x="2958022" y="7624531"/>
            <a:ext cx="1085005" cy="1686429"/>
            <a:chOff x="0" y="0"/>
            <a:chExt cx="485987" cy="755371"/>
          </a:xfrm>
        </p:grpSpPr>
        <p:sp>
          <p:nvSpPr>
            <p:cNvPr name="Freeform 29" id="29"/>
            <p:cNvSpPr/>
            <p:nvPr/>
          </p:nvSpPr>
          <p:spPr>
            <a:xfrm flipH="false" flipV="false" rot="0">
              <a:off x="0" y="0"/>
              <a:ext cx="485987" cy="755371"/>
            </a:xfrm>
            <a:custGeom>
              <a:avLst/>
              <a:gdLst/>
              <a:ahLst/>
              <a:cxnLst/>
              <a:rect r="r" b="b" t="t" l="l"/>
              <a:pathLst>
                <a:path h="755371" w="485987">
                  <a:moveTo>
                    <a:pt x="162083" y="19070"/>
                  </a:moveTo>
                  <a:cubicBezTo>
                    <a:pt x="186918" y="7556"/>
                    <a:pt x="215324" y="0"/>
                    <a:pt x="243124" y="0"/>
                  </a:cubicBezTo>
                  <a:cubicBezTo>
                    <a:pt x="270925" y="0"/>
                    <a:pt x="297677" y="6476"/>
                    <a:pt x="322330" y="17990"/>
                  </a:cubicBezTo>
                  <a:cubicBezTo>
                    <a:pt x="322855" y="18350"/>
                    <a:pt x="323379" y="18350"/>
                    <a:pt x="323903" y="18710"/>
                  </a:cubicBezTo>
                  <a:cubicBezTo>
                    <a:pt x="416485" y="64765"/>
                    <a:pt x="484675" y="186379"/>
                    <a:pt x="485987" y="327226"/>
                  </a:cubicBezTo>
                  <a:lnTo>
                    <a:pt x="485987" y="755371"/>
                  </a:lnTo>
                  <a:lnTo>
                    <a:pt x="0" y="755371"/>
                  </a:lnTo>
                  <a:lnTo>
                    <a:pt x="0" y="327544"/>
                  </a:lnTo>
                  <a:cubicBezTo>
                    <a:pt x="1311" y="185660"/>
                    <a:pt x="68453" y="64045"/>
                    <a:pt x="162083" y="19070"/>
                  </a:cubicBezTo>
                  <a:close/>
                </a:path>
              </a:pathLst>
            </a:custGeom>
            <a:gradFill rotWithShape="true">
              <a:gsLst>
                <a:gs pos="0">
                  <a:srgbClr val="0453B9">
                    <a:alpha val="100000"/>
                  </a:srgbClr>
                </a:gs>
                <a:gs pos="100000">
                  <a:srgbClr val="3881DF">
                    <a:alpha val="100000"/>
                  </a:srgbClr>
                </a:gs>
              </a:gsLst>
              <a:lin ang="2700000"/>
            </a:gradFill>
            <a:ln cap="sq">
              <a:noFill/>
              <a:prstDash val="solid"/>
              <a:miter/>
            </a:ln>
          </p:spPr>
        </p:sp>
        <p:sp>
          <p:nvSpPr>
            <p:cNvPr name="TextBox 30" id="30"/>
            <p:cNvSpPr txBox="true"/>
            <p:nvPr/>
          </p:nvSpPr>
          <p:spPr>
            <a:xfrm>
              <a:off x="0" y="69850"/>
              <a:ext cx="485987" cy="685521"/>
            </a:xfrm>
            <a:prstGeom prst="rect">
              <a:avLst/>
            </a:prstGeom>
          </p:spPr>
          <p:txBody>
            <a:bodyPr anchor="ctr" rtlCol="false" tIns="45141" lIns="45141" bIns="45141" rIns="45141"/>
            <a:lstStyle/>
            <a:p>
              <a:pPr algn="ctr" marL="0" indent="0" lvl="0">
                <a:lnSpc>
                  <a:spcPts val="2735"/>
                </a:lnSpc>
                <a:spcBef>
                  <a:spcPct val="0"/>
                </a:spcBef>
              </a:pPr>
            </a:p>
          </p:txBody>
        </p:sp>
      </p:grpSp>
      <p:sp>
        <p:nvSpPr>
          <p:cNvPr name="TextBox 31" id="31"/>
          <p:cNvSpPr txBox="true"/>
          <p:nvPr/>
        </p:nvSpPr>
        <p:spPr>
          <a:xfrm rot="0">
            <a:off x="4618465" y="8013760"/>
            <a:ext cx="10654590" cy="392769"/>
          </a:xfrm>
          <a:prstGeom prst="rect">
            <a:avLst/>
          </a:prstGeom>
        </p:spPr>
        <p:txBody>
          <a:bodyPr anchor="t" rtlCol="false" tIns="0" lIns="0" bIns="0" rIns="0">
            <a:spAutoFit/>
          </a:bodyPr>
          <a:lstStyle/>
          <a:p>
            <a:pPr algn="l">
              <a:lnSpc>
                <a:spcPts val="3026"/>
              </a:lnSpc>
              <a:spcBef>
                <a:spcPct val="0"/>
              </a:spcBef>
            </a:pPr>
            <a:r>
              <a:rPr lang="en-US" sz="2161" b="true">
                <a:solidFill>
                  <a:srgbClr val="0453B9"/>
                </a:solidFill>
                <a:latin typeface="Poppins Bold"/>
                <a:ea typeface="Poppins Bold"/>
                <a:cs typeface="Poppins Bold"/>
                <a:sym typeface="Poppins Bold"/>
              </a:rPr>
              <a:t>Interaction Modelling (Condition Harmonizing)</a:t>
            </a:r>
          </a:p>
        </p:txBody>
      </p:sp>
      <p:sp>
        <p:nvSpPr>
          <p:cNvPr name="TextBox 32" id="32"/>
          <p:cNvSpPr txBox="true"/>
          <p:nvPr/>
        </p:nvSpPr>
        <p:spPr>
          <a:xfrm rot="0">
            <a:off x="4498872" y="8520829"/>
            <a:ext cx="10540653" cy="640080"/>
          </a:xfrm>
          <a:prstGeom prst="rect">
            <a:avLst/>
          </a:prstGeom>
        </p:spPr>
        <p:txBody>
          <a:bodyPr anchor="t" rtlCol="false" tIns="0" lIns="0" bIns="0" rIns="0">
            <a:spAutoFit/>
          </a:bodyPr>
          <a:lstStyle/>
          <a:p>
            <a:pPr algn="l" marL="388618" indent="-194309" lvl="1">
              <a:lnSpc>
                <a:spcPts val="2519"/>
              </a:lnSpc>
              <a:buFont typeface="Arial"/>
              <a:buChar char="•"/>
            </a:pPr>
            <a:r>
              <a:rPr lang="en-US" sz="1799">
                <a:solidFill>
                  <a:srgbClr val="000000"/>
                </a:solidFill>
                <a:latin typeface="Poppins"/>
                <a:ea typeface="Poppins"/>
                <a:cs typeface="Poppins"/>
                <a:sym typeface="Poppins"/>
              </a:rPr>
              <a:t>C</a:t>
            </a:r>
            <a:r>
              <a:rPr lang="en-US" sz="1799">
                <a:solidFill>
                  <a:srgbClr val="000000"/>
                </a:solidFill>
                <a:latin typeface="Poppins"/>
                <a:ea typeface="Poppins"/>
                <a:cs typeface="Poppins"/>
                <a:sym typeface="Poppins"/>
              </a:rPr>
              <a:t>aptures complex, non-linear interdependencies between conditions</a:t>
            </a:r>
          </a:p>
          <a:p>
            <a:pPr algn="l">
              <a:lnSpc>
                <a:spcPts val="2519"/>
              </a:lnSpc>
              <a:spcBef>
                <a:spcPct val="0"/>
              </a:spcBef>
            </a:pPr>
          </a:p>
        </p:txBody>
      </p:sp>
      <p:pic>
        <p:nvPicPr>
          <p:cNvPr name="Picture 33" id="33"/>
          <p:cNvPicPr>
            <a:picLocks noChangeAspect="true"/>
          </p:cNvPicPr>
          <p:nvPr/>
        </p:nvPicPr>
        <p:blipFill>
          <a:blip r:embed="rId4"/>
          <a:stretch>
            <a:fillRect/>
          </a:stretch>
        </p:blipFill>
        <p:spPr>
          <a:xfrm rot="0">
            <a:off x="8417087" y="6842395"/>
            <a:ext cx="670660" cy="414505"/>
          </a:xfrm>
          <a:prstGeom prst="rect">
            <a:avLst/>
          </a:prstGeom>
        </p:spPr>
      </p:pic>
      <p:pic>
        <p:nvPicPr>
          <p:cNvPr name="Picture 34" id="34"/>
          <p:cNvPicPr>
            <a:picLocks noChangeAspect="true"/>
          </p:cNvPicPr>
          <p:nvPr/>
        </p:nvPicPr>
        <p:blipFill>
          <a:blip r:embed="rId5"/>
          <a:stretch>
            <a:fillRect/>
          </a:stretch>
        </p:blipFill>
        <p:spPr>
          <a:xfrm rot="0">
            <a:off x="11270512" y="6826558"/>
            <a:ext cx="493926" cy="356725"/>
          </a:xfrm>
          <a:prstGeom prst="rect">
            <a:avLst/>
          </a:prstGeom>
        </p:spPr>
      </p:pic>
      <p:sp>
        <p:nvSpPr>
          <p:cNvPr name="Freeform 35" id="35"/>
          <p:cNvSpPr/>
          <p:nvPr/>
        </p:nvSpPr>
        <p:spPr>
          <a:xfrm flipH="false" flipV="false" rot="0">
            <a:off x="3415821" y="4566418"/>
            <a:ext cx="534208" cy="534208"/>
          </a:xfrm>
          <a:custGeom>
            <a:avLst/>
            <a:gdLst/>
            <a:ahLst/>
            <a:cxnLst/>
            <a:rect r="r" b="b" t="t" l="l"/>
            <a:pathLst>
              <a:path h="534208" w="534208">
                <a:moveTo>
                  <a:pt x="0" y="0"/>
                </a:moveTo>
                <a:lnTo>
                  <a:pt x="534208" y="0"/>
                </a:lnTo>
                <a:lnTo>
                  <a:pt x="534208" y="534208"/>
                </a:lnTo>
                <a:lnTo>
                  <a:pt x="0" y="5342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6" id="36"/>
          <p:cNvSpPr/>
          <p:nvPr/>
        </p:nvSpPr>
        <p:spPr>
          <a:xfrm flipH="false" flipV="false" rot="0">
            <a:off x="3415821" y="6495796"/>
            <a:ext cx="534208" cy="534208"/>
          </a:xfrm>
          <a:custGeom>
            <a:avLst/>
            <a:gdLst/>
            <a:ahLst/>
            <a:cxnLst/>
            <a:rect r="r" b="b" t="t" l="l"/>
            <a:pathLst>
              <a:path h="534208" w="534208">
                <a:moveTo>
                  <a:pt x="0" y="0"/>
                </a:moveTo>
                <a:lnTo>
                  <a:pt x="534208" y="0"/>
                </a:lnTo>
                <a:lnTo>
                  <a:pt x="534208" y="534208"/>
                </a:lnTo>
                <a:lnTo>
                  <a:pt x="0" y="5342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7" id="37"/>
          <p:cNvSpPr/>
          <p:nvPr/>
        </p:nvSpPr>
        <p:spPr>
          <a:xfrm flipH="false" flipV="false" rot="0">
            <a:off x="3340596" y="8153843"/>
            <a:ext cx="684656" cy="544302"/>
          </a:xfrm>
          <a:custGeom>
            <a:avLst/>
            <a:gdLst/>
            <a:ahLst/>
            <a:cxnLst/>
            <a:rect r="r" b="b" t="t" l="l"/>
            <a:pathLst>
              <a:path h="544302" w="684656">
                <a:moveTo>
                  <a:pt x="0" y="0"/>
                </a:moveTo>
                <a:lnTo>
                  <a:pt x="684657" y="0"/>
                </a:lnTo>
                <a:lnTo>
                  <a:pt x="684657" y="544302"/>
                </a:lnTo>
                <a:lnTo>
                  <a:pt x="0" y="5443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8" id="38"/>
          <p:cNvSpPr txBox="true"/>
          <p:nvPr/>
        </p:nvSpPr>
        <p:spPr>
          <a:xfrm rot="0">
            <a:off x="4269100" y="1535458"/>
            <a:ext cx="9749800" cy="1628418"/>
          </a:xfrm>
          <a:prstGeom prst="rect">
            <a:avLst/>
          </a:prstGeom>
        </p:spPr>
        <p:txBody>
          <a:bodyPr anchor="t" rtlCol="false" tIns="0" lIns="0" bIns="0" rIns="0">
            <a:spAutoFit/>
          </a:bodyPr>
          <a:lstStyle/>
          <a:p>
            <a:pPr algn="ctr">
              <a:lnSpc>
                <a:spcPts val="3385"/>
              </a:lnSpc>
            </a:pPr>
          </a:p>
          <a:p>
            <a:pPr algn="ctr">
              <a:lnSpc>
                <a:spcPts val="3040"/>
              </a:lnSpc>
            </a:pPr>
            <a:r>
              <a:rPr lang="en-US" sz="2643" b="true">
                <a:solidFill>
                  <a:srgbClr val="0453B9"/>
                </a:solidFill>
                <a:latin typeface="Aileron Bold"/>
                <a:ea typeface="Aileron Bold"/>
                <a:cs typeface="Aileron Bold"/>
                <a:sym typeface="Aileron Bold"/>
              </a:rPr>
              <a:t>M</a:t>
            </a:r>
            <a:r>
              <a:rPr lang="en-US" sz="2643" b="true">
                <a:solidFill>
                  <a:srgbClr val="7FB5FA"/>
                </a:solidFill>
                <a:latin typeface="Aileron Bold"/>
                <a:ea typeface="Aileron Bold"/>
                <a:cs typeface="Aileron Bold"/>
                <a:sym typeface="Aileron Bold"/>
              </a:rPr>
              <a:t>ulti-conditional </a:t>
            </a:r>
            <a:r>
              <a:rPr lang="en-US" sz="2643" b="true">
                <a:solidFill>
                  <a:srgbClr val="0453B9"/>
                </a:solidFill>
                <a:latin typeface="Aileron Bold"/>
                <a:ea typeface="Aileron Bold"/>
                <a:cs typeface="Aileron Bold"/>
                <a:sym typeface="Aileron Bold"/>
              </a:rPr>
              <a:t>A</a:t>
            </a:r>
            <a:r>
              <a:rPr lang="en-US" sz="2643" b="true">
                <a:solidFill>
                  <a:srgbClr val="7FB5FA"/>
                </a:solidFill>
                <a:latin typeface="Aileron Bold"/>
                <a:ea typeface="Aileron Bold"/>
                <a:cs typeface="Aileron Bold"/>
                <a:sym typeface="Aileron Bold"/>
              </a:rPr>
              <a:t>pproximated </a:t>
            </a:r>
            <a:r>
              <a:rPr lang="en-US" sz="2643" b="true">
                <a:solidFill>
                  <a:srgbClr val="0453B9"/>
                </a:solidFill>
                <a:latin typeface="Aileron Bold"/>
                <a:ea typeface="Aileron Bold"/>
                <a:cs typeface="Aileron Bold"/>
                <a:sym typeface="Aileron Bold"/>
              </a:rPr>
              <a:t>T</a:t>
            </a:r>
            <a:r>
              <a:rPr lang="en-US" sz="2643" b="true">
                <a:solidFill>
                  <a:srgbClr val="7FB5FA"/>
                </a:solidFill>
                <a:latin typeface="Aileron Bold"/>
                <a:ea typeface="Aileron Bold"/>
                <a:cs typeface="Aileron Bold"/>
                <a:sym typeface="Aileron Bold"/>
              </a:rPr>
              <a:t>ime-independent  </a:t>
            </a:r>
            <a:r>
              <a:rPr lang="en-US" sz="2643" b="true">
                <a:solidFill>
                  <a:srgbClr val="0453B9"/>
                </a:solidFill>
                <a:latin typeface="Aileron Bold"/>
                <a:ea typeface="Aileron Bold"/>
                <a:cs typeface="Aileron Bold"/>
                <a:sym typeface="Aileron Bold"/>
              </a:rPr>
              <a:t>C</a:t>
            </a:r>
            <a:r>
              <a:rPr lang="en-US" sz="2643" b="true">
                <a:solidFill>
                  <a:srgbClr val="7FB5FA"/>
                </a:solidFill>
                <a:latin typeface="Aileron Bold"/>
                <a:ea typeface="Aileron Bold"/>
                <a:cs typeface="Aileron Bold"/>
                <a:sym typeface="Aileron Bold"/>
              </a:rPr>
              <a:t>ondition-</a:t>
            </a:r>
            <a:r>
              <a:rPr lang="en-US" sz="2643" b="true">
                <a:solidFill>
                  <a:srgbClr val="0453B9"/>
                </a:solidFill>
                <a:latin typeface="Aileron Bold"/>
                <a:ea typeface="Aileron Bold"/>
                <a:cs typeface="Aileron Bold"/>
                <a:sym typeface="Aileron Bold"/>
              </a:rPr>
              <a:t>H</a:t>
            </a:r>
            <a:r>
              <a:rPr lang="en-US" sz="2643" b="true">
                <a:solidFill>
                  <a:srgbClr val="7FB5FA"/>
                </a:solidFill>
                <a:latin typeface="Aileron Bold"/>
                <a:ea typeface="Aileron Bold"/>
                <a:cs typeface="Aileron Bold"/>
                <a:sym typeface="Aileron Bold"/>
              </a:rPr>
              <a:t>armonizing </a:t>
            </a:r>
            <a:r>
              <a:rPr lang="en-US" sz="2643" b="true">
                <a:solidFill>
                  <a:srgbClr val="0453B9"/>
                </a:solidFill>
                <a:latin typeface="Aileron Bold"/>
                <a:ea typeface="Aileron Bold"/>
                <a:cs typeface="Aileron Bold"/>
                <a:sym typeface="Aileron Bold"/>
              </a:rPr>
              <a:t>E</a:t>
            </a:r>
            <a:r>
              <a:rPr lang="en-US" sz="2643" b="true">
                <a:solidFill>
                  <a:srgbClr val="7FB5FA"/>
                </a:solidFill>
                <a:latin typeface="Aileron Bold"/>
                <a:ea typeface="Aileron Bold"/>
                <a:cs typeface="Aileron Bold"/>
                <a:sym typeface="Aileron Bold"/>
              </a:rPr>
              <a:t>nergy guidance</a:t>
            </a:r>
          </a:p>
          <a:p>
            <a:pPr algn="ctr">
              <a:lnSpc>
                <a:spcPts val="3385"/>
              </a:lnSpc>
            </a:pPr>
          </a:p>
        </p:txBody>
      </p:sp>
      <p:sp>
        <p:nvSpPr>
          <p:cNvPr name="TextBox 39" id="39"/>
          <p:cNvSpPr txBox="true"/>
          <p:nvPr/>
        </p:nvSpPr>
        <p:spPr>
          <a:xfrm rot="0">
            <a:off x="2935054" y="3270708"/>
            <a:ext cx="10267068" cy="467638"/>
          </a:xfrm>
          <a:prstGeom prst="rect">
            <a:avLst/>
          </a:prstGeom>
        </p:spPr>
        <p:txBody>
          <a:bodyPr anchor="t" rtlCol="false" tIns="0" lIns="0" bIns="0" rIns="0">
            <a:spAutoFit/>
          </a:bodyPr>
          <a:lstStyle/>
          <a:p>
            <a:pPr algn="l">
              <a:lnSpc>
                <a:spcPts val="3615"/>
              </a:lnSpc>
            </a:pPr>
            <a:r>
              <a:rPr lang="en-US" sz="3143" b="true">
                <a:solidFill>
                  <a:srgbClr val="2D80EB"/>
                </a:solidFill>
                <a:latin typeface="Aileron Bold"/>
                <a:ea typeface="Aileron Bold"/>
                <a:cs typeface="Aileron Bold"/>
                <a:sym typeface="Aileron Bold"/>
              </a:rPr>
              <a:t>Main components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78145" y="-408945"/>
            <a:ext cx="10687604" cy="817891"/>
            <a:chOff x="0" y="0"/>
            <a:chExt cx="3131837" cy="239670"/>
          </a:xfrm>
        </p:grpSpPr>
        <p:sp>
          <p:nvSpPr>
            <p:cNvPr name="Freeform 3" id="3"/>
            <p:cNvSpPr/>
            <p:nvPr/>
          </p:nvSpPr>
          <p:spPr>
            <a:xfrm flipH="false" flipV="false" rot="0">
              <a:off x="0" y="0"/>
              <a:ext cx="3131837" cy="239670"/>
            </a:xfrm>
            <a:custGeom>
              <a:avLst/>
              <a:gdLst/>
              <a:ahLst/>
              <a:cxnLst/>
              <a:rect r="r" b="b" t="t" l="l"/>
              <a:pathLst>
                <a:path h="239670" w="3131837">
                  <a:moveTo>
                    <a:pt x="72438" y="0"/>
                  </a:moveTo>
                  <a:lnTo>
                    <a:pt x="3059399" y="0"/>
                  </a:lnTo>
                  <a:cubicBezTo>
                    <a:pt x="3078611" y="0"/>
                    <a:pt x="3097035" y="7632"/>
                    <a:pt x="3110620" y="21217"/>
                  </a:cubicBezTo>
                  <a:cubicBezTo>
                    <a:pt x="3124205" y="34802"/>
                    <a:pt x="3131837" y="53226"/>
                    <a:pt x="3131837" y="72438"/>
                  </a:cubicBezTo>
                  <a:lnTo>
                    <a:pt x="3131837" y="167232"/>
                  </a:lnTo>
                  <a:cubicBezTo>
                    <a:pt x="3131837" y="186444"/>
                    <a:pt x="3124205" y="204869"/>
                    <a:pt x="3110620" y="218454"/>
                  </a:cubicBezTo>
                  <a:cubicBezTo>
                    <a:pt x="3097035" y="232038"/>
                    <a:pt x="3078611" y="239670"/>
                    <a:pt x="3059399" y="239670"/>
                  </a:cubicBezTo>
                  <a:lnTo>
                    <a:pt x="72438" y="239670"/>
                  </a:lnTo>
                  <a:cubicBezTo>
                    <a:pt x="53226" y="239670"/>
                    <a:pt x="34802" y="232038"/>
                    <a:pt x="21217" y="218454"/>
                  </a:cubicBezTo>
                  <a:cubicBezTo>
                    <a:pt x="7632" y="204869"/>
                    <a:pt x="0" y="186444"/>
                    <a:pt x="0" y="167232"/>
                  </a:cubicBezTo>
                  <a:lnTo>
                    <a:pt x="0" y="72438"/>
                  </a:lnTo>
                  <a:cubicBezTo>
                    <a:pt x="0" y="53226"/>
                    <a:pt x="7632" y="34802"/>
                    <a:pt x="21217" y="21217"/>
                  </a:cubicBezTo>
                  <a:cubicBezTo>
                    <a:pt x="34802" y="7632"/>
                    <a:pt x="53226" y="0"/>
                    <a:pt x="72438"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4" id="4"/>
            <p:cNvSpPr txBox="true"/>
            <p:nvPr/>
          </p:nvSpPr>
          <p:spPr>
            <a:xfrm>
              <a:off x="0" y="-38100"/>
              <a:ext cx="3131837" cy="27777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847405" y="2607631"/>
            <a:ext cx="6860430" cy="686043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FB5FA"/>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10800000">
            <a:off x="5415800" y="9878684"/>
            <a:ext cx="8886648" cy="1076631"/>
            <a:chOff x="0" y="0"/>
            <a:chExt cx="2340516" cy="283557"/>
          </a:xfrm>
        </p:grpSpPr>
        <p:sp>
          <p:nvSpPr>
            <p:cNvPr name="Freeform 9" id="9"/>
            <p:cNvSpPr/>
            <p:nvPr/>
          </p:nvSpPr>
          <p:spPr>
            <a:xfrm flipH="false" flipV="false" rot="0">
              <a:off x="0" y="0"/>
              <a:ext cx="2340516" cy="283557"/>
            </a:xfrm>
            <a:custGeom>
              <a:avLst/>
              <a:gdLst/>
              <a:ahLst/>
              <a:cxnLst/>
              <a:rect r="r" b="b" t="t" l="l"/>
              <a:pathLst>
                <a:path h="283557" w="2340516">
                  <a:moveTo>
                    <a:pt x="87119" y="0"/>
                  </a:moveTo>
                  <a:lnTo>
                    <a:pt x="2253398" y="0"/>
                  </a:lnTo>
                  <a:cubicBezTo>
                    <a:pt x="2276503" y="0"/>
                    <a:pt x="2298662" y="9179"/>
                    <a:pt x="2315000" y="25516"/>
                  </a:cubicBezTo>
                  <a:cubicBezTo>
                    <a:pt x="2331338" y="41854"/>
                    <a:pt x="2340516" y="64013"/>
                    <a:pt x="2340516" y="87119"/>
                  </a:cubicBezTo>
                  <a:lnTo>
                    <a:pt x="2340516" y="196438"/>
                  </a:lnTo>
                  <a:cubicBezTo>
                    <a:pt x="2340516" y="244553"/>
                    <a:pt x="2301512" y="283557"/>
                    <a:pt x="2253398" y="283557"/>
                  </a:cubicBezTo>
                  <a:lnTo>
                    <a:pt x="87119" y="283557"/>
                  </a:lnTo>
                  <a:cubicBezTo>
                    <a:pt x="64013" y="283557"/>
                    <a:pt x="41854" y="274379"/>
                    <a:pt x="25516" y="258041"/>
                  </a:cubicBezTo>
                  <a:cubicBezTo>
                    <a:pt x="9179" y="241703"/>
                    <a:pt x="0" y="219544"/>
                    <a:pt x="0" y="196438"/>
                  </a:cubicBezTo>
                  <a:lnTo>
                    <a:pt x="0" y="87119"/>
                  </a:lnTo>
                  <a:cubicBezTo>
                    <a:pt x="0" y="64013"/>
                    <a:pt x="9179" y="41854"/>
                    <a:pt x="25516" y="25516"/>
                  </a:cubicBezTo>
                  <a:cubicBezTo>
                    <a:pt x="41854" y="9179"/>
                    <a:pt x="64013" y="0"/>
                    <a:pt x="87119"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10" id="10"/>
            <p:cNvSpPr txBox="true"/>
            <p:nvPr/>
          </p:nvSpPr>
          <p:spPr>
            <a:xfrm>
              <a:off x="0" y="-38100"/>
              <a:ext cx="2340516" cy="321657"/>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71726" y="3731979"/>
            <a:ext cx="5799174" cy="1859253"/>
            <a:chOff x="0" y="0"/>
            <a:chExt cx="1527354" cy="489680"/>
          </a:xfrm>
        </p:grpSpPr>
        <p:sp>
          <p:nvSpPr>
            <p:cNvPr name="Freeform 12" id="12"/>
            <p:cNvSpPr/>
            <p:nvPr/>
          </p:nvSpPr>
          <p:spPr>
            <a:xfrm flipH="false" flipV="false" rot="0">
              <a:off x="0" y="0"/>
              <a:ext cx="1527354" cy="489680"/>
            </a:xfrm>
            <a:custGeom>
              <a:avLst/>
              <a:gdLst/>
              <a:ahLst/>
              <a:cxnLst/>
              <a:rect r="r" b="b" t="t" l="l"/>
              <a:pathLst>
                <a:path h="489680" w="1527354">
                  <a:moveTo>
                    <a:pt x="29370" y="0"/>
                  </a:moveTo>
                  <a:lnTo>
                    <a:pt x="1497984" y="0"/>
                  </a:lnTo>
                  <a:cubicBezTo>
                    <a:pt x="1505774" y="0"/>
                    <a:pt x="1513244" y="3094"/>
                    <a:pt x="1518752" y="8602"/>
                  </a:cubicBezTo>
                  <a:cubicBezTo>
                    <a:pt x="1524260" y="14110"/>
                    <a:pt x="1527354" y="21581"/>
                    <a:pt x="1527354" y="29370"/>
                  </a:cubicBezTo>
                  <a:lnTo>
                    <a:pt x="1527354" y="460310"/>
                  </a:lnTo>
                  <a:cubicBezTo>
                    <a:pt x="1527354" y="468099"/>
                    <a:pt x="1524260" y="475569"/>
                    <a:pt x="1518752" y="481077"/>
                  </a:cubicBezTo>
                  <a:cubicBezTo>
                    <a:pt x="1513244" y="486585"/>
                    <a:pt x="1505774" y="489680"/>
                    <a:pt x="1497984" y="489680"/>
                  </a:cubicBezTo>
                  <a:lnTo>
                    <a:pt x="29370" y="489680"/>
                  </a:lnTo>
                  <a:cubicBezTo>
                    <a:pt x="21581" y="489680"/>
                    <a:pt x="14110" y="486585"/>
                    <a:pt x="8602" y="481077"/>
                  </a:cubicBezTo>
                  <a:cubicBezTo>
                    <a:pt x="3094" y="475569"/>
                    <a:pt x="0" y="468099"/>
                    <a:pt x="0" y="460310"/>
                  </a:cubicBezTo>
                  <a:lnTo>
                    <a:pt x="0" y="29370"/>
                  </a:lnTo>
                  <a:cubicBezTo>
                    <a:pt x="0" y="21581"/>
                    <a:pt x="3094" y="14110"/>
                    <a:pt x="8602" y="8602"/>
                  </a:cubicBezTo>
                  <a:cubicBezTo>
                    <a:pt x="14110" y="3094"/>
                    <a:pt x="21581" y="0"/>
                    <a:pt x="29370" y="0"/>
                  </a:cubicBezTo>
                  <a:close/>
                </a:path>
              </a:pathLst>
            </a:custGeom>
            <a:solidFill>
              <a:srgbClr val="0453B9"/>
            </a:solidFill>
          </p:spPr>
        </p:sp>
        <p:sp>
          <p:nvSpPr>
            <p:cNvPr name="TextBox 13" id="13"/>
            <p:cNvSpPr txBox="true"/>
            <p:nvPr/>
          </p:nvSpPr>
          <p:spPr>
            <a:xfrm>
              <a:off x="0" y="-57150"/>
              <a:ext cx="1527354" cy="546830"/>
            </a:xfrm>
            <a:prstGeom prst="rect">
              <a:avLst/>
            </a:prstGeom>
          </p:spPr>
          <p:txBody>
            <a:bodyPr anchor="ctr" rtlCol="false" tIns="50800" lIns="50800" bIns="50800" rIns="50800"/>
            <a:lstStyle/>
            <a:p>
              <a:pPr algn="ctr">
                <a:lnSpc>
                  <a:spcPts val="2735"/>
                </a:lnSpc>
              </a:pPr>
            </a:p>
          </p:txBody>
        </p:sp>
      </p:grpSp>
      <p:pic>
        <p:nvPicPr>
          <p:cNvPr name="Picture 14" id="14"/>
          <p:cNvPicPr>
            <a:picLocks noChangeAspect="true"/>
          </p:cNvPicPr>
          <p:nvPr/>
        </p:nvPicPr>
        <p:blipFill>
          <a:blip r:embed="rId2"/>
          <a:stretch>
            <a:fillRect/>
          </a:stretch>
        </p:blipFill>
        <p:spPr>
          <a:xfrm rot="0">
            <a:off x="916684" y="3939176"/>
            <a:ext cx="6109259" cy="1888199"/>
          </a:xfrm>
          <a:prstGeom prst="rect">
            <a:avLst/>
          </a:prstGeom>
        </p:spPr>
      </p:pic>
      <p:sp>
        <p:nvSpPr>
          <p:cNvPr name="TextBox 15" id="15"/>
          <p:cNvSpPr txBox="true"/>
          <p:nvPr/>
        </p:nvSpPr>
        <p:spPr>
          <a:xfrm rot="0">
            <a:off x="1636629" y="6403990"/>
            <a:ext cx="9268101" cy="1598930"/>
          </a:xfrm>
          <a:prstGeom prst="rect">
            <a:avLst/>
          </a:prstGeom>
        </p:spPr>
        <p:txBody>
          <a:bodyPr anchor="t" rtlCol="false" tIns="0" lIns="0" bIns="0" rIns="0">
            <a:spAutoFit/>
          </a:bodyPr>
          <a:lstStyle/>
          <a:p>
            <a:pPr algn="just">
              <a:lnSpc>
                <a:spcPts val="3220"/>
              </a:lnSpc>
            </a:pPr>
            <a:r>
              <a:rPr lang="en-US" sz="2300">
                <a:solidFill>
                  <a:srgbClr val="000000"/>
                </a:solidFill>
                <a:latin typeface="Poppins"/>
                <a:ea typeface="Poppins"/>
                <a:cs typeface="Poppins"/>
                <a:sym typeface="Poppins"/>
              </a:rPr>
              <a:t>     </a:t>
            </a:r>
            <a:r>
              <a:rPr lang="en-US" sz="2300">
                <a:solidFill>
                  <a:srgbClr val="000000"/>
                </a:solidFill>
                <a:latin typeface="Poppins"/>
                <a:ea typeface="Poppins"/>
                <a:cs typeface="Poppins"/>
                <a:sym typeface="Poppins"/>
              </a:rPr>
              <a:t>  represents a given condition i</a:t>
            </a:r>
          </a:p>
          <a:p>
            <a:pPr algn="just">
              <a:lnSpc>
                <a:spcPts val="3220"/>
              </a:lnSpc>
            </a:pPr>
            <a:r>
              <a:rPr lang="en-US" sz="2300">
                <a:solidFill>
                  <a:srgbClr val="000000"/>
                </a:solidFill>
                <a:latin typeface="Poppins"/>
                <a:ea typeface="Poppins"/>
                <a:cs typeface="Poppins"/>
                <a:sym typeface="Poppins"/>
              </a:rPr>
              <a:t>           represents the approximated clean image at time step t</a:t>
            </a:r>
          </a:p>
          <a:p>
            <a:pPr algn="just">
              <a:lnSpc>
                <a:spcPts val="3220"/>
              </a:lnSpc>
            </a:pPr>
            <a:r>
              <a:rPr lang="en-US" sz="2300">
                <a:solidFill>
                  <a:srgbClr val="000000"/>
                </a:solidFill>
                <a:latin typeface="Poppins"/>
                <a:ea typeface="Poppins"/>
                <a:cs typeface="Poppins"/>
                <a:sym typeface="Poppins"/>
              </a:rPr>
              <a:t>  </a:t>
            </a:r>
          </a:p>
          <a:p>
            <a:pPr algn="just">
              <a:lnSpc>
                <a:spcPts val="3220"/>
              </a:lnSpc>
              <a:spcBef>
                <a:spcPct val="0"/>
              </a:spcBef>
            </a:pPr>
          </a:p>
        </p:txBody>
      </p:sp>
      <p:sp>
        <p:nvSpPr>
          <p:cNvPr name="TextBox 16" id="16"/>
          <p:cNvSpPr txBox="true"/>
          <p:nvPr/>
        </p:nvSpPr>
        <p:spPr>
          <a:xfrm rot="0">
            <a:off x="2392047" y="6871831"/>
            <a:ext cx="8938223" cy="1198880"/>
          </a:xfrm>
          <a:prstGeom prst="rect">
            <a:avLst/>
          </a:prstGeom>
        </p:spPr>
        <p:txBody>
          <a:bodyPr anchor="t" rtlCol="false" tIns="0" lIns="0" bIns="0" rIns="0">
            <a:spAutoFit/>
          </a:bodyPr>
          <a:lstStyle/>
          <a:p>
            <a:pPr algn="just">
              <a:lnSpc>
                <a:spcPts val="3220"/>
              </a:lnSpc>
            </a:pPr>
            <a:r>
              <a:rPr lang="en-US" sz="2300">
                <a:solidFill>
                  <a:srgbClr val="000000"/>
                </a:solidFill>
                <a:latin typeface="Poppins"/>
                <a:ea typeface="Poppins"/>
                <a:cs typeface="Poppins"/>
                <a:sym typeface="Poppins"/>
              </a:rPr>
              <a:t> </a:t>
            </a:r>
          </a:p>
          <a:p>
            <a:pPr algn="just">
              <a:lnSpc>
                <a:spcPts val="3220"/>
              </a:lnSpc>
            </a:pPr>
            <a:r>
              <a:rPr lang="en-US" sz="2300">
                <a:solidFill>
                  <a:srgbClr val="000000"/>
                </a:solidFill>
                <a:latin typeface="Poppins"/>
                <a:ea typeface="Poppins"/>
                <a:cs typeface="Poppins"/>
                <a:sym typeface="Poppins"/>
              </a:rPr>
              <a:t>         </a:t>
            </a:r>
            <a:r>
              <a:rPr lang="en-US" sz="2300">
                <a:solidFill>
                  <a:srgbClr val="000000"/>
                </a:solidFill>
                <a:latin typeface="Poppins"/>
                <a:ea typeface="Poppins"/>
                <a:cs typeface="Poppins"/>
                <a:sym typeface="Poppins"/>
              </a:rPr>
              <a:t>represents t</a:t>
            </a:r>
            <a:r>
              <a:rPr lang="en-US" sz="2300">
                <a:solidFill>
                  <a:srgbClr val="000000"/>
                </a:solidFill>
                <a:latin typeface="Poppins"/>
                <a:ea typeface="Poppins"/>
                <a:cs typeface="Poppins"/>
                <a:sym typeface="Poppins"/>
              </a:rPr>
              <a:t>he distance between condition i and  </a:t>
            </a:r>
          </a:p>
          <a:p>
            <a:pPr algn="just">
              <a:lnSpc>
                <a:spcPts val="3220"/>
              </a:lnSpc>
              <a:spcBef>
                <a:spcPct val="0"/>
              </a:spcBef>
            </a:pPr>
          </a:p>
        </p:txBody>
      </p:sp>
      <p:pic>
        <p:nvPicPr>
          <p:cNvPr name="Picture 17" id="17"/>
          <p:cNvPicPr>
            <a:picLocks noChangeAspect="true"/>
          </p:cNvPicPr>
          <p:nvPr/>
        </p:nvPicPr>
        <p:blipFill>
          <a:blip r:embed="rId3"/>
          <a:stretch>
            <a:fillRect/>
          </a:stretch>
        </p:blipFill>
        <p:spPr>
          <a:xfrm rot="0">
            <a:off x="1789124" y="6472813"/>
            <a:ext cx="317081" cy="273042"/>
          </a:xfrm>
          <a:prstGeom prst="rect">
            <a:avLst/>
          </a:prstGeom>
        </p:spPr>
      </p:pic>
      <p:pic>
        <p:nvPicPr>
          <p:cNvPr name="Picture 18" id="18"/>
          <p:cNvPicPr>
            <a:picLocks noChangeAspect="true"/>
          </p:cNvPicPr>
          <p:nvPr/>
        </p:nvPicPr>
        <p:blipFill>
          <a:blip r:embed="rId4"/>
          <a:stretch>
            <a:fillRect/>
          </a:stretch>
        </p:blipFill>
        <p:spPr>
          <a:xfrm rot="0">
            <a:off x="1778331" y="6878739"/>
            <a:ext cx="602902" cy="372627"/>
          </a:xfrm>
          <a:prstGeom prst="rect">
            <a:avLst/>
          </a:prstGeom>
        </p:spPr>
      </p:pic>
      <p:pic>
        <p:nvPicPr>
          <p:cNvPr name="Picture 19" id="19"/>
          <p:cNvPicPr>
            <a:picLocks noChangeAspect="true"/>
          </p:cNvPicPr>
          <p:nvPr/>
        </p:nvPicPr>
        <p:blipFill>
          <a:blip r:embed="rId5"/>
          <a:stretch>
            <a:fillRect/>
          </a:stretch>
        </p:blipFill>
        <p:spPr>
          <a:xfrm rot="0">
            <a:off x="1700247" y="7276324"/>
            <a:ext cx="1383600" cy="511059"/>
          </a:xfrm>
          <a:prstGeom prst="rect">
            <a:avLst/>
          </a:prstGeom>
        </p:spPr>
      </p:pic>
      <p:sp>
        <p:nvSpPr>
          <p:cNvPr name="TextBox 20" id="20"/>
          <p:cNvSpPr txBox="true"/>
          <p:nvPr/>
        </p:nvSpPr>
        <p:spPr>
          <a:xfrm rot="0">
            <a:off x="1828573" y="7706532"/>
            <a:ext cx="8938223" cy="1998980"/>
          </a:xfrm>
          <a:prstGeom prst="rect">
            <a:avLst/>
          </a:prstGeom>
        </p:spPr>
        <p:txBody>
          <a:bodyPr anchor="t" rtlCol="false" tIns="0" lIns="0" bIns="0" rIns="0">
            <a:spAutoFit/>
          </a:bodyPr>
          <a:lstStyle/>
          <a:p>
            <a:pPr algn="just">
              <a:lnSpc>
                <a:spcPts val="3220"/>
              </a:lnSpc>
            </a:pPr>
            <a:r>
              <a:rPr lang="en-US" sz="2300">
                <a:solidFill>
                  <a:srgbClr val="000000"/>
                </a:solidFill>
                <a:latin typeface="Poppins"/>
                <a:ea typeface="Poppins"/>
                <a:cs typeface="Poppins"/>
                <a:sym typeface="Poppins"/>
              </a:rPr>
              <a:t>computed by a pre-trained network that is specific to condition i</a:t>
            </a:r>
          </a:p>
          <a:p>
            <a:pPr algn="just">
              <a:lnSpc>
                <a:spcPts val="3220"/>
              </a:lnSpc>
              <a:spcBef>
                <a:spcPct val="0"/>
              </a:spcBef>
            </a:pPr>
            <a:r>
              <a:rPr lang="en-US" sz="2300" i="true">
                <a:solidFill>
                  <a:srgbClr val="000000"/>
                </a:solidFill>
                <a:latin typeface="Poppins Italics"/>
                <a:ea typeface="Poppins Italics"/>
                <a:cs typeface="Poppins Italics"/>
                <a:sym typeface="Poppins Italics"/>
              </a:rPr>
              <a:t>λi</a:t>
            </a:r>
            <a:r>
              <a:rPr lang="en-US" sz="2300">
                <a:solidFill>
                  <a:srgbClr val="000000"/>
                </a:solidFill>
                <a:latin typeface="Poppins"/>
                <a:ea typeface="Poppins"/>
                <a:cs typeface="Poppins"/>
                <a:sym typeface="Poppins"/>
              </a:rPr>
              <a:t> represents the weighting factor of</a:t>
            </a:r>
          </a:p>
          <a:p>
            <a:pPr algn="just">
              <a:lnSpc>
                <a:spcPts val="3220"/>
              </a:lnSpc>
              <a:spcBef>
                <a:spcPct val="0"/>
              </a:spcBef>
            </a:pPr>
          </a:p>
          <a:p>
            <a:pPr algn="just">
              <a:lnSpc>
                <a:spcPts val="3220"/>
              </a:lnSpc>
              <a:spcBef>
                <a:spcPct val="0"/>
              </a:spcBef>
            </a:pPr>
          </a:p>
        </p:txBody>
      </p:sp>
      <p:pic>
        <p:nvPicPr>
          <p:cNvPr name="Picture 21" id="21"/>
          <p:cNvPicPr>
            <a:picLocks noChangeAspect="true"/>
          </p:cNvPicPr>
          <p:nvPr/>
        </p:nvPicPr>
        <p:blipFill>
          <a:blip r:embed="rId6"/>
          <a:stretch>
            <a:fillRect/>
          </a:stretch>
        </p:blipFill>
        <p:spPr>
          <a:xfrm rot="0">
            <a:off x="10273401" y="7313533"/>
            <a:ext cx="602902" cy="372627"/>
          </a:xfrm>
          <a:prstGeom prst="rect">
            <a:avLst/>
          </a:prstGeom>
        </p:spPr>
      </p:pic>
      <p:pic>
        <p:nvPicPr>
          <p:cNvPr name="Picture 22" id="22"/>
          <p:cNvPicPr>
            <a:picLocks noChangeAspect="true"/>
          </p:cNvPicPr>
          <p:nvPr/>
        </p:nvPicPr>
        <p:blipFill>
          <a:blip r:embed="rId7"/>
          <a:stretch>
            <a:fillRect/>
          </a:stretch>
        </p:blipFill>
        <p:spPr>
          <a:xfrm rot="0">
            <a:off x="7063613" y="8479068"/>
            <a:ext cx="1383600" cy="511059"/>
          </a:xfrm>
          <a:prstGeom prst="rect">
            <a:avLst/>
          </a:prstGeom>
        </p:spPr>
      </p:pic>
      <p:grpSp>
        <p:nvGrpSpPr>
          <p:cNvPr name="Group 23" id="23"/>
          <p:cNvGrpSpPr/>
          <p:nvPr/>
        </p:nvGrpSpPr>
        <p:grpSpPr>
          <a:xfrm rot="0">
            <a:off x="1316142" y="6449091"/>
            <a:ext cx="320486" cy="320486"/>
            <a:chOff x="0" y="0"/>
            <a:chExt cx="427315" cy="427315"/>
          </a:xfrm>
        </p:grpSpPr>
        <p:grpSp>
          <p:nvGrpSpPr>
            <p:cNvPr name="Group 24" id="24"/>
            <p:cNvGrpSpPr/>
            <p:nvPr/>
          </p:nvGrpSpPr>
          <p:grpSpPr>
            <a:xfrm rot="0">
              <a:off x="0" y="0"/>
              <a:ext cx="427315" cy="42731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53B9">
                      <a:alpha val="100000"/>
                    </a:srgbClr>
                  </a:gs>
                  <a:gs pos="100000">
                    <a:srgbClr val="3881DF">
                      <a:alpha val="100000"/>
                    </a:srgbClr>
                  </a:gs>
                </a:gsLst>
                <a:lin ang="2700000"/>
              </a:gradFill>
            </p:spPr>
          </p:sp>
          <p:sp>
            <p:nvSpPr>
              <p:cNvPr name="TextBox 26" id="26"/>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sp>
          <p:nvSpPr>
            <p:cNvPr name="Freeform 27" id="27"/>
            <p:cNvSpPr/>
            <p:nvPr/>
          </p:nvSpPr>
          <p:spPr>
            <a:xfrm flipH="false" flipV="false" rot="0">
              <a:off x="57368" y="101129"/>
              <a:ext cx="312578" cy="225056"/>
            </a:xfrm>
            <a:custGeom>
              <a:avLst/>
              <a:gdLst/>
              <a:ahLst/>
              <a:cxnLst/>
              <a:rect r="r" b="b" t="t" l="l"/>
              <a:pathLst>
                <a:path h="225056" w="312578">
                  <a:moveTo>
                    <a:pt x="0" y="0"/>
                  </a:moveTo>
                  <a:lnTo>
                    <a:pt x="312578" y="0"/>
                  </a:lnTo>
                  <a:lnTo>
                    <a:pt x="312578" y="225056"/>
                  </a:lnTo>
                  <a:lnTo>
                    <a:pt x="0" y="2250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28" id="28"/>
          <p:cNvGrpSpPr/>
          <p:nvPr/>
        </p:nvGrpSpPr>
        <p:grpSpPr>
          <a:xfrm rot="0">
            <a:off x="1316142" y="6904810"/>
            <a:ext cx="320486" cy="320486"/>
            <a:chOff x="0" y="0"/>
            <a:chExt cx="427315" cy="427315"/>
          </a:xfrm>
        </p:grpSpPr>
        <p:grpSp>
          <p:nvGrpSpPr>
            <p:cNvPr name="Group 29" id="29"/>
            <p:cNvGrpSpPr/>
            <p:nvPr/>
          </p:nvGrpSpPr>
          <p:grpSpPr>
            <a:xfrm rot="0">
              <a:off x="0" y="0"/>
              <a:ext cx="427315" cy="42731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53B9">
                      <a:alpha val="100000"/>
                    </a:srgbClr>
                  </a:gs>
                  <a:gs pos="100000">
                    <a:srgbClr val="3881DF">
                      <a:alpha val="100000"/>
                    </a:srgbClr>
                  </a:gs>
                </a:gsLst>
                <a:lin ang="2700000"/>
              </a:gradFill>
            </p:spPr>
          </p:sp>
          <p:sp>
            <p:nvSpPr>
              <p:cNvPr name="TextBox 31" id="31"/>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sp>
          <p:nvSpPr>
            <p:cNvPr name="Freeform 32" id="32"/>
            <p:cNvSpPr/>
            <p:nvPr/>
          </p:nvSpPr>
          <p:spPr>
            <a:xfrm flipH="false" flipV="false" rot="0">
              <a:off x="57368" y="101129"/>
              <a:ext cx="312578" cy="225056"/>
            </a:xfrm>
            <a:custGeom>
              <a:avLst/>
              <a:gdLst/>
              <a:ahLst/>
              <a:cxnLst/>
              <a:rect r="r" b="b" t="t" l="l"/>
              <a:pathLst>
                <a:path h="225056" w="312578">
                  <a:moveTo>
                    <a:pt x="0" y="0"/>
                  </a:moveTo>
                  <a:lnTo>
                    <a:pt x="312578" y="0"/>
                  </a:lnTo>
                  <a:lnTo>
                    <a:pt x="312578" y="225056"/>
                  </a:lnTo>
                  <a:lnTo>
                    <a:pt x="0" y="2250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33" id="33"/>
          <p:cNvGrpSpPr/>
          <p:nvPr/>
        </p:nvGrpSpPr>
        <p:grpSpPr>
          <a:xfrm rot="0">
            <a:off x="1316142" y="7358646"/>
            <a:ext cx="320486" cy="320486"/>
            <a:chOff x="0" y="0"/>
            <a:chExt cx="427315" cy="427315"/>
          </a:xfrm>
        </p:grpSpPr>
        <p:grpSp>
          <p:nvGrpSpPr>
            <p:cNvPr name="Group 34" id="34"/>
            <p:cNvGrpSpPr/>
            <p:nvPr/>
          </p:nvGrpSpPr>
          <p:grpSpPr>
            <a:xfrm rot="0">
              <a:off x="0" y="0"/>
              <a:ext cx="427315" cy="427315"/>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53B9">
                      <a:alpha val="100000"/>
                    </a:srgbClr>
                  </a:gs>
                  <a:gs pos="100000">
                    <a:srgbClr val="3881DF">
                      <a:alpha val="100000"/>
                    </a:srgbClr>
                  </a:gs>
                </a:gsLst>
                <a:lin ang="2700000"/>
              </a:gradFill>
            </p:spPr>
          </p:sp>
          <p:sp>
            <p:nvSpPr>
              <p:cNvPr name="TextBox 36" id="36"/>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sp>
          <p:nvSpPr>
            <p:cNvPr name="Freeform 37" id="37"/>
            <p:cNvSpPr/>
            <p:nvPr/>
          </p:nvSpPr>
          <p:spPr>
            <a:xfrm flipH="false" flipV="false" rot="0">
              <a:off x="57368" y="101129"/>
              <a:ext cx="312578" cy="225056"/>
            </a:xfrm>
            <a:custGeom>
              <a:avLst/>
              <a:gdLst/>
              <a:ahLst/>
              <a:cxnLst/>
              <a:rect r="r" b="b" t="t" l="l"/>
              <a:pathLst>
                <a:path h="225056" w="312578">
                  <a:moveTo>
                    <a:pt x="0" y="0"/>
                  </a:moveTo>
                  <a:lnTo>
                    <a:pt x="312578" y="0"/>
                  </a:lnTo>
                  <a:lnTo>
                    <a:pt x="312578" y="225056"/>
                  </a:lnTo>
                  <a:lnTo>
                    <a:pt x="0" y="2250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38" id="38"/>
          <p:cNvGrpSpPr/>
          <p:nvPr/>
        </p:nvGrpSpPr>
        <p:grpSpPr>
          <a:xfrm rot="0">
            <a:off x="1316142" y="8594368"/>
            <a:ext cx="320486" cy="320486"/>
            <a:chOff x="0" y="0"/>
            <a:chExt cx="427315" cy="427315"/>
          </a:xfrm>
        </p:grpSpPr>
        <p:grpSp>
          <p:nvGrpSpPr>
            <p:cNvPr name="Group 39" id="39"/>
            <p:cNvGrpSpPr/>
            <p:nvPr/>
          </p:nvGrpSpPr>
          <p:grpSpPr>
            <a:xfrm rot="0">
              <a:off x="0" y="0"/>
              <a:ext cx="427315" cy="427315"/>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53B9">
                      <a:alpha val="100000"/>
                    </a:srgbClr>
                  </a:gs>
                  <a:gs pos="100000">
                    <a:srgbClr val="3881DF">
                      <a:alpha val="100000"/>
                    </a:srgbClr>
                  </a:gs>
                </a:gsLst>
                <a:lin ang="2700000"/>
              </a:gradFill>
            </p:spPr>
          </p:sp>
          <p:sp>
            <p:nvSpPr>
              <p:cNvPr name="TextBox 41" id="41"/>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sp>
          <p:nvSpPr>
            <p:cNvPr name="Freeform 42" id="42"/>
            <p:cNvSpPr/>
            <p:nvPr/>
          </p:nvSpPr>
          <p:spPr>
            <a:xfrm flipH="false" flipV="false" rot="0">
              <a:off x="57368" y="101129"/>
              <a:ext cx="312578" cy="225056"/>
            </a:xfrm>
            <a:custGeom>
              <a:avLst/>
              <a:gdLst/>
              <a:ahLst/>
              <a:cxnLst/>
              <a:rect r="r" b="b" t="t" l="l"/>
              <a:pathLst>
                <a:path h="225056" w="312578">
                  <a:moveTo>
                    <a:pt x="0" y="0"/>
                  </a:moveTo>
                  <a:lnTo>
                    <a:pt x="312578" y="0"/>
                  </a:lnTo>
                  <a:lnTo>
                    <a:pt x="312578" y="225056"/>
                  </a:lnTo>
                  <a:lnTo>
                    <a:pt x="0" y="2250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43" id="43"/>
          <p:cNvSpPr txBox="true"/>
          <p:nvPr/>
        </p:nvSpPr>
        <p:spPr>
          <a:xfrm rot="0">
            <a:off x="12653157" y="4992594"/>
            <a:ext cx="5248927" cy="2399030"/>
          </a:xfrm>
          <a:prstGeom prst="rect">
            <a:avLst/>
          </a:prstGeom>
        </p:spPr>
        <p:txBody>
          <a:bodyPr anchor="t" rtlCol="false" tIns="0" lIns="0" bIns="0" rIns="0">
            <a:spAutoFit/>
          </a:bodyPr>
          <a:lstStyle/>
          <a:p>
            <a:pPr algn="ctr">
              <a:lnSpc>
                <a:spcPts val="3220"/>
              </a:lnSpc>
            </a:pPr>
            <a:r>
              <a:rPr lang="en-US" sz="2300">
                <a:solidFill>
                  <a:srgbClr val="FFFFFF"/>
                </a:solidFill>
                <a:latin typeface="Poppins"/>
                <a:ea typeface="Poppins"/>
                <a:cs typeface="Poppins"/>
                <a:sym typeface="Poppins"/>
              </a:rPr>
              <a:t>If      represents a text condition, then</a:t>
            </a:r>
            <a:r>
              <a:rPr lang="en-US" sz="2300">
                <a:solidFill>
                  <a:srgbClr val="FFFFFF"/>
                </a:solidFill>
                <a:latin typeface="Poppins"/>
                <a:ea typeface="Poppins"/>
                <a:cs typeface="Poppins"/>
                <a:sym typeface="Poppins"/>
              </a:rPr>
              <a:t> the pre-trained network i </a:t>
            </a:r>
          </a:p>
          <a:p>
            <a:pPr algn="ctr">
              <a:lnSpc>
                <a:spcPts val="3220"/>
              </a:lnSpc>
            </a:pPr>
            <a:r>
              <a:rPr lang="en-US" sz="2300">
                <a:solidFill>
                  <a:srgbClr val="FFFFFF"/>
                </a:solidFill>
                <a:latin typeface="Poppins"/>
                <a:ea typeface="Poppins"/>
                <a:cs typeface="Poppins"/>
                <a:sym typeface="Poppins"/>
              </a:rPr>
              <a:t> could be a CLIP embedding model, and         could be a Euclidean</a:t>
            </a:r>
          </a:p>
          <a:p>
            <a:pPr algn="ctr">
              <a:lnSpc>
                <a:spcPts val="3220"/>
              </a:lnSpc>
              <a:spcBef>
                <a:spcPct val="0"/>
              </a:spcBef>
            </a:pPr>
            <a:r>
              <a:rPr lang="en-US" sz="2300">
                <a:solidFill>
                  <a:srgbClr val="FFFFFF"/>
                </a:solidFill>
                <a:latin typeface="Poppins"/>
                <a:ea typeface="Poppins"/>
                <a:cs typeface="Poppins"/>
                <a:sym typeface="Poppins"/>
              </a:rPr>
              <a:t> distance value between the CLIP embedding of       and </a:t>
            </a:r>
          </a:p>
        </p:txBody>
      </p:sp>
      <p:pic>
        <p:nvPicPr>
          <p:cNvPr name="Picture 44" id="44"/>
          <p:cNvPicPr>
            <a:picLocks noChangeAspect="true"/>
          </p:cNvPicPr>
          <p:nvPr/>
        </p:nvPicPr>
        <p:blipFill>
          <a:blip r:embed="rId10"/>
          <a:stretch>
            <a:fillRect/>
          </a:stretch>
        </p:blipFill>
        <p:spPr>
          <a:xfrm rot="0">
            <a:off x="13208698" y="5070551"/>
            <a:ext cx="330293" cy="275244"/>
          </a:xfrm>
          <a:prstGeom prst="rect">
            <a:avLst/>
          </a:prstGeom>
        </p:spPr>
      </p:pic>
      <p:pic>
        <p:nvPicPr>
          <p:cNvPr name="Picture 45" id="45"/>
          <p:cNvPicPr>
            <a:picLocks noChangeAspect="true"/>
          </p:cNvPicPr>
          <p:nvPr/>
        </p:nvPicPr>
        <p:blipFill>
          <a:blip r:embed="rId11"/>
          <a:stretch>
            <a:fillRect/>
          </a:stretch>
        </p:blipFill>
        <p:spPr>
          <a:xfrm rot="0">
            <a:off x="13771080" y="6258866"/>
            <a:ext cx="639846" cy="380449"/>
          </a:xfrm>
          <a:prstGeom prst="rect">
            <a:avLst/>
          </a:prstGeom>
        </p:spPr>
      </p:pic>
      <p:pic>
        <p:nvPicPr>
          <p:cNvPr name="Picture 46" id="46"/>
          <p:cNvPicPr>
            <a:picLocks noChangeAspect="true"/>
          </p:cNvPicPr>
          <p:nvPr/>
        </p:nvPicPr>
        <p:blipFill>
          <a:blip r:embed="rId12"/>
          <a:stretch>
            <a:fillRect/>
          </a:stretch>
        </p:blipFill>
        <p:spPr>
          <a:xfrm rot="0">
            <a:off x="15844598" y="7087674"/>
            <a:ext cx="330293" cy="275244"/>
          </a:xfrm>
          <a:prstGeom prst="rect">
            <a:avLst/>
          </a:prstGeom>
        </p:spPr>
      </p:pic>
      <p:pic>
        <p:nvPicPr>
          <p:cNvPr name="Picture 47" id="47"/>
          <p:cNvPicPr>
            <a:picLocks noChangeAspect="true"/>
          </p:cNvPicPr>
          <p:nvPr/>
        </p:nvPicPr>
        <p:blipFill>
          <a:blip r:embed="rId13"/>
          <a:stretch>
            <a:fillRect/>
          </a:stretch>
        </p:blipFill>
        <p:spPr>
          <a:xfrm rot="0">
            <a:off x="16883804" y="7068681"/>
            <a:ext cx="609600" cy="373743"/>
          </a:xfrm>
          <a:prstGeom prst="rect">
            <a:avLst/>
          </a:prstGeom>
        </p:spPr>
      </p:pic>
      <p:sp>
        <p:nvSpPr>
          <p:cNvPr name="Freeform 48" id="48"/>
          <p:cNvSpPr/>
          <p:nvPr/>
        </p:nvSpPr>
        <p:spPr>
          <a:xfrm flipH="false" flipV="false" rot="0">
            <a:off x="16093546" y="1154440"/>
            <a:ext cx="1318426" cy="710241"/>
          </a:xfrm>
          <a:custGeom>
            <a:avLst/>
            <a:gdLst/>
            <a:ahLst/>
            <a:cxnLst/>
            <a:rect r="r" b="b" t="t" l="l"/>
            <a:pathLst>
              <a:path h="710241" w="1318426">
                <a:moveTo>
                  <a:pt x="0" y="0"/>
                </a:moveTo>
                <a:lnTo>
                  <a:pt x="1318426" y="0"/>
                </a:lnTo>
                <a:lnTo>
                  <a:pt x="1318426" y="710241"/>
                </a:lnTo>
                <a:lnTo>
                  <a:pt x="0" y="710241"/>
                </a:lnTo>
                <a:lnTo>
                  <a:pt x="0" y="0"/>
                </a:lnTo>
                <a:close/>
              </a:path>
            </a:pathLst>
          </a:custGeom>
          <a:blipFill>
            <a:blip r:embed="rId14">
              <a:extLst>
                <a:ext uri="{96DAC541-7B7A-43D3-8B79-37D633B846F1}">
                  <asvg:svgBlip xmlns:asvg="http://schemas.microsoft.com/office/drawing/2016/SVG/main" r:embed="rId15"/>
                </a:ext>
              </a:extLst>
            </a:blip>
            <a:stretch>
              <a:fillRect l="0" t="0" r="0" b="-85630"/>
            </a:stretch>
          </a:blipFill>
        </p:spPr>
      </p:sp>
      <p:sp>
        <p:nvSpPr>
          <p:cNvPr name="TextBox 49" id="49"/>
          <p:cNvSpPr txBox="true"/>
          <p:nvPr/>
        </p:nvSpPr>
        <p:spPr>
          <a:xfrm rot="0">
            <a:off x="1028700" y="922744"/>
            <a:ext cx="9981084" cy="1256052"/>
          </a:xfrm>
          <a:prstGeom prst="rect">
            <a:avLst/>
          </a:prstGeom>
        </p:spPr>
        <p:txBody>
          <a:bodyPr anchor="t" rtlCol="false" tIns="0" lIns="0" bIns="0" rIns="0">
            <a:spAutoFit/>
          </a:bodyPr>
          <a:lstStyle/>
          <a:p>
            <a:pPr algn="l">
              <a:lnSpc>
                <a:spcPts val="4948"/>
              </a:lnSpc>
            </a:pPr>
            <a:r>
              <a:rPr lang="en-US" sz="4303" b="true">
                <a:solidFill>
                  <a:srgbClr val="0453B9"/>
                </a:solidFill>
                <a:latin typeface="Aileron Bold"/>
                <a:ea typeface="Aileron Bold"/>
                <a:cs typeface="Aileron Bold"/>
                <a:sym typeface="Aileron Bold"/>
              </a:rPr>
              <a:t>Multi-Conditional Time-Independent Approximated Energy Guidance</a:t>
            </a:r>
          </a:p>
        </p:txBody>
      </p:sp>
      <p:sp>
        <p:nvSpPr>
          <p:cNvPr name="TextBox 50" id="50"/>
          <p:cNvSpPr txBox="true"/>
          <p:nvPr/>
        </p:nvSpPr>
        <p:spPr>
          <a:xfrm rot="0">
            <a:off x="1057275" y="2547426"/>
            <a:ext cx="10267068" cy="594003"/>
          </a:xfrm>
          <a:prstGeom prst="rect">
            <a:avLst/>
          </a:prstGeom>
        </p:spPr>
        <p:txBody>
          <a:bodyPr anchor="t" rtlCol="false" tIns="0" lIns="0" bIns="0" rIns="0">
            <a:spAutoFit/>
          </a:bodyPr>
          <a:lstStyle/>
          <a:p>
            <a:pPr algn="l">
              <a:lnSpc>
                <a:spcPts val="3615"/>
              </a:lnSpc>
            </a:pPr>
            <a:r>
              <a:rPr lang="en-US" sz="3143" b="true">
                <a:solidFill>
                  <a:srgbClr val="7FB5FA"/>
                </a:solidFill>
                <a:latin typeface="Aileron Bold"/>
                <a:ea typeface="Aileron Bold"/>
                <a:cs typeface="Aileron Bold"/>
                <a:sym typeface="Aileron Bold"/>
              </a:rPr>
              <a:t>No Interaction Modelling</a:t>
            </a:r>
          </a:p>
          <a:p>
            <a:pPr algn="l">
              <a:lnSpc>
                <a:spcPts val="1085"/>
              </a:lnSpc>
            </a:pPr>
          </a:p>
        </p:txBody>
      </p:sp>
      <p:sp>
        <p:nvSpPr>
          <p:cNvPr name="TextBox 51" id="51"/>
          <p:cNvSpPr txBox="true"/>
          <p:nvPr/>
        </p:nvSpPr>
        <p:spPr>
          <a:xfrm rot="0">
            <a:off x="1435239" y="3894922"/>
            <a:ext cx="1667552" cy="458109"/>
          </a:xfrm>
          <a:prstGeom prst="rect">
            <a:avLst/>
          </a:prstGeom>
        </p:spPr>
        <p:txBody>
          <a:bodyPr anchor="t" rtlCol="false" tIns="0" lIns="0" bIns="0" rIns="0">
            <a:spAutoFit/>
          </a:bodyPr>
          <a:lstStyle/>
          <a:p>
            <a:pPr algn="l">
              <a:lnSpc>
                <a:spcPts val="3624"/>
              </a:lnSpc>
              <a:spcBef>
                <a:spcPct val="0"/>
              </a:spcBef>
            </a:pPr>
            <a:r>
              <a:rPr lang="en-US" b="true" sz="2589">
                <a:solidFill>
                  <a:srgbClr val="FFFFFF"/>
                </a:solidFill>
                <a:latin typeface="Poppins Semi-Bold"/>
                <a:ea typeface="Poppins Semi-Bold"/>
                <a:cs typeface="Poppins Semi-Bold"/>
                <a:sym typeface="Poppins Semi-Bold"/>
              </a:rPr>
              <a:t>D</a:t>
            </a:r>
            <a:r>
              <a:rPr lang="en-US" b="true" sz="2589">
                <a:solidFill>
                  <a:srgbClr val="FFFFFF"/>
                </a:solidFill>
                <a:latin typeface="Poppins Semi-Bold"/>
                <a:ea typeface="Poppins Semi-Bold"/>
                <a:cs typeface="Poppins Semi-Bold"/>
                <a:sym typeface="Poppins Semi-Bold"/>
              </a:rPr>
              <a:t>efinition</a:t>
            </a:r>
          </a:p>
        </p:txBody>
      </p:sp>
      <p:sp>
        <p:nvSpPr>
          <p:cNvPr name="TextBox 52" id="52"/>
          <p:cNvSpPr txBox="true"/>
          <p:nvPr/>
        </p:nvSpPr>
        <p:spPr>
          <a:xfrm rot="0">
            <a:off x="1316142" y="5839491"/>
            <a:ext cx="8938223" cy="398780"/>
          </a:xfrm>
          <a:prstGeom prst="rect">
            <a:avLst/>
          </a:prstGeom>
        </p:spPr>
        <p:txBody>
          <a:bodyPr anchor="t" rtlCol="false" tIns="0" lIns="0" bIns="0" rIns="0">
            <a:spAutoFit/>
          </a:bodyPr>
          <a:lstStyle/>
          <a:p>
            <a:pPr algn="just">
              <a:lnSpc>
                <a:spcPts val="3220"/>
              </a:lnSpc>
              <a:spcBef>
                <a:spcPct val="0"/>
              </a:spcBef>
            </a:pPr>
            <a:r>
              <a:rPr lang="en-US" sz="2300">
                <a:solidFill>
                  <a:srgbClr val="000000"/>
                </a:solidFill>
                <a:latin typeface="Poppins"/>
                <a:ea typeface="Poppins"/>
                <a:cs typeface="Poppins"/>
                <a:sym typeface="Poppins"/>
              </a:rPr>
              <a:t>Where</a:t>
            </a:r>
          </a:p>
        </p:txBody>
      </p:sp>
      <p:sp>
        <p:nvSpPr>
          <p:cNvPr name="TextBox 53" id="53"/>
          <p:cNvSpPr txBox="true"/>
          <p:nvPr/>
        </p:nvSpPr>
        <p:spPr>
          <a:xfrm rot="0">
            <a:off x="14443844" y="4286356"/>
            <a:ext cx="1667552" cy="458109"/>
          </a:xfrm>
          <a:prstGeom prst="rect">
            <a:avLst/>
          </a:prstGeom>
        </p:spPr>
        <p:txBody>
          <a:bodyPr anchor="t" rtlCol="false" tIns="0" lIns="0" bIns="0" rIns="0">
            <a:spAutoFit/>
          </a:bodyPr>
          <a:lstStyle/>
          <a:p>
            <a:pPr algn="ctr">
              <a:lnSpc>
                <a:spcPts val="3624"/>
              </a:lnSpc>
              <a:spcBef>
                <a:spcPct val="0"/>
              </a:spcBef>
            </a:pPr>
            <a:r>
              <a:rPr lang="en-US" b="true" sz="2589">
                <a:solidFill>
                  <a:srgbClr val="FFFFFF"/>
                </a:solidFill>
                <a:latin typeface="Poppins Semi-Bold"/>
                <a:ea typeface="Poppins Semi-Bold"/>
                <a:cs typeface="Poppins Semi-Bold"/>
                <a:sym typeface="Poppins Semi-Bold"/>
              </a:rPr>
              <a:t>Example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78145" y="-408945"/>
            <a:ext cx="10687604" cy="817891"/>
            <a:chOff x="0" y="0"/>
            <a:chExt cx="3131837" cy="239670"/>
          </a:xfrm>
        </p:grpSpPr>
        <p:sp>
          <p:nvSpPr>
            <p:cNvPr name="Freeform 3" id="3"/>
            <p:cNvSpPr/>
            <p:nvPr/>
          </p:nvSpPr>
          <p:spPr>
            <a:xfrm flipH="false" flipV="false" rot="0">
              <a:off x="0" y="0"/>
              <a:ext cx="3131837" cy="239670"/>
            </a:xfrm>
            <a:custGeom>
              <a:avLst/>
              <a:gdLst/>
              <a:ahLst/>
              <a:cxnLst/>
              <a:rect r="r" b="b" t="t" l="l"/>
              <a:pathLst>
                <a:path h="239670" w="3131837">
                  <a:moveTo>
                    <a:pt x="72438" y="0"/>
                  </a:moveTo>
                  <a:lnTo>
                    <a:pt x="3059399" y="0"/>
                  </a:lnTo>
                  <a:cubicBezTo>
                    <a:pt x="3078611" y="0"/>
                    <a:pt x="3097035" y="7632"/>
                    <a:pt x="3110620" y="21217"/>
                  </a:cubicBezTo>
                  <a:cubicBezTo>
                    <a:pt x="3124205" y="34802"/>
                    <a:pt x="3131837" y="53226"/>
                    <a:pt x="3131837" y="72438"/>
                  </a:cubicBezTo>
                  <a:lnTo>
                    <a:pt x="3131837" y="167232"/>
                  </a:lnTo>
                  <a:cubicBezTo>
                    <a:pt x="3131837" y="186444"/>
                    <a:pt x="3124205" y="204869"/>
                    <a:pt x="3110620" y="218454"/>
                  </a:cubicBezTo>
                  <a:cubicBezTo>
                    <a:pt x="3097035" y="232038"/>
                    <a:pt x="3078611" y="239670"/>
                    <a:pt x="3059399" y="239670"/>
                  </a:cubicBezTo>
                  <a:lnTo>
                    <a:pt x="72438" y="239670"/>
                  </a:lnTo>
                  <a:cubicBezTo>
                    <a:pt x="53226" y="239670"/>
                    <a:pt x="34802" y="232038"/>
                    <a:pt x="21217" y="218454"/>
                  </a:cubicBezTo>
                  <a:cubicBezTo>
                    <a:pt x="7632" y="204869"/>
                    <a:pt x="0" y="186444"/>
                    <a:pt x="0" y="167232"/>
                  </a:cubicBezTo>
                  <a:lnTo>
                    <a:pt x="0" y="72438"/>
                  </a:lnTo>
                  <a:cubicBezTo>
                    <a:pt x="0" y="53226"/>
                    <a:pt x="7632" y="34802"/>
                    <a:pt x="21217" y="21217"/>
                  </a:cubicBezTo>
                  <a:cubicBezTo>
                    <a:pt x="34802" y="7632"/>
                    <a:pt x="53226" y="0"/>
                    <a:pt x="72438"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4" id="4"/>
            <p:cNvSpPr txBox="true"/>
            <p:nvPr/>
          </p:nvSpPr>
          <p:spPr>
            <a:xfrm>
              <a:off x="0" y="-38100"/>
              <a:ext cx="3131837" cy="27777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5415800" y="9878684"/>
            <a:ext cx="8886648" cy="1076631"/>
            <a:chOff x="0" y="0"/>
            <a:chExt cx="2340516" cy="283557"/>
          </a:xfrm>
        </p:grpSpPr>
        <p:sp>
          <p:nvSpPr>
            <p:cNvPr name="Freeform 6" id="6"/>
            <p:cNvSpPr/>
            <p:nvPr/>
          </p:nvSpPr>
          <p:spPr>
            <a:xfrm flipH="false" flipV="false" rot="0">
              <a:off x="0" y="0"/>
              <a:ext cx="2340516" cy="283557"/>
            </a:xfrm>
            <a:custGeom>
              <a:avLst/>
              <a:gdLst/>
              <a:ahLst/>
              <a:cxnLst/>
              <a:rect r="r" b="b" t="t" l="l"/>
              <a:pathLst>
                <a:path h="283557" w="2340516">
                  <a:moveTo>
                    <a:pt x="87119" y="0"/>
                  </a:moveTo>
                  <a:lnTo>
                    <a:pt x="2253398" y="0"/>
                  </a:lnTo>
                  <a:cubicBezTo>
                    <a:pt x="2276503" y="0"/>
                    <a:pt x="2298662" y="9179"/>
                    <a:pt x="2315000" y="25516"/>
                  </a:cubicBezTo>
                  <a:cubicBezTo>
                    <a:pt x="2331338" y="41854"/>
                    <a:pt x="2340516" y="64013"/>
                    <a:pt x="2340516" y="87119"/>
                  </a:cubicBezTo>
                  <a:lnTo>
                    <a:pt x="2340516" y="196438"/>
                  </a:lnTo>
                  <a:cubicBezTo>
                    <a:pt x="2340516" y="244553"/>
                    <a:pt x="2301512" y="283557"/>
                    <a:pt x="2253398" y="283557"/>
                  </a:cubicBezTo>
                  <a:lnTo>
                    <a:pt x="87119" y="283557"/>
                  </a:lnTo>
                  <a:cubicBezTo>
                    <a:pt x="64013" y="283557"/>
                    <a:pt x="41854" y="274379"/>
                    <a:pt x="25516" y="258041"/>
                  </a:cubicBezTo>
                  <a:cubicBezTo>
                    <a:pt x="9179" y="241703"/>
                    <a:pt x="0" y="219544"/>
                    <a:pt x="0" y="196438"/>
                  </a:cubicBezTo>
                  <a:lnTo>
                    <a:pt x="0" y="87119"/>
                  </a:lnTo>
                  <a:cubicBezTo>
                    <a:pt x="0" y="64013"/>
                    <a:pt x="9179" y="41854"/>
                    <a:pt x="25516" y="25516"/>
                  </a:cubicBezTo>
                  <a:cubicBezTo>
                    <a:pt x="41854" y="9179"/>
                    <a:pt x="64013" y="0"/>
                    <a:pt x="87119"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7" id="7"/>
            <p:cNvSpPr txBox="true"/>
            <p:nvPr/>
          </p:nvSpPr>
          <p:spPr>
            <a:xfrm>
              <a:off x="0" y="-38100"/>
              <a:ext cx="2340516" cy="32165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0"/>
            <a:ext cx="4401494" cy="10287000"/>
            <a:chOff x="0" y="0"/>
            <a:chExt cx="1159241" cy="2709333"/>
          </a:xfrm>
        </p:grpSpPr>
        <p:sp>
          <p:nvSpPr>
            <p:cNvPr name="Freeform 9" id="9"/>
            <p:cNvSpPr/>
            <p:nvPr/>
          </p:nvSpPr>
          <p:spPr>
            <a:xfrm flipH="false" flipV="false" rot="0">
              <a:off x="0" y="0"/>
              <a:ext cx="1159241" cy="2709333"/>
            </a:xfrm>
            <a:custGeom>
              <a:avLst/>
              <a:gdLst/>
              <a:ahLst/>
              <a:cxnLst/>
              <a:rect r="r" b="b" t="t" l="l"/>
              <a:pathLst>
                <a:path h="2709333" w="1159241">
                  <a:moveTo>
                    <a:pt x="0" y="0"/>
                  </a:moveTo>
                  <a:lnTo>
                    <a:pt x="1159241" y="0"/>
                  </a:lnTo>
                  <a:lnTo>
                    <a:pt x="1159241" y="2709333"/>
                  </a:lnTo>
                  <a:lnTo>
                    <a:pt x="0" y="2709333"/>
                  </a:lnTo>
                  <a:close/>
                </a:path>
              </a:pathLst>
            </a:custGeom>
            <a:gradFill rotWithShape="true">
              <a:gsLst>
                <a:gs pos="0">
                  <a:srgbClr val="0453B9">
                    <a:alpha val="100000"/>
                  </a:srgbClr>
                </a:gs>
                <a:gs pos="100000">
                  <a:srgbClr val="3881DF">
                    <a:alpha val="100000"/>
                  </a:srgbClr>
                </a:gs>
              </a:gsLst>
              <a:lin ang="2700000"/>
            </a:gradFill>
          </p:spPr>
        </p:sp>
        <p:sp>
          <p:nvSpPr>
            <p:cNvPr name="TextBox 10" id="10"/>
            <p:cNvSpPr txBox="true"/>
            <p:nvPr/>
          </p:nvSpPr>
          <p:spPr>
            <a:xfrm>
              <a:off x="0" y="-57150"/>
              <a:ext cx="1159241" cy="2766483"/>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10800000">
            <a:off x="1585391" y="2695920"/>
            <a:ext cx="5632206" cy="563220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FFFFFF">
                    <a:alpha val="24000"/>
                  </a:srgbClr>
                </a:gs>
                <a:gs pos="100000">
                  <a:srgbClr val="0151B8">
                    <a:alpha val="0"/>
                  </a:srgbClr>
                </a:gs>
              </a:gsLst>
              <a:lin ang="0"/>
            </a:gradFill>
          </p:spPr>
        </p:sp>
        <p:sp>
          <p:nvSpPr>
            <p:cNvPr name="TextBox 13" id="13"/>
            <p:cNvSpPr txBox="true"/>
            <p:nvPr/>
          </p:nvSpPr>
          <p:spPr>
            <a:xfrm>
              <a:off x="76200" y="38100"/>
              <a:ext cx="660400" cy="698500"/>
            </a:xfrm>
            <a:prstGeom prst="rect">
              <a:avLst/>
            </a:prstGeom>
          </p:spPr>
          <p:txBody>
            <a:bodyPr anchor="ctr" rtlCol="false" tIns="31086" lIns="31086" bIns="31086" rIns="31086"/>
            <a:lstStyle/>
            <a:p>
              <a:pPr algn="ctr">
                <a:lnSpc>
                  <a:spcPts val="2659"/>
                </a:lnSpc>
              </a:pPr>
            </a:p>
          </p:txBody>
        </p:sp>
      </p:grpSp>
      <p:grpSp>
        <p:nvGrpSpPr>
          <p:cNvPr name="Group 14" id="14"/>
          <p:cNvGrpSpPr/>
          <p:nvPr/>
        </p:nvGrpSpPr>
        <p:grpSpPr>
          <a:xfrm rot="0">
            <a:off x="1933611" y="3044140"/>
            <a:ext cx="4935767" cy="493576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2202" t="0" r="-22202" b="0"/>
              </a:stretch>
            </a:blipFill>
            <a:ln w="123825" cap="sq">
              <a:solidFill>
                <a:srgbClr val="FFFFFF"/>
              </a:solidFill>
              <a:prstDash val="solid"/>
              <a:miter/>
            </a:ln>
          </p:spPr>
        </p:sp>
      </p:grpSp>
      <p:sp>
        <p:nvSpPr>
          <p:cNvPr name="Freeform 16" id="16"/>
          <p:cNvSpPr/>
          <p:nvPr/>
        </p:nvSpPr>
        <p:spPr>
          <a:xfrm flipH="false" flipV="false" rot="-5400000">
            <a:off x="726897" y="1573936"/>
            <a:ext cx="1308499" cy="704893"/>
          </a:xfrm>
          <a:custGeom>
            <a:avLst/>
            <a:gdLst/>
            <a:ahLst/>
            <a:cxnLst/>
            <a:rect r="r" b="b" t="t" l="l"/>
            <a:pathLst>
              <a:path h="704893" w="1308499">
                <a:moveTo>
                  <a:pt x="0" y="0"/>
                </a:moveTo>
                <a:lnTo>
                  <a:pt x="1308499" y="0"/>
                </a:lnTo>
                <a:lnTo>
                  <a:pt x="1308499" y="704894"/>
                </a:lnTo>
                <a:lnTo>
                  <a:pt x="0" y="704894"/>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
        <p:nvSpPr>
          <p:cNvPr name="Freeform 17" id="17"/>
          <p:cNvSpPr/>
          <p:nvPr/>
        </p:nvSpPr>
        <p:spPr>
          <a:xfrm flipH="false" flipV="false" rot="0">
            <a:off x="16174506" y="8937437"/>
            <a:ext cx="1191242" cy="641726"/>
          </a:xfrm>
          <a:custGeom>
            <a:avLst/>
            <a:gdLst/>
            <a:ahLst/>
            <a:cxnLst/>
            <a:rect r="r" b="b" t="t" l="l"/>
            <a:pathLst>
              <a:path h="641726" w="1191242">
                <a:moveTo>
                  <a:pt x="0" y="0"/>
                </a:moveTo>
                <a:lnTo>
                  <a:pt x="1191242" y="0"/>
                </a:lnTo>
                <a:lnTo>
                  <a:pt x="1191242" y="641726"/>
                </a:lnTo>
                <a:lnTo>
                  <a:pt x="0" y="641726"/>
                </a:lnTo>
                <a:lnTo>
                  <a:pt x="0" y="0"/>
                </a:lnTo>
                <a:close/>
              </a:path>
            </a:pathLst>
          </a:custGeom>
          <a:blipFill>
            <a:blip r:embed="rId5">
              <a:extLst>
                <a:ext uri="{96DAC541-7B7A-43D3-8B79-37D633B846F1}">
                  <asvg:svgBlip xmlns:asvg="http://schemas.microsoft.com/office/drawing/2016/SVG/main" r:embed="rId6"/>
                </a:ext>
              </a:extLst>
            </a:blip>
            <a:stretch>
              <a:fillRect l="0" t="0" r="0" b="-85630"/>
            </a:stretch>
          </a:blipFill>
        </p:spPr>
      </p:sp>
      <p:grpSp>
        <p:nvGrpSpPr>
          <p:cNvPr name="Group 18" id="18"/>
          <p:cNvGrpSpPr/>
          <p:nvPr/>
        </p:nvGrpSpPr>
        <p:grpSpPr>
          <a:xfrm rot="0">
            <a:off x="7674697" y="3847460"/>
            <a:ext cx="9584603" cy="1859253"/>
            <a:chOff x="0" y="0"/>
            <a:chExt cx="2524340" cy="489680"/>
          </a:xfrm>
        </p:grpSpPr>
        <p:sp>
          <p:nvSpPr>
            <p:cNvPr name="Freeform 19" id="19"/>
            <p:cNvSpPr/>
            <p:nvPr/>
          </p:nvSpPr>
          <p:spPr>
            <a:xfrm flipH="false" flipV="false" rot="0">
              <a:off x="0" y="0"/>
              <a:ext cx="2524340" cy="489680"/>
            </a:xfrm>
            <a:custGeom>
              <a:avLst/>
              <a:gdLst/>
              <a:ahLst/>
              <a:cxnLst/>
              <a:rect r="r" b="b" t="t" l="l"/>
              <a:pathLst>
                <a:path h="489680" w="2524340">
                  <a:moveTo>
                    <a:pt x="17770" y="0"/>
                  </a:moveTo>
                  <a:lnTo>
                    <a:pt x="2506569" y="0"/>
                  </a:lnTo>
                  <a:cubicBezTo>
                    <a:pt x="2511282" y="0"/>
                    <a:pt x="2515802" y="1872"/>
                    <a:pt x="2519135" y="5205"/>
                  </a:cubicBezTo>
                  <a:cubicBezTo>
                    <a:pt x="2522468" y="8537"/>
                    <a:pt x="2524340" y="13057"/>
                    <a:pt x="2524340" y="17770"/>
                  </a:cubicBezTo>
                  <a:lnTo>
                    <a:pt x="2524340" y="471909"/>
                  </a:lnTo>
                  <a:cubicBezTo>
                    <a:pt x="2524340" y="481724"/>
                    <a:pt x="2516384" y="489680"/>
                    <a:pt x="2506569" y="489680"/>
                  </a:cubicBezTo>
                  <a:lnTo>
                    <a:pt x="17770" y="489680"/>
                  </a:lnTo>
                  <a:cubicBezTo>
                    <a:pt x="7956" y="489680"/>
                    <a:pt x="0" y="481724"/>
                    <a:pt x="0" y="471909"/>
                  </a:cubicBezTo>
                  <a:lnTo>
                    <a:pt x="0" y="17770"/>
                  </a:lnTo>
                  <a:cubicBezTo>
                    <a:pt x="0" y="7956"/>
                    <a:pt x="7956" y="0"/>
                    <a:pt x="17770" y="0"/>
                  </a:cubicBezTo>
                  <a:close/>
                </a:path>
              </a:pathLst>
            </a:custGeom>
            <a:solidFill>
              <a:srgbClr val="0453B9"/>
            </a:solidFill>
          </p:spPr>
        </p:sp>
        <p:sp>
          <p:nvSpPr>
            <p:cNvPr name="TextBox 20" id="20"/>
            <p:cNvSpPr txBox="true"/>
            <p:nvPr/>
          </p:nvSpPr>
          <p:spPr>
            <a:xfrm>
              <a:off x="0" y="-57150"/>
              <a:ext cx="2524340" cy="546830"/>
            </a:xfrm>
            <a:prstGeom prst="rect">
              <a:avLst/>
            </a:prstGeom>
          </p:spPr>
          <p:txBody>
            <a:bodyPr anchor="ctr" rtlCol="false" tIns="50800" lIns="50800" bIns="50800" rIns="50800"/>
            <a:lstStyle/>
            <a:p>
              <a:pPr algn="ctr">
                <a:lnSpc>
                  <a:spcPts val="2735"/>
                </a:lnSpc>
              </a:pPr>
            </a:p>
          </p:txBody>
        </p:sp>
      </p:grpSp>
      <p:sp>
        <p:nvSpPr>
          <p:cNvPr name="TextBox 21" id="21"/>
          <p:cNvSpPr txBox="true"/>
          <p:nvPr/>
        </p:nvSpPr>
        <p:spPr>
          <a:xfrm rot="0">
            <a:off x="10091631" y="6487102"/>
            <a:ext cx="9268101" cy="398780"/>
          </a:xfrm>
          <a:prstGeom prst="rect">
            <a:avLst/>
          </a:prstGeom>
        </p:spPr>
        <p:txBody>
          <a:bodyPr anchor="t" rtlCol="false" tIns="0" lIns="0" bIns="0" rIns="0">
            <a:spAutoFit/>
          </a:bodyPr>
          <a:lstStyle/>
          <a:p>
            <a:pPr algn="just">
              <a:lnSpc>
                <a:spcPts val="3220"/>
              </a:lnSpc>
              <a:spcBef>
                <a:spcPct val="0"/>
              </a:spcBef>
            </a:pPr>
            <a:r>
              <a:rPr lang="en-US" sz="2300">
                <a:solidFill>
                  <a:srgbClr val="000000"/>
                </a:solidFill>
                <a:latin typeface="Poppins"/>
                <a:ea typeface="Poppins"/>
                <a:cs typeface="Poppins"/>
                <a:sym typeface="Poppins"/>
              </a:rPr>
              <a:t>      </a:t>
            </a:r>
            <a:r>
              <a:rPr lang="en-US" sz="2300">
                <a:solidFill>
                  <a:srgbClr val="000000"/>
                </a:solidFill>
                <a:latin typeface="Poppins"/>
                <a:ea typeface="Poppins"/>
                <a:cs typeface="Poppins"/>
                <a:sym typeface="Poppins"/>
              </a:rPr>
              <a:t>represents a function that models the interactions </a:t>
            </a:r>
          </a:p>
        </p:txBody>
      </p:sp>
      <p:grpSp>
        <p:nvGrpSpPr>
          <p:cNvPr name="Group 22" id="22"/>
          <p:cNvGrpSpPr/>
          <p:nvPr/>
        </p:nvGrpSpPr>
        <p:grpSpPr>
          <a:xfrm rot="0">
            <a:off x="7919113" y="6564572"/>
            <a:ext cx="320486" cy="320486"/>
            <a:chOff x="0" y="0"/>
            <a:chExt cx="427315" cy="427315"/>
          </a:xfrm>
        </p:grpSpPr>
        <p:grpSp>
          <p:nvGrpSpPr>
            <p:cNvPr name="Group 23" id="23"/>
            <p:cNvGrpSpPr/>
            <p:nvPr/>
          </p:nvGrpSpPr>
          <p:grpSpPr>
            <a:xfrm rot="0">
              <a:off x="0" y="0"/>
              <a:ext cx="427315" cy="42731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53B9">
                      <a:alpha val="100000"/>
                    </a:srgbClr>
                  </a:gs>
                  <a:gs pos="100000">
                    <a:srgbClr val="3881DF">
                      <a:alpha val="100000"/>
                    </a:srgbClr>
                  </a:gs>
                </a:gsLst>
                <a:lin ang="2700000"/>
              </a:gradFill>
            </p:spPr>
          </p:sp>
          <p:sp>
            <p:nvSpPr>
              <p:cNvPr name="TextBox 25" id="25"/>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sp>
          <p:nvSpPr>
            <p:cNvPr name="Freeform 26" id="26"/>
            <p:cNvSpPr/>
            <p:nvPr/>
          </p:nvSpPr>
          <p:spPr>
            <a:xfrm flipH="false" flipV="false" rot="0">
              <a:off x="57368" y="101129"/>
              <a:ext cx="312578" cy="225056"/>
            </a:xfrm>
            <a:custGeom>
              <a:avLst/>
              <a:gdLst/>
              <a:ahLst/>
              <a:cxnLst/>
              <a:rect r="r" b="b" t="t" l="l"/>
              <a:pathLst>
                <a:path h="225056" w="312578">
                  <a:moveTo>
                    <a:pt x="0" y="0"/>
                  </a:moveTo>
                  <a:lnTo>
                    <a:pt x="312578" y="0"/>
                  </a:lnTo>
                  <a:lnTo>
                    <a:pt x="312578" y="225056"/>
                  </a:lnTo>
                  <a:lnTo>
                    <a:pt x="0" y="2250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pic>
        <p:nvPicPr>
          <p:cNvPr name="Picture 27" id="27"/>
          <p:cNvPicPr>
            <a:picLocks noChangeAspect="true"/>
          </p:cNvPicPr>
          <p:nvPr/>
        </p:nvPicPr>
        <p:blipFill>
          <a:blip r:embed="rId9"/>
          <a:stretch>
            <a:fillRect/>
          </a:stretch>
        </p:blipFill>
        <p:spPr>
          <a:xfrm rot="0">
            <a:off x="7150720" y="3670842"/>
            <a:ext cx="10649885" cy="2764941"/>
          </a:xfrm>
          <a:prstGeom prst="rect">
            <a:avLst/>
          </a:prstGeom>
        </p:spPr>
      </p:pic>
      <p:pic>
        <p:nvPicPr>
          <p:cNvPr name="Picture 28" id="28"/>
          <p:cNvPicPr>
            <a:picLocks noChangeAspect="true"/>
          </p:cNvPicPr>
          <p:nvPr/>
        </p:nvPicPr>
        <p:blipFill>
          <a:blip r:embed="rId10"/>
          <a:stretch>
            <a:fillRect/>
          </a:stretch>
        </p:blipFill>
        <p:spPr>
          <a:xfrm rot="0">
            <a:off x="8286262" y="6356968"/>
            <a:ext cx="2374277" cy="759123"/>
          </a:xfrm>
          <a:prstGeom prst="rect">
            <a:avLst/>
          </a:prstGeom>
        </p:spPr>
      </p:pic>
      <p:sp>
        <p:nvSpPr>
          <p:cNvPr name="TextBox 29" id="29"/>
          <p:cNvSpPr txBox="true"/>
          <p:nvPr/>
        </p:nvSpPr>
        <p:spPr>
          <a:xfrm rot="0">
            <a:off x="8484118" y="6946809"/>
            <a:ext cx="9268101" cy="1598930"/>
          </a:xfrm>
          <a:prstGeom prst="rect">
            <a:avLst/>
          </a:prstGeom>
        </p:spPr>
        <p:txBody>
          <a:bodyPr anchor="t" rtlCol="false" tIns="0" lIns="0" bIns="0" rIns="0">
            <a:spAutoFit/>
          </a:bodyPr>
          <a:lstStyle/>
          <a:p>
            <a:pPr algn="just">
              <a:lnSpc>
                <a:spcPts val="3220"/>
              </a:lnSpc>
            </a:pPr>
            <a:r>
              <a:rPr lang="en-US" sz="2300">
                <a:solidFill>
                  <a:srgbClr val="000000"/>
                </a:solidFill>
                <a:latin typeface="Poppins"/>
                <a:ea typeface="Poppins"/>
                <a:cs typeface="Poppins"/>
                <a:sym typeface="Poppins"/>
              </a:rPr>
              <a:t>between conditions</a:t>
            </a:r>
            <a:r>
              <a:rPr lang="en-US" sz="2300">
                <a:solidFill>
                  <a:srgbClr val="000000"/>
                </a:solidFill>
                <a:latin typeface="Poppins"/>
                <a:ea typeface="Poppins"/>
                <a:cs typeface="Poppins"/>
                <a:sym typeface="Poppins"/>
              </a:rPr>
              <a:t>      ,      and the approximated clean image </a:t>
            </a:r>
          </a:p>
          <a:p>
            <a:pPr algn="just">
              <a:lnSpc>
                <a:spcPts val="3220"/>
              </a:lnSpc>
            </a:pPr>
            <a:r>
              <a:rPr lang="en-US" sz="2300">
                <a:solidFill>
                  <a:srgbClr val="000000"/>
                </a:solidFill>
                <a:latin typeface="Poppins"/>
                <a:ea typeface="Poppins"/>
                <a:cs typeface="Poppins"/>
                <a:sym typeface="Poppins"/>
              </a:rPr>
              <a:t>        in their respective spaces</a:t>
            </a:r>
          </a:p>
          <a:p>
            <a:pPr algn="just">
              <a:lnSpc>
                <a:spcPts val="3220"/>
              </a:lnSpc>
            </a:pPr>
            <a:r>
              <a:rPr lang="en-US" sz="2300">
                <a:solidFill>
                  <a:srgbClr val="000000"/>
                </a:solidFill>
                <a:latin typeface="Poppins"/>
                <a:ea typeface="Poppins"/>
                <a:cs typeface="Poppins"/>
                <a:sym typeface="Poppins"/>
              </a:rPr>
              <a:t> λij represents the weighting factor of </a:t>
            </a:r>
          </a:p>
          <a:p>
            <a:pPr algn="just">
              <a:lnSpc>
                <a:spcPts val="3220"/>
              </a:lnSpc>
              <a:spcBef>
                <a:spcPct val="0"/>
              </a:spcBef>
            </a:pPr>
          </a:p>
        </p:txBody>
      </p:sp>
      <p:pic>
        <p:nvPicPr>
          <p:cNvPr name="Picture 30" id="30"/>
          <p:cNvPicPr>
            <a:picLocks noChangeAspect="true"/>
          </p:cNvPicPr>
          <p:nvPr/>
        </p:nvPicPr>
        <p:blipFill>
          <a:blip r:embed="rId11"/>
          <a:stretch>
            <a:fillRect/>
          </a:stretch>
        </p:blipFill>
        <p:spPr>
          <a:xfrm rot="0">
            <a:off x="11451953" y="7050896"/>
            <a:ext cx="305836" cy="263359"/>
          </a:xfrm>
          <a:prstGeom prst="rect">
            <a:avLst/>
          </a:prstGeom>
        </p:spPr>
      </p:pic>
      <p:pic>
        <p:nvPicPr>
          <p:cNvPr name="Picture 31" id="31"/>
          <p:cNvPicPr>
            <a:picLocks noChangeAspect="true"/>
          </p:cNvPicPr>
          <p:nvPr/>
        </p:nvPicPr>
        <p:blipFill>
          <a:blip r:embed="rId12"/>
          <a:stretch>
            <a:fillRect/>
          </a:stretch>
        </p:blipFill>
        <p:spPr>
          <a:xfrm rot="0">
            <a:off x="11996926" y="7051361"/>
            <a:ext cx="300248" cy="281002"/>
          </a:xfrm>
          <a:prstGeom prst="rect">
            <a:avLst/>
          </a:prstGeom>
        </p:spPr>
      </p:pic>
      <p:pic>
        <p:nvPicPr>
          <p:cNvPr name="Picture 32" id="32"/>
          <p:cNvPicPr>
            <a:picLocks noChangeAspect="true"/>
          </p:cNvPicPr>
          <p:nvPr/>
        </p:nvPicPr>
        <p:blipFill>
          <a:blip r:embed="rId13"/>
          <a:stretch>
            <a:fillRect/>
          </a:stretch>
        </p:blipFill>
        <p:spPr>
          <a:xfrm rot="0">
            <a:off x="8433876" y="7401392"/>
            <a:ext cx="602902" cy="372627"/>
          </a:xfrm>
          <a:prstGeom prst="rect">
            <a:avLst/>
          </a:prstGeom>
        </p:spPr>
      </p:pic>
      <p:grpSp>
        <p:nvGrpSpPr>
          <p:cNvPr name="Group 33" id="33"/>
          <p:cNvGrpSpPr/>
          <p:nvPr/>
        </p:nvGrpSpPr>
        <p:grpSpPr>
          <a:xfrm rot="0">
            <a:off x="7919113" y="7819664"/>
            <a:ext cx="320486" cy="320486"/>
            <a:chOff x="0" y="0"/>
            <a:chExt cx="427315" cy="427315"/>
          </a:xfrm>
        </p:grpSpPr>
        <p:grpSp>
          <p:nvGrpSpPr>
            <p:cNvPr name="Group 34" id="34"/>
            <p:cNvGrpSpPr/>
            <p:nvPr/>
          </p:nvGrpSpPr>
          <p:grpSpPr>
            <a:xfrm rot="0">
              <a:off x="0" y="0"/>
              <a:ext cx="427315" cy="427315"/>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53B9">
                      <a:alpha val="100000"/>
                    </a:srgbClr>
                  </a:gs>
                  <a:gs pos="100000">
                    <a:srgbClr val="3881DF">
                      <a:alpha val="100000"/>
                    </a:srgbClr>
                  </a:gs>
                </a:gsLst>
                <a:lin ang="2700000"/>
              </a:gradFill>
            </p:spPr>
          </p:sp>
          <p:sp>
            <p:nvSpPr>
              <p:cNvPr name="TextBox 36" id="36"/>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sp>
          <p:nvSpPr>
            <p:cNvPr name="Freeform 37" id="37"/>
            <p:cNvSpPr/>
            <p:nvPr/>
          </p:nvSpPr>
          <p:spPr>
            <a:xfrm flipH="false" flipV="false" rot="0">
              <a:off x="57368" y="101129"/>
              <a:ext cx="312578" cy="225056"/>
            </a:xfrm>
            <a:custGeom>
              <a:avLst/>
              <a:gdLst/>
              <a:ahLst/>
              <a:cxnLst/>
              <a:rect r="r" b="b" t="t" l="l"/>
              <a:pathLst>
                <a:path h="225056" w="312578">
                  <a:moveTo>
                    <a:pt x="0" y="0"/>
                  </a:moveTo>
                  <a:lnTo>
                    <a:pt x="312578" y="0"/>
                  </a:lnTo>
                  <a:lnTo>
                    <a:pt x="312578" y="225056"/>
                  </a:lnTo>
                  <a:lnTo>
                    <a:pt x="0" y="2250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pic>
        <p:nvPicPr>
          <p:cNvPr name="Picture 38" id="38"/>
          <p:cNvPicPr>
            <a:picLocks noChangeAspect="true"/>
          </p:cNvPicPr>
          <p:nvPr/>
        </p:nvPicPr>
        <p:blipFill>
          <a:blip r:embed="rId14"/>
          <a:stretch>
            <a:fillRect/>
          </a:stretch>
        </p:blipFill>
        <p:spPr>
          <a:xfrm rot="0">
            <a:off x="13838494" y="7600346"/>
            <a:ext cx="2374277" cy="759123"/>
          </a:xfrm>
          <a:prstGeom prst="rect">
            <a:avLst/>
          </a:prstGeom>
        </p:spPr>
      </p:pic>
      <p:sp>
        <p:nvSpPr>
          <p:cNvPr name="TextBox 39" id="39"/>
          <p:cNvSpPr txBox="true"/>
          <p:nvPr/>
        </p:nvSpPr>
        <p:spPr>
          <a:xfrm rot="0">
            <a:off x="7631671" y="1038225"/>
            <a:ext cx="9981084" cy="1256052"/>
          </a:xfrm>
          <a:prstGeom prst="rect">
            <a:avLst/>
          </a:prstGeom>
        </p:spPr>
        <p:txBody>
          <a:bodyPr anchor="t" rtlCol="false" tIns="0" lIns="0" bIns="0" rIns="0">
            <a:spAutoFit/>
          </a:bodyPr>
          <a:lstStyle/>
          <a:p>
            <a:pPr algn="l">
              <a:lnSpc>
                <a:spcPts val="4948"/>
              </a:lnSpc>
            </a:pPr>
            <a:r>
              <a:rPr lang="en-US" sz="4303" b="true">
                <a:solidFill>
                  <a:srgbClr val="0453B9"/>
                </a:solidFill>
                <a:latin typeface="Aileron Bold"/>
                <a:ea typeface="Aileron Bold"/>
                <a:cs typeface="Aileron Bold"/>
                <a:sym typeface="Aileron Bold"/>
              </a:rPr>
              <a:t>Multi-Conditional Time-Independent Approximated Energy Guidance</a:t>
            </a:r>
          </a:p>
        </p:txBody>
      </p:sp>
      <p:sp>
        <p:nvSpPr>
          <p:cNvPr name="TextBox 40" id="40"/>
          <p:cNvSpPr txBox="true"/>
          <p:nvPr/>
        </p:nvSpPr>
        <p:spPr>
          <a:xfrm rot="0">
            <a:off x="7631671" y="2748633"/>
            <a:ext cx="10258544" cy="594003"/>
          </a:xfrm>
          <a:prstGeom prst="rect">
            <a:avLst/>
          </a:prstGeom>
        </p:spPr>
        <p:txBody>
          <a:bodyPr anchor="t" rtlCol="false" tIns="0" lIns="0" bIns="0" rIns="0">
            <a:spAutoFit/>
          </a:bodyPr>
          <a:lstStyle/>
          <a:p>
            <a:pPr algn="l">
              <a:lnSpc>
                <a:spcPts val="3615"/>
              </a:lnSpc>
            </a:pPr>
            <a:r>
              <a:rPr lang="en-US" sz="3143" b="true">
                <a:solidFill>
                  <a:srgbClr val="7FB5FA"/>
                </a:solidFill>
                <a:latin typeface="Aileron Bold"/>
                <a:ea typeface="Aileron Bold"/>
                <a:cs typeface="Aileron Bold"/>
                <a:sym typeface="Aileron Bold"/>
              </a:rPr>
              <a:t>With Interaction Modelling</a:t>
            </a:r>
          </a:p>
          <a:p>
            <a:pPr algn="l">
              <a:lnSpc>
                <a:spcPts val="1085"/>
              </a:lnSpc>
            </a:pPr>
          </a:p>
        </p:txBody>
      </p:sp>
      <p:sp>
        <p:nvSpPr>
          <p:cNvPr name="TextBox 41" id="41"/>
          <p:cNvSpPr txBox="true"/>
          <p:nvPr/>
        </p:nvSpPr>
        <p:spPr>
          <a:xfrm rot="0">
            <a:off x="8038210" y="4010403"/>
            <a:ext cx="1667552" cy="458109"/>
          </a:xfrm>
          <a:prstGeom prst="rect">
            <a:avLst/>
          </a:prstGeom>
        </p:spPr>
        <p:txBody>
          <a:bodyPr anchor="t" rtlCol="false" tIns="0" lIns="0" bIns="0" rIns="0">
            <a:spAutoFit/>
          </a:bodyPr>
          <a:lstStyle/>
          <a:p>
            <a:pPr algn="l">
              <a:lnSpc>
                <a:spcPts val="3624"/>
              </a:lnSpc>
              <a:spcBef>
                <a:spcPct val="0"/>
              </a:spcBef>
            </a:pPr>
            <a:r>
              <a:rPr lang="en-US" b="true" sz="2589">
                <a:solidFill>
                  <a:srgbClr val="FFFFFF"/>
                </a:solidFill>
                <a:latin typeface="Poppins Semi-Bold"/>
                <a:ea typeface="Poppins Semi-Bold"/>
                <a:cs typeface="Poppins Semi-Bold"/>
                <a:sym typeface="Poppins Semi-Bold"/>
              </a:rPr>
              <a:t>D</a:t>
            </a:r>
            <a:r>
              <a:rPr lang="en-US" b="true" sz="2589">
                <a:solidFill>
                  <a:srgbClr val="FFFFFF"/>
                </a:solidFill>
                <a:latin typeface="Poppins Semi-Bold"/>
                <a:ea typeface="Poppins Semi-Bold"/>
                <a:cs typeface="Poppins Semi-Bold"/>
                <a:sym typeface="Poppins Semi-Bold"/>
              </a:rPr>
              <a:t>efinition</a:t>
            </a:r>
          </a:p>
        </p:txBody>
      </p:sp>
      <p:sp>
        <p:nvSpPr>
          <p:cNvPr name="TextBox 42" id="42"/>
          <p:cNvSpPr txBox="true"/>
          <p:nvPr/>
        </p:nvSpPr>
        <p:spPr>
          <a:xfrm rot="0">
            <a:off x="7919113" y="5954972"/>
            <a:ext cx="8938223" cy="398780"/>
          </a:xfrm>
          <a:prstGeom prst="rect">
            <a:avLst/>
          </a:prstGeom>
        </p:spPr>
        <p:txBody>
          <a:bodyPr anchor="t" rtlCol="false" tIns="0" lIns="0" bIns="0" rIns="0">
            <a:spAutoFit/>
          </a:bodyPr>
          <a:lstStyle/>
          <a:p>
            <a:pPr algn="just">
              <a:lnSpc>
                <a:spcPts val="3220"/>
              </a:lnSpc>
              <a:spcBef>
                <a:spcPct val="0"/>
              </a:spcBef>
            </a:pPr>
            <a:r>
              <a:rPr lang="en-US" sz="2300">
                <a:solidFill>
                  <a:srgbClr val="000000"/>
                </a:solidFill>
                <a:latin typeface="Poppins"/>
                <a:ea typeface="Poppins"/>
                <a:cs typeface="Poppins"/>
                <a:sym typeface="Poppins"/>
              </a:rPr>
              <a:t>Where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865818">
            <a:off x="15792762" y="378361"/>
            <a:ext cx="5289783" cy="528978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1865818">
            <a:off x="14613177" y="606362"/>
            <a:ext cx="1384678" cy="138467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1865818">
            <a:off x="14973538" y="2620270"/>
            <a:ext cx="344610" cy="34461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1" id="11"/>
          <p:cNvSpPr/>
          <p:nvPr/>
        </p:nvSpPr>
        <p:spPr>
          <a:xfrm flipH="false" flipV="false" rot="0">
            <a:off x="15446065" y="454236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12" id="12"/>
          <p:cNvGrpSpPr/>
          <p:nvPr/>
        </p:nvGrpSpPr>
        <p:grpSpPr>
          <a:xfrm rot="0">
            <a:off x="2713416" y="3451915"/>
            <a:ext cx="9332854" cy="1417245"/>
            <a:chOff x="0" y="0"/>
            <a:chExt cx="2458036" cy="373266"/>
          </a:xfrm>
        </p:grpSpPr>
        <p:sp>
          <p:nvSpPr>
            <p:cNvPr name="Freeform 13" id="13"/>
            <p:cNvSpPr/>
            <p:nvPr/>
          </p:nvSpPr>
          <p:spPr>
            <a:xfrm flipH="false" flipV="false" rot="0">
              <a:off x="0" y="0"/>
              <a:ext cx="2458036" cy="373266"/>
            </a:xfrm>
            <a:custGeom>
              <a:avLst/>
              <a:gdLst/>
              <a:ahLst/>
              <a:cxnLst/>
              <a:rect r="r" b="b" t="t" l="l"/>
              <a:pathLst>
                <a:path h="373266" w="2458036">
                  <a:moveTo>
                    <a:pt x="18250" y="0"/>
                  </a:moveTo>
                  <a:lnTo>
                    <a:pt x="2439786" y="0"/>
                  </a:lnTo>
                  <a:cubicBezTo>
                    <a:pt x="2444626" y="0"/>
                    <a:pt x="2449268" y="1923"/>
                    <a:pt x="2452690" y="5345"/>
                  </a:cubicBezTo>
                  <a:cubicBezTo>
                    <a:pt x="2456113" y="8768"/>
                    <a:pt x="2458036" y="13410"/>
                    <a:pt x="2458036" y="18250"/>
                  </a:cubicBezTo>
                  <a:lnTo>
                    <a:pt x="2458036" y="355016"/>
                  </a:lnTo>
                  <a:cubicBezTo>
                    <a:pt x="2458036" y="359856"/>
                    <a:pt x="2456113" y="364498"/>
                    <a:pt x="2452690" y="367921"/>
                  </a:cubicBezTo>
                  <a:cubicBezTo>
                    <a:pt x="2449268" y="371343"/>
                    <a:pt x="2444626" y="373266"/>
                    <a:pt x="2439786" y="373266"/>
                  </a:cubicBezTo>
                  <a:lnTo>
                    <a:pt x="18250" y="373266"/>
                  </a:lnTo>
                  <a:cubicBezTo>
                    <a:pt x="13410" y="373266"/>
                    <a:pt x="8768" y="371343"/>
                    <a:pt x="5345" y="367921"/>
                  </a:cubicBezTo>
                  <a:cubicBezTo>
                    <a:pt x="1923" y="364498"/>
                    <a:pt x="0" y="359856"/>
                    <a:pt x="0" y="355016"/>
                  </a:cubicBezTo>
                  <a:lnTo>
                    <a:pt x="0" y="18250"/>
                  </a:lnTo>
                  <a:cubicBezTo>
                    <a:pt x="0" y="13410"/>
                    <a:pt x="1923" y="8768"/>
                    <a:pt x="5345" y="5345"/>
                  </a:cubicBezTo>
                  <a:cubicBezTo>
                    <a:pt x="8768" y="1923"/>
                    <a:pt x="13410" y="0"/>
                    <a:pt x="18250" y="0"/>
                  </a:cubicBezTo>
                  <a:close/>
                </a:path>
              </a:pathLst>
            </a:custGeom>
            <a:solidFill>
              <a:srgbClr val="7FB5FA"/>
            </a:solidFill>
          </p:spPr>
        </p:sp>
        <p:sp>
          <p:nvSpPr>
            <p:cNvPr name="TextBox 14" id="14"/>
            <p:cNvSpPr txBox="true"/>
            <p:nvPr/>
          </p:nvSpPr>
          <p:spPr>
            <a:xfrm>
              <a:off x="0" y="-57150"/>
              <a:ext cx="2458036" cy="430416"/>
            </a:xfrm>
            <a:prstGeom prst="rect">
              <a:avLst/>
            </a:prstGeom>
          </p:spPr>
          <p:txBody>
            <a:bodyPr anchor="ctr" rtlCol="false" tIns="50800" lIns="50800" bIns="50800" rIns="50800"/>
            <a:lstStyle/>
            <a:p>
              <a:pPr algn="ctr">
                <a:lnSpc>
                  <a:spcPts val="2735"/>
                </a:lnSpc>
              </a:pPr>
            </a:p>
          </p:txBody>
        </p:sp>
      </p:grpSp>
      <p:pic>
        <p:nvPicPr>
          <p:cNvPr name="Picture 15" id="15"/>
          <p:cNvPicPr>
            <a:picLocks noChangeAspect="true"/>
          </p:cNvPicPr>
          <p:nvPr/>
        </p:nvPicPr>
        <p:blipFill>
          <a:blip r:embed="rId4"/>
          <a:stretch>
            <a:fillRect/>
          </a:stretch>
        </p:blipFill>
        <p:spPr>
          <a:xfrm rot="0">
            <a:off x="3382354" y="3405727"/>
            <a:ext cx="7994978" cy="2095740"/>
          </a:xfrm>
          <a:prstGeom prst="rect">
            <a:avLst/>
          </a:prstGeom>
        </p:spPr>
      </p:pic>
      <p:grpSp>
        <p:nvGrpSpPr>
          <p:cNvPr name="Group 16" id="16"/>
          <p:cNvGrpSpPr/>
          <p:nvPr/>
        </p:nvGrpSpPr>
        <p:grpSpPr>
          <a:xfrm rot="0">
            <a:off x="2749705" y="5007030"/>
            <a:ext cx="9332854" cy="1638873"/>
            <a:chOff x="0" y="0"/>
            <a:chExt cx="2458036" cy="431637"/>
          </a:xfrm>
        </p:grpSpPr>
        <p:sp>
          <p:nvSpPr>
            <p:cNvPr name="Freeform 17" id="17"/>
            <p:cNvSpPr/>
            <p:nvPr/>
          </p:nvSpPr>
          <p:spPr>
            <a:xfrm flipH="false" flipV="false" rot="0">
              <a:off x="0" y="0"/>
              <a:ext cx="2458036" cy="431637"/>
            </a:xfrm>
            <a:custGeom>
              <a:avLst/>
              <a:gdLst/>
              <a:ahLst/>
              <a:cxnLst/>
              <a:rect r="r" b="b" t="t" l="l"/>
              <a:pathLst>
                <a:path h="431637" w="2458036">
                  <a:moveTo>
                    <a:pt x="18250" y="0"/>
                  </a:moveTo>
                  <a:lnTo>
                    <a:pt x="2439786" y="0"/>
                  </a:lnTo>
                  <a:cubicBezTo>
                    <a:pt x="2444626" y="0"/>
                    <a:pt x="2449268" y="1923"/>
                    <a:pt x="2452690" y="5345"/>
                  </a:cubicBezTo>
                  <a:cubicBezTo>
                    <a:pt x="2456113" y="8768"/>
                    <a:pt x="2458036" y="13410"/>
                    <a:pt x="2458036" y="18250"/>
                  </a:cubicBezTo>
                  <a:lnTo>
                    <a:pt x="2458036" y="413388"/>
                  </a:lnTo>
                  <a:cubicBezTo>
                    <a:pt x="2458036" y="418228"/>
                    <a:pt x="2456113" y="422870"/>
                    <a:pt x="2452690" y="426292"/>
                  </a:cubicBezTo>
                  <a:cubicBezTo>
                    <a:pt x="2449268" y="429715"/>
                    <a:pt x="2444626" y="431637"/>
                    <a:pt x="2439786" y="431637"/>
                  </a:cubicBezTo>
                  <a:lnTo>
                    <a:pt x="18250" y="431637"/>
                  </a:lnTo>
                  <a:cubicBezTo>
                    <a:pt x="13410" y="431637"/>
                    <a:pt x="8768" y="429715"/>
                    <a:pt x="5345" y="426292"/>
                  </a:cubicBezTo>
                  <a:cubicBezTo>
                    <a:pt x="1923" y="422870"/>
                    <a:pt x="0" y="418228"/>
                    <a:pt x="0" y="413388"/>
                  </a:cubicBezTo>
                  <a:lnTo>
                    <a:pt x="0" y="18250"/>
                  </a:lnTo>
                  <a:cubicBezTo>
                    <a:pt x="0" y="13410"/>
                    <a:pt x="1923" y="8768"/>
                    <a:pt x="5345" y="5345"/>
                  </a:cubicBezTo>
                  <a:cubicBezTo>
                    <a:pt x="8768" y="1923"/>
                    <a:pt x="13410" y="0"/>
                    <a:pt x="18250" y="0"/>
                  </a:cubicBezTo>
                  <a:close/>
                </a:path>
              </a:pathLst>
            </a:custGeom>
            <a:solidFill>
              <a:srgbClr val="7FB5FA"/>
            </a:solidFill>
          </p:spPr>
        </p:sp>
        <p:sp>
          <p:nvSpPr>
            <p:cNvPr name="TextBox 18" id="18"/>
            <p:cNvSpPr txBox="true"/>
            <p:nvPr/>
          </p:nvSpPr>
          <p:spPr>
            <a:xfrm>
              <a:off x="0" y="-57150"/>
              <a:ext cx="2458036" cy="488787"/>
            </a:xfrm>
            <a:prstGeom prst="rect">
              <a:avLst/>
            </a:prstGeom>
          </p:spPr>
          <p:txBody>
            <a:bodyPr anchor="ctr" rtlCol="false" tIns="50800" lIns="50800" bIns="50800" rIns="50800"/>
            <a:lstStyle/>
            <a:p>
              <a:pPr algn="ctr">
                <a:lnSpc>
                  <a:spcPts val="2735"/>
                </a:lnSpc>
              </a:pPr>
            </a:p>
          </p:txBody>
        </p:sp>
      </p:grpSp>
      <p:pic>
        <p:nvPicPr>
          <p:cNvPr name="Picture 19" id="19"/>
          <p:cNvPicPr>
            <a:picLocks noChangeAspect="true"/>
          </p:cNvPicPr>
          <p:nvPr/>
        </p:nvPicPr>
        <p:blipFill>
          <a:blip r:embed="rId5"/>
          <a:stretch>
            <a:fillRect/>
          </a:stretch>
        </p:blipFill>
        <p:spPr>
          <a:xfrm rot="0">
            <a:off x="4751942" y="5514703"/>
            <a:ext cx="3892553" cy="1265080"/>
          </a:xfrm>
          <a:prstGeom prst="rect">
            <a:avLst/>
          </a:prstGeom>
        </p:spPr>
      </p:pic>
      <p:grpSp>
        <p:nvGrpSpPr>
          <p:cNvPr name="Group 20" id="20"/>
          <p:cNvGrpSpPr/>
          <p:nvPr/>
        </p:nvGrpSpPr>
        <p:grpSpPr>
          <a:xfrm rot="0">
            <a:off x="2756443" y="6779253"/>
            <a:ext cx="9332854" cy="1638873"/>
            <a:chOff x="0" y="0"/>
            <a:chExt cx="2458036" cy="431637"/>
          </a:xfrm>
        </p:grpSpPr>
        <p:sp>
          <p:nvSpPr>
            <p:cNvPr name="Freeform 21" id="21"/>
            <p:cNvSpPr/>
            <p:nvPr/>
          </p:nvSpPr>
          <p:spPr>
            <a:xfrm flipH="false" flipV="false" rot="0">
              <a:off x="0" y="0"/>
              <a:ext cx="2458036" cy="431637"/>
            </a:xfrm>
            <a:custGeom>
              <a:avLst/>
              <a:gdLst/>
              <a:ahLst/>
              <a:cxnLst/>
              <a:rect r="r" b="b" t="t" l="l"/>
              <a:pathLst>
                <a:path h="431637" w="2458036">
                  <a:moveTo>
                    <a:pt x="18250" y="0"/>
                  </a:moveTo>
                  <a:lnTo>
                    <a:pt x="2439786" y="0"/>
                  </a:lnTo>
                  <a:cubicBezTo>
                    <a:pt x="2444626" y="0"/>
                    <a:pt x="2449268" y="1923"/>
                    <a:pt x="2452690" y="5345"/>
                  </a:cubicBezTo>
                  <a:cubicBezTo>
                    <a:pt x="2456113" y="8768"/>
                    <a:pt x="2458036" y="13410"/>
                    <a:pt x="2458036" y="18250"/>
                  </a:cubicBezTo>
                  <a:lnTo>
                    <a:pt x="2458036" y="413388"/>
                  </a:lnTo>
                  <a:cubicBezTo>
                    <a:pt x="2458036" y="418228"/>
                    <a:pt x="2456113" y="422870"/>
                    <a:pt x="2452690" y="426292"/>
                  </a:cubicBezTo>
                  <a:cubicBezTo>
                    <a:pt x="2449268" y="429715"/>
                    <a:pt x="2444626" y="431637"/>
                    <a:pt x="2439786" y="431637"/>
                  </a:cubicBezTo>
                  <a:lnTo>
                    <a:pt x="18250" y="431637"/>
                  </a:lnTo>
                  <a:cubicBezTo>
                    <a:pt x="13410" y="431637"/>
                    <a:pt x="8768" y="429715"/>
                    <a:pt x="5345" y="426292"/>
                  </a:cubicBezTo>
                  <a:cubicBezTo>
                    <a:pt x="1923" y="422870"/>
                    <a:pt x="0" y="418228"/>
                    <a:pt x="0" y="413388"/>
                  </a:cubicBezTo>
                  <a:lnTo>
                    <a:pt x="0" y="18250"/>
                  </a:lnTo>
                  <a:cubicBezTo>
                    <a:pt x="0" y="13410"/>
                    <a:pt x="1923" y="8768"/>
                    <a:pt x="5345" y="5345"/>
                  </a:cubicBezTo>
                  <a:cubicBezTo>
                    <a:pt x="8768" y="1923"/>
                    <a:pt x="13410" y="0"/>
                    <a:pt x="18250" y="0"/>
                  </a:cubicBezTo>
                  <a:close/>
                </a:path>
              </a:pathLst>
            </a:custGeom>
            <a:solidFill>
              <a:srgbClr val="7FB5FA"/>
            </a:solidFill>
          </p:spPr>
        </p:sp>
        <p:sp>
          <p:nvSpPr>
            <p:cNvPr name="TextBox 22" id="22"/>
            <p:cNvSpPr txBox="true"/>
            <p:nvPr/>
          </p:nvSpPr>
          <p:spPr>
            <a:xfrm>
              <a:off x="0" y="-57150"/>
              <a:ext cx="2458036" cy="488787"/>
            </a:xfrm>
            <a:prstGeom prst="rect">
              <a:avLst/>
            </a:prstGeom>
          </p:spPr>
          <p:txBody>
            <a:bodyPr anchor="ctr" rtlCol="false" tIns="50800" lIns="50800" bIns="50800" rIns="50800"/>
            <a:lstStyle/>
            <a:p>
              <a:pPr algn="ctr">
                <a:lnSpc>
                  <a:spcPts val="2735"/>
                </a:lnSpc>
              </a:pPr>
            </a:p>
          </p:txBody>
        </p:sp>
      </p:grpSp>
      <p:pic>
        <p:nvPicPr>
          <p:cNvPr name="Picture 23" id="23"/>
          <p:cNvPicPr>
            <a:picLocks noChangeAspect="true"/>
          </p:cNvPicPr>
          <p:nvPr/>
        </p:nvPicPr>
        <p:blipFill>
          <a:blip r:embed="rId6"/>
          <a:stretch>
            <a:fillRect/>
          </a:stretch>
        </p:blipFill>
        <p:spPr>
          <a:xfrm rot="0">
            <a:off x="4722049" y="7415339"/>
            <a:ext cx="4251260" cy="1167784"/>
          </a:xfrm>
          <a:prstGeom prst="rect">
            <a:avLst/>
          </a:prstGeom>
        </p:spPr>
      </p:pic>
      <p:grpSp>
        <p:nvGrpSpPr>
          <p:cNvPr name="Group 24" id="24"/>
          <p:cNvGrpSpPr/>
          <p:nvPr/>
        </p:nvGrpSpPr>
        <p:grpSpPr>
          <a:xfrm rot="0">
            <a:off x="2756443" y="8551476"/>
            <a:ext cx="9332854" cy="1457229"/>
            <a:chOff x="0" y="0"/>
            <a:chExt cx="2458036" cy="383797"/>
          </a:xfrm>
        </p:grpSpPr>
        <p:sp>
          <p:nvSpPr>
            <p:cNvPr name="Freeform 25" id="25"/>
            <p:cNvSpPr/>
            <p:nvPr/>
          </p:nvSpPr>
          <p:spPr>
            <a:xfrm flipH="false" flipV="false" rot="0">
              <a:off x="0" y="0"/>
              <a:ext cx="2458036" cy="383797"/>
            </a:xfrm>
            <a:custGeom>
              <a:avLst/>
              <a:gdLst/>
              <a:ahLst/>
              <a:cxnLst/>
              <a:rect r="r" b="b" t="t" l="l"/>
              <a:pathLst>
                <a:path h="383797" w="2458036">
                  <a:moveTo>
                    <a:pt x="18250" y="0"/>
                  </a:moveTo>
                  <a:lnTo>
                    <a:pt x="2439786" y="0"/>
                  </a:lnTo>
                  <a:cubicBezTo>
                    <a:pt x="2444626" y="0"/>
                    <a:pt x="2449268" y="1923"/>
                    <a:pt x="2452690" y="5345"/>
                  </a:cubicBezTo>
                  <a:cubicBezTo>
                    <a:pt x="2456113" y="8768"/>
                    <a:pt x="2458036" y="13410"/>
                    <a:pt x="2458036" y="18250"/>
                  </a:cubicBezTo>
                  <a:lnTo>
                    <a:pt x="2458036" y="365547"/>
                  </a:lnTo>
                  <a:cubicBezTo>
                    <a:pt x="2458036" y="370387"/>
                    <a:pt x="2456113" y="375029"/>
                    <a:pt x="2452690" y="378452"/>
                  </a:cubicBezTo>
                  <a:cubicBezTo>
                    <a:pt x="2449268" y="381874"/>
                    <a:pt x="2444626" y="383797"/>
                    <a:pt x="2439786" y="383797"/>
                  </a:cubicBezTo>
                  <a:lnTo>
                    <a:pt x="18250" y="383797"/>
                  </a:lnTo>
                  <a:cubicBezTo>
                    <a:pt x="13410" y="383797"/>
                    <a:pt x="8768" y="381874"/>
                    <a:pt x="5345" y="378452"/>
                  </a:cubicBezTo>
                  <a:cubicBezTo>
                    <a:pt x="1923" y="375029"/>
                    <a:pt x="0" y="370387"/>
                    <a:pt x="0" y="365547"/>
                  </a:cubicBezTo>
                  <a:lnTo>
                    <a:pt x="0" y="18250"/>
                  </a:lnTo>
                  <a:cubicBezTo>
                    <a:pt x="0" y="13410"/>
                    <a:pt x="1923" y="8768"/>
                    <a:pt x="5345" y="5345"/>
                  </a:cubicBezTo>
                  <a:cubicBezTo>
                    <a:pt x="8768" y="1923"/>
                    <a:pt x="13410" y="0"/>
                    <a:pt x="18250" y="0"/>
                  </a:cubicBezTo>
                  <a:close/>
                </a:path>
              </a:pathLst>
            </a:custGeom>
            <a:solidFill>
              <a:srgbClr val="7FB5FA"/>
            </a:solidFill>
          </p:spPr>
        </p:sp>
        <p:sp>
          <p:nvSpPr>
            <p:cNvPr name="TextBox 26" id="26"/>
            <p:cNvSpPr txBox="true"/>
            <p:nvPr/>
          </p:nvSpPr>
          <p:spPr>
            <a:xfrm>
              <a:off x="0" y="-57150"/>
              <a:ext cx="2458036" cy="440947"/>
            </a:xfrm>
            <a:prstGeom prst="rect">
              <a:avLst/>
            </a:prstGeom>
          </p:spPr>
          <p:txBody>
            <a:bodyPr anchor="ctr" rtlCol="false" tIns="50800" lIns="50800" bIns="50800" rIns="50800"/>
            <a:lstStyle/>
            <a:p>
              <a:pPr algn="ctr">
                <a:lnSpc>
                  <a:spcPts val="2735"/>
                </a:lnSpc>
              </a:pPr>
            </a:p>
          </p:txBody>
        </p:sp>
      </p:grpSp>
      <p:pic>
        <p:nvPicPr>
          <p:cNvPr name="Picture 27" id="27"/>
          <p:cNvPicPr>
            <a:picLocks noChangeAspect="true"/>
          </p:cNvPicPr>
          <p:nvPr/>
        </p:nvPicPr>
        <p:blipFill>
          <a:blip r:embed="rId7"/>
          <a:stretch>
            <a:fillRect/>
          </a:stretch>
        </p:blipFill>
        <p:spPr>
          <a:xfrm rot="0">
            <a:off x="4641090" y="8678220"/>
            <a:ext cx="5222777" cy="1586428"/>
          </a:xfrm>
          <a:prstGeom prst="rect">
            <a:avLst/>
          </a:prstGeom>
        </p:spPr>
      </p:pic>
      <p:sp>
        <p:nvSpPr>
          <p:cNvPr name="Freeform 28" id="28"/>
          <p:cNvSpPr/>
          <p:nvPr/>
        </p:nvSpPr>
        <p:spPr>
          <a:xfrm flipH="false" flipV="false" rot="0">
            <a:off x="1981336" y="4006305"/>
            <a:ext cx="526943" cy="526943"/>
          </a:xfrm>
          <a:custGeom>
            <a:avLst/>
            <a:gdLst/>
            <a:ahLst/>
            <a:cxnLst/>
            <a:rect r="r" b="b" t="t" l="l"/>
            <a:pathLst>
              <a:path h="526943" w="526943">
                <a:moveTo>
                  <a:pt x="0" y="0"/>
                </a:moveTo>
                <a:lnTo>
                  <a:pt x="526943" y="0"/>
                </a:lnTo>
                <a:lnTo>
                  <a:pt x="526943" y="526943"/>
                </a:lnTo>
                <a:lnTo>
                  <a:pt x="0" y="5269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9" id="29"/>
          <p:cNvSpPr/>
          <p:nvPr/>
        </p:nvSpPr>
        <p:spPr>
          <a:xfrm flipH="false" flipV="false" rot="0">
            <a:off x="1938310" y="5575611"/>
            <a:ext cx="526943" cy="526943"/>
          </a:xfrm>
          <a:custGeom>
            <a:avLst/>
            <a:gdLst/>
            <a:ahLst/>
            <a:cxnLst/>
            <a:rect r="r" b="b" t="t" l="l"/>
            <a:pathLst>
              <a:path h="526943" w="526943">
                <a:moveTo>
                  <a:pt x="0" y="0"/>
                </a:moveTo>
                <a:lnTo>
                  <a:pt x="526943" y="0"/>
                </a:lnTo>
                <a:lnTo>
                  <a:pt x="526943" y="526943"/>
                </a:lnTo>
                <a:lnTo>
                  <a:pt x="0" y="5269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0" id="30"/>
          <p:cNvSpPr/>
          <p:nvPr/>
        </p:nvSpPr>
        <p:spPr>
          <a:xfrm flipH="false" flipV="false" rot="0">
            <a:off x="1938310" y="7335218"/>
            <a:ext cx="526943" cy="526943"/>
          </a:xfrm>
          <a:custGeom>
            <a:avLst/>
            <a:gdLst/>
            <a:ahLst/>
            <a:cxnLst/>
            <a:rect r="r" b="b" t="t" l="l"/>
            <a:pathLst>
              <a:path h="526943" w="526943">
                <a:moveTo>
                  <a:pt x="0" y="0"/>
                </a:moveTo>
                <a:lnTo>
                  <a:pt x="526943" y="0"/>
                </a:lnTo>
                <a:lnTo>
                  <a:pt x="526943" y="526943"/>
                </a:lnTo>
                <a:lnTo>
                  <a:pt x="0" y="52694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1" id="31"/>
          <p:cNvSpPr/>
          <p:nvPr/>
        </p:nvSpPr>
        <p:spPr>
          <a:xfrm flipH="false" flipV="false" rot="0">
            <a:off x="1938310" y="9018921"/>
            <a:ext cx="526943" cy="526943"/>
          </a:xfrm>
          <a:custGeom>
            <a:avLst/>
            <a:gdLst/>
            <a:ahLst/>
            <a:cxnLst/>
            <a:rect r="r" b="b" t="t" l="l"/>
            <a:pathLst>
              <a:path h="526943" w="526943">
                <a:moveTo>
                  <a:pt x="0" y="0"/>
                </a:moveTo>
                <a:lnTo>
                  <a:pt x="526943" y="0"/>
                </a:lnTo>
                <a:lnTo>
                  <a:pt x="526943" y="526943"/>
                </a:lnTo>
                <a:lnTo>
                  <a:pt x="0" y="52694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2" id="32"/>
          <p:cNvSpPr txBox="true"/>
          <p:nvPr/>
        </p:nvSpPr>
        <p:spPr>
          <a:xfrm rot="0">
            <a:off x="1938310" y="757589"/>
            <a:ext cx="9981084" cy="1256052"/>
          </a:xfrm>
          <a:prstGeom prst="rect">
            <a:avLst/>
          </a:prstGeom>
        </p:spPr>
        <p:txBody>
          <a:bodyPr anchor="t" rtlCol="false" tIns="0" lIns="0" bIns="0" rIns="0">
            <a:spAutoFit/>
          </a:bodyPr>
          <a:lstStyle/>
          <a:p>
            <a:pPr algn="l">
              <a:lnSpc>
                <a:spcPts val="4948"/>
              </a:lnSpc>
            </a:pPr>
            <a:r>
              <a:rPr lang="en-US" sz="4303" b="true">
                <a:solidFill>
                  <a:srgbClr val="0453B9"/>
                </a:solidFill>
                <a:latin typeface="Aileron Bold"/>
                <a:ea typeface="Aileron Bold"/>
                <a:cs typeface="Aileron Bold"/>
                <a:sym typeface="Aileron Bold"/>
              </a:rPr>
              <a:t>Approximating Clean Image             from Noisy Image</a:t>
            </a:r>
          </a:p>
        </p:txBody>
      </p:sp>
      <p:pic>
        <p:nvPicPr>
          <p:cNvPr name="Picture 33" id="33"/>
          <p:cNvPicPr>
            <a:picLocks noChangeAspect="true"/>
          </p:cNvPicPr>
          <p:nvPr/>
        </p:nvPicPr>
        <p:blipFill>
          <a:blip r:embed="rId16"/>
          <a:stretch>
            <a:fillRect/>
          </a:stretch>
        </p:blipFill>
        <p:spPr>
          <a:xfrm rot="0">
            <a:off x="9308580" y="771513"/>
            <a:ext cx="1212077" cy="749131"/>
          </a:xfrm>
          <a:prstGeom prst="rect">
            <a:avLst/>
          </a:prstGeom>
        </p:spPr>
      </p:pic>
      <p:pic>
        <p:nvPicPr>
          <p:cNvPr name="Picture 34" id="34"/>
          <p:cNvPicPr>
            <a:picLocks noChangeAspect="true"/>
          </p:cNvPicPr>
          <p:nvPr/>
        </p:nvPicPr>
        <p:blipFill>
          <a:blip r:embed="rId17"/>
          <a:stretch>
            <a:fillRect/>
          </a:stretch>
        </p:blipFill>
        <p:spPr>
          <a:xfrm rot="0">
            <a:off x="5307911" y="1479323"/>
            <a:ext cx="830920" cy="600109"/>
          </a:xfrm>
          <a:prstGeom prst="rect">
            <a:avLst/>
          </a:prstGeom>
        </p:spPr>
      </p:pic>
      <p:pic>
        <p:nvPicPr>
          <p:cNvPr name="Picture 35" id="35"/>
          <p:cNvPicPr>
            <a:picLocks noChangeAspect="true"/>
          </p:cNvPicPr>
          <p:nvPr/>
        </p:nvPicPr>
        <p:blipFill>
          <a:blip r:embed="rId18"/>
          <a:stretch>
            <a:fillRect/>
          </a:stretch>
        </p:blipFill>
        <p:spPr>
          <a:xfrm rot="0">
            <a:off x="7237798" y="1742294"/>
            <a:ext cx="7794859" cy="2100563"/>
          </a:xfrm>
          <a:prstGeom prst="rect">
            <a:avLst/>
          </a:prstGeom>
        </p:spPr>
      </p:pic>
      <p:grpSp>
        <p:nvGrpSpPr>
          <p:cNvPr name="Group 36" id="36"/>
          <p:cNvGrpSpPr/>
          <p:nvPr/>
        </p:nvGrpSpPr>
        <p:grpSpPr>
          <a:xfrm rot="0">
            <a:off x="13542121" y="3218082"/>
            <a:ext cx="4895533" cy="4895533"/>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FFFFFF">
                    <a:alpha val="24000"/>
                  </a:srgbClr>
                </a:gs>
                <a:gs pos="100000">
                  <a:srgbClr val="0151B8">
                    <a:alpha val="0"/>
                  </a:srgbClr>
                </a:gs>
              </a:gsLst>
              <a:lin ang="0"/>
            </a:gradFill>
          </p:spPr>
        </p:sp>
        <p:sp>
          <p:nvSpPr>
            <p:cNvPr name="TextBox 38" id="38"/>
            <p:cNvSpPr txBox="true"/>
            <p:nvPr/>
          </p:nvSpPr>
          <p:spPr>
            <a:xfrm>
              <a:off x="76200" y="38100"/>
              <a:ext cx="660400" cy="698500"/>
            </a:xfrm>
            <a:prstGeom prst="rect">
              <a:avLst/>
            </a:prstGeom>
          </p:spPr>
          <p:txBody>
            <a:bodyPr anchor="ctr" rtlCol="false" tIns="31086" lIns="31086" bIns="31086" rIns="31086"/>
            <a:lstStyle/>
            <a:p>
              <a:pPr algn="ctr">
                <a:lnSpc>
                  <a:spcPts val="2659"/>
                </a:lnSpc>
              </a:pPr>
            </a:p>
          </p:txBody>
        </p:sp>
      </p:grpSp>
      <p:grpSp>
        <p:nvGrpSpPr>
          <p:cNvPr name="Group 39" id="39"/>
          <p:cNvGrpSpPr/>
          <p:nvPr/>
        </p:nvGrpSpPr>
        <p:grpSpPr>
          <a:xfrm rot="0">
            <a:off x="13844795" y="3520756"/>
            <a:ext cx="4290186" cy="4290186"/>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9"/>
              <a:stretch>
                <a:fillRect l="-16666" t="0" r="-16666" b="0"/>
              </a:stretch>
            </a:blipFill>
            <a:ln w="123825" cap="sq">
              <a:solidFill>
                <a:srgbClr val="FFFFFF"/>
              </a:solidFill>
              <a:prstDash val="solid"/>
              <a:miter/>
            </a:ln>
          </p:spPr>
        </p:sp>
      </p:grpSp>
      <p:pic>
        <p:nvPicPr>
          <p:cNvPr name="Picture 41" id="41"/>
          <p:cNvPicPr>
            <a:picLocks noChangeAspect="true"/>
          </p:cNvPicPr>
          <p:nvPr/>
        </p:nvPicPr>
        <p:blipFill>
          <a:blip r:embed="rId20"/>
          <a:stretch>
            <a:fillRect/>
          </a:stretch>
        </p:blipFill>
        <p:spPr>
          <a:xfrm rot="0">
            <a:off x="2285721" y="2085316"/>
            <a:ext cx="5648665" cy="1400685"/>
          </a:xfrm>
          <a:prstGeom prst="rect">
            <a:avLst/>
          </a:prstGeom>
        </p:spPr>
      </p:pic>
      <p:grpSp>
        <p:nvGrpSpPr>
          <p:cNvPr name="Group 42" id="42"/>
          <p:cNvGrpSpPr/>
          <p:nvPr/>
        </p:nvGrpSpPr>
        <p:grpSpPr>
          <a:xfrm rot="0">
            <a:off x="6792202" y="2565563"/>
            <a:ext cx="540017" cy="513989"/>
            <a:chOff x="0" y="0"/>
            <a:chExt cx="142227" cy="135371"/>
          </a:xfrm>
        </p:grpSpPr>
        <p:sp>
          <p:nvSpPr>
            <p:cNvPr name="Freeform 43" id="43"/>
            <p:cNvSpPr/>
            <p:nvPr/>
          </p:nvSpPr>
          <p:spPr>
            <a:xfrm flipH="false" flipV="false" rot="0">
              <a:off x="0" y="0"/>
              <a:ext cx="142227" cy="135371"/>
            </a:xfrm>
            <a:custGeom>
              <a:avLst/>
              <a:gdLst/>
              <a:ahLst/>
              <a:cxnLst/>
              <a:rect r="r" b="b" t="t" l="l"/>
              <a:pathLst>
                <a:path h="135371" w="142227">
                  <a:moveTo>
                    <a:pt x="0" y="0"/>
                  </a:moveTo>
                  <a:lnTo>
                    <a:pt x="142227" y="0"/>
                  </a:lnTo>
                  <a:lnTo>
                    <a:pt x="142227" y="135371"/>
                  </a:lnTo>
                  <a:lnTo>
                    <a:pt x="0" y="135371"/>
                  </a:lnTo>
                  <a:close/>
                </a:path>
              </a:pathLst>
            </a:custGeom>
            <a:solidFill>
              <a:srgbClr val="000000">
                <a:alpha val="0"/>
              </a:srgbClr>
            </a:solidFill>
            <a:ln w="38100" cap="sq">
              <a:solidFill>
                <a:srgbClr val="FF3131"/>
              </a:solidFill>
              <a:prstDash val="solid"/>
              <a:miter/>
            </a:ln>
          </p:spPr>
        </p:sp>
        <p:sp>
          <p:nvSpPr>
            <p:cNvPr name="TextBox 44" id="44"/>
            <p:cNvSpPr txBox="true"/>
            <p:nvPr/>
          </p:nvSpPr>
          <p:spPr>
            <a:xfrm>
              <a:off x="0" y="-57150"/>
              <a:ext cx="142227" cy="192521"/>
            </a:xfrm>
            <a:prstGeom prst="rect">
              <a:avLst/>
            </a:prstGeom>
          </p:spPr>
          <p:txBody>
            <a:bodyPr anchor="ctr" rtlCol="false" tIns="50800" lIns="50800" bIns="50800" rIns="50800"/>
            <a:lstStyle/>
            <a:p>
              <a:pPr algn="ctr">
                <a:lnSpc>
                  <a:spcPts val="2735"/>
                </a:lnSpc>
              </a:pPr>
            </a:p>
          </p:txBody>
        </p:sp>
      </p:grpSp>
      <p:sp>
        <p:nvSpPr>
          <p:cNvPr name="Freeform 45" id="45"/>
          <p:cNvSpPr/>
          <p:nvPr/>
        </p:nvSpPr>
        <p:spPr>
          <a:xfrm flipH="true" flipV="false" rot="-1050331">
            <a:off x="7147925" y="2405598"/>
            <a:ext cx="900705" cy="358030"/>
          </a:xfrm>
          <a:custGeom>
            <a:avLst/>
            <a:gdLst/>
            <a:ahLst/>
            <a:cxnLst/>
            <a:rect r="r" b="b" t="t" l="l"/>
            <a:pathLst>
              <a:path h="358030" w="900705">
                <a:moveTo>
                  <a:pt x="900705" y="0"/>
                </a:moveTo>
                <a:lnTo>
                  <a:pt x="0" y="0"/>
                </a:lnTo>
                <a:lnTo>
                  <a:pt x="0" y="358030"/>
                </a:lnTo>
                <a:lnTo>
                  <a:pt x="900705" y="358030"/>
                </a:lnTo>
                <a:lnTo>
                  <a:pt x="900705"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46" id="46"/>
          <p:cNvSpPr txBox="true"/>
          <p:nvPr/>
        </p:nvSpPr>
        <p:spPr>
          <a:xfrm rot="0">
            <a:off x="2999879" y="3563955"/>
            <a:ext cx="9418599" cy="1138275"/>
          </a:xfrm>
          <a:prstGeom prst="rect">
            <a:avLst/>
          </a:prstGeom>
        </p:spPr>
        <p:txBody>
          <a:bodyPr anchor="t" rtlCol="false" tIns="0" lIns="0" bIns="0" rIns="0">
            <a:spAutoFit/>
          </a:bodyPr>
          <a:lstStyle/>
          <a:p>
            <a:pPr algn="just">
              <a:lnSpc>
                <a:spcPts val="3086"/>
              </a:lnSpc>
            </a:pPr>
            <a:r>
              <a:rPr lang="en-US" sz="2204" b="true">
                <a:solidFill>
                  <a:srgbClr val="FFFFFF"/>
                </a:solidFill>
                <a:latin typeface="Poppins Bold"/>
                <a:ea typeface="Poppins Bold"/>
                <a:cs typeface="Poppins Bold"/>
                <a:sym typeface="Poppins Bold"/>
              </a:rPr>
              <a:t>Forward Process (Gaussian Noise Addition)</a:t>
            </a:r>
          </a:p>
          <a:p>
            <a:pPr algn="just">
              <a:lnSpc>
                <a:spcPts val="2946"/>
              </a:lnSpc>
            </a:pPr>
          </a:p>
          <a:p>
            <a:pPr algn="just">
              <a:lnSpc>
                <a:spcPts val="2946"/>
              </a:lnSpc>
            </a:pPr>
          </a:p>
        </p:txBody>
      </p:sp>
      <p:sp>
        <p:nvSpPr>
          <p:cNvPr name="TextBox 47" id="47"/>
          <p:cNvSpPr txBox="true"/>
          <p:nvPr/>
        </p:nvSpPr>
        <p:spPr>
          <a:xfrm rot="0">
            <a:off x="3009129" y="5119070"/>
            <a:ext cx="9398908" cy="1136015"/>
          </a:xfrm>
          <a:prstGeom prst="rect">
            <a:avLst/>
          </a:prstGeom>
        </p:spPr>
        <p:txBody>
          <a:bodyPr anchor="t" rtlCol="false" tIns="0" lIns="0" bIns="0" rIns="0">
            <a:spAutoFit/>
          </a:bodyPr>
          <a:lstStyle/>
          <a:p>
            <a:pPr algn="just">
              <a:lnSpc>
                <a:spcPts val="3079"/>
              </a:lnSpc>
            </a:pPr>
            <a:r>
              <a:rPr lang="en-US" sz="2199" b="true">
                <a:solidFill>
                  <a:srgbClr val="FFFFFF"/>
                </a:solidFill>
                <a:latin typeface="Poppins Bold"/>
                <a:ea typeface="Poppins Bold"/>
                <a:cs typeface="Poppins Bold"/>
                <a:sym typeface="Poppins Bold"/>
              </a:rPr>
              <a:t>Rearranging to Estimate X0</a:t>
            </a:r>
          </a:p>
          <a:p>
            <a:pPr algn="just">
              <a:lnSpc>
                <a:spcPts val="2940"/>
              </a:lnSpc>
            </a:pPr>
          </a:p>
          <a:p>
            <a:pPr algn="just">
              <a:lnSpc>
                <a:spcPts val="2940"/>
              </a:lnSpc>
            </a:pPr>
          </a:p>
        </p:txBody>
      </p:sp>
      <p:sp>
        <p:nvSpPr>
          <p:cNvPr name="TextBox 48" id="48"/>
          <p:cNvSpPr txBox="true"/>
          <p:nvPr/>
        </p:nvSpPr>
        <p:spPr>
          <a:xfrm rot="0">
            <a:off x="2999879" y="6891586"/>
            <a:ext cx="8832506" cy="1526540"/>
          </a:xfrm>
          <a:prstGeom prst="rect">
            <a:avLst/>
          </a:prstGeom>
        </p:spPr>
        <p:txBody>
          <a:bodyPr anchor="t" rtlCol="false" tIns="0" lIns="0" bIns="0" rIns="0">
            <a:spAutoFit/>
          </a:bodyPr>
          <a:lstStyle/>
          <a:p>
            <a:pPr algn="just">
              <a:lnSpc>
                <a:spcPts val="3079"/>
              </a:lnSpc>
            </a:pPr>
            <a:r>
              <a:rPr lang="en-US" sz="2199" b="true">
                <a:solidFill>
                  <a:srgbClr val="FFFFFF"/>
                </a:solidFill>
                <a:latin typeface="Poppins Bold"/>
                <a:ea typeface="Poppins Bold"/>
                <a:cs typeface="Poppins Bold"/>
                <a:sym typeface="Poppins Bold"/>
              </a:rPr>
              <a:t>Since the score-based diffusion model, s(, t) learns to predict ϵ, or its scaled version</a:t>
            </a:r>
          </a:p>
          <a:p>
            <a:pPr algn="just">
              <a:lnSpc>
                <a:spcPts val="2940"/>
              </a:lnSpc>
            </a:pPr>
          </a:p>
          <a:p>
            <a:pPr algn="just">
              <a:lnSpc>
                <a:spcPts val="2940"/>
              </a:lnSpc>
            </a:pPr>
          </a:p>
        </p:txBody>
      </p:sp>
      <p:sp>
        <p:nvSpPr>
          <p:cNvPr name="TextBox 49" id="49"/>
          <p:cNvSpPr txBox="true"/>
          <p:nvPr/>
        </p:nvSpPr>
        <p:spPr>
          <a:xfrm rot="0">
            <a:off x="2999879" y="8685810"/>
            <a:ext cx="8832506" cy="1136015"/>
          </a:xfrm>
          <a:prstGeom prst="rect">
            <a:avLst/>
          </a:prstGeom>
        </p:spPr>
        <p:txBody>
          <a:bodyPr anchor="t" rtlCol="false" tIns="0" lIns="0" bIns="0" rIns="0">
            <a:spAutoFit/>
          </a:bodyPr>
          <a:lstStyle/>
          <a:p>
            <a:pPr algn="just">
              <a:lnSpc>
                <a:spcPts val="3079"/>
              </a:lnSpc>
            </a:pPr>
            <a:r>
              <a:rPr lang="en-US" sz="2199" b="true">
                <a:solidFill>
                  <a:srgbClr val="FFFFFF"/>
                </a:solidFill>
                <a:latin typeface="Poppins Bold"/>
                <a:ea typeface="Poppins Bold"/>
                <a:cs typeface="Poppins Bold"/>
                <a:sym typeface="Poppins Bold"/>
              </a:rPr>
              <a:t>Sub (3) in (2)</a:t>
            </a:r>
          </a:p>
          <a:p>
            <a:pPr algn="just">
              <a:lnSpc>
                <a:spcPts val="2940"/>
              </a:lnSpc>
            </a:pPr>
          </a:p>
          <a:p>
            <a:pPr algn="just">
              <a:lnSpc>
                <a:spcPts val="294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8175770" y="9787711"/>
            <a:ext cx="10817079" cy="518339"/>
            <a:chOff x="0" y="0"/>
            <a:chExt cx="2848943" cy="136517"/>
          </a:xfrm>
        </p:grpSpPr>
        <p:sp>
          <p:nvSpPr>
            <p:cNvPr name="Freeform 3" id="3"/>
            <p:cNvSpPr/>
            <p:nvPr/>
          </p:nvSpPr>
          <p:spPr>
            <a:xfrm flipH="false" flipV="false" rot="0">
              <a:off x="0" y="0"/>
              <a:ext cx="2848943" cy="136517"/>
            </a:xfrm>
            <a:custGeom>
              <a:avLst/>
              <a:gdLst/>
              <a:ahLst/>
              <a:cxnLst/>
              <a:rect r="r" b="b" t="t" l="l"/>
              <a:pathLst>
                <a:path h="136517" w="2848943">
                  <a:moveTo>
                    <a:pt x="68259" y="0"/>
                  </a:moveTo>
                  <a:lnTo>
                    <a:pt x="2780684" y="0"/>
                  </a:lnTo>
                  <a:cubicBezTo>
                    <a:pt x="2798787" y="0"/>
                    <a:pt x="2816149" y="7192"/>
                    <a:pt x="2828950" y="19992"/>
                  </a:cubicBezTo>
                  <a:cubicBezTo>
                    <a:pt x="2841751" y="32793"/>
                    <a:pt x="2848943" y="50155"/>
                    <a:pt x="2848943" y="68259"/>
                  </a:cubicBezTo>
                  <a:lnTo>
                    <a:pt x="2848943" y="68259"/>
                  </a:lnTo>
                  <a:cubicBezTo>
                    <a:pt x="2848943" y="86362"/>
                    <a:pt x="2841751" y="103724"/>
                    <a:pt x="2828950" y="116525"/>
                  </a:cubicBezTo>
                  <a:cubicBezTo>
                    <a:pt x="2816149" y="129326"/>
                    <a:pt x="2798787" y="136517"/>
                    <a:pt x="2780684" y="136517"/>
                  </a:cubicBezTo>
                  <a:lnTo>
                    <a:pt x="68259" y="136517"/>
                  </a:lnTo>
                  <a:cubicBezTo>
                    <a:pt x="50155" y="136517"/>
                    <a:pt x="32793" y="129326"/>
                    <a:pt x="19992" y="116525"/>
                  </a:cubicBezTo>
                  <a:cubicBezTo>
                    <a:pt x="7192" y="103724"/>
                    <a:pt x="0" y="86362"/>
                    <a:pt x="0" y="68259"/>
                  </a:cubicBezTo>
                  <a:lnTo>
                    <a:pt x="0" y="68259"/>
                  </a:lnTo>
                  <a:cubicBezTo>
                    <a:pt x="0" y="50155"/>
                    <a:pt x="7192" y="32793"/>
                    <a:pt x="19992" y="19992"/>
                  </a:cubicBezTo>
                  <a:cubicBezTo>
                    <a:pt x="32793" y="7192"/>
                    <a:pt x="50155" y="0"/>
                    <a:pt x="68259"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4" id="4"/>
            <p:cNvSpPr txBox="true"/>
            <p:nvPr/>
          </p:nvSpPr>
          <p:spPr>
            <a:xfrm>
              <a:off x="0" y="-38100"/>
              <a:ext cx="2848943" cy="17461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420499" y="664822"/>
            <a:ext cx="13525011" cy="915713"/>
          </a:xfrm>
          <a:prstGeom prst="rect">
            <a:avLst/>
          </a:prstGeom>
        </p:spPr>
        <p:txBody>
          <a:bodyPr anchor="t" rtlCol="false" tIns="0" lIns="0" bIns="0" rIns="0">
            <a:spAutoFit/>
          </a:bodyPr>
          <a:lstStyle/>
          <a:p>
            <a:pPr algn="ctr">
              <a:lnSpc>
                <a:spcPts val="7137"/>
              </a:lnSpc>
            </a:pPr>
            <a:r>
              <a:rPr lang="en-US" sz="6206" b="true">
                <a:solidFill>
                  <a:srgbClr val="0453B9"/>
                </a:solidFill>
                <a:latin typeface="Aileron Bold"/>
                <a:ea typeface="Aileron Bold"/>
                <a:cs typeface="Aileron Bold"/>
                <a:sym typeface="Aileron Bold"/>
              </a:rPr>
              <a:t>Interaction Modelling</a:t>
            </a:r>
          </a:p>
        </p:txBody>
      </p:sp>
      <p:grpSp>
        <p:nvGrpSpPr>
          <p:cNvPr name="Group 6" id="6"/>
          <p:cNvGrpSpPr/>
          <p:nvPr/>
        </p:nvGrpSpPr>
        <p:grpSpPr>
          <a:xfrm rot="0">
            <a:off x="637211" y="3890445"/>
            <a:ext cx="5449811" cy="2703773"/>
            <a:chOff x="0" y="0"/>
            <a:chExt cx="1435341" cy="712105"/>
          </a:xfrm>
        </p:grpSpPr>
        <p:sp>
          <p:nvSpPr>
            <p:cNvPr name="Freeform 7" id="7"/>
            <p:cNvSpPr/>
            <p:nvPr/>
          </p:nvSpPr>
          <p:spPr>
            <a:xfrm flipH="false" flipV="false" rot="0">
              <a:off x="0" y="0"/>
              <a:ext cx="1435341" cy="712105"/>
            </a:xfrm>
            <a:custGeom>
              <a:avLst/>
              <a:gdLst/>
              <a:ahLst/>
              <a:cxnLst/>
              <a:rect r="r" b="b" t="t" l="l"/>
              <a:pathLst>
                <a:path h="712105" w="1435341">
                  <a:moveTo>
                    <a:pt x="31253" y="0"/>
                  </a:moveTo>
                  <a:lnTo>
                    <a:pt x="1404088" y="0"/>
                  </a:lnTo>
                  <a:cubicBezTo>
                    <a:pt x="1421349" y="0"/>
                    <a:pt x="1435341" y="13992"/>
                    <a:pt x="1435341" y="31253"/>
                  </a:cubicBezTo>
                  <a:lnTo>
                    <a:pt x="1435341" y="680852"/>
                  </a:lnTo>
                  <a:cubicBezTo>
                    <a:pt x="1435341" y="689141"/>
                    <a:pt x="1432048" y="697090"/>
                    <a:pt x="1426187" y="702951"/>
                  </a:cubicBezTo>
                  <a:cubicBezTo>
                    <a:pt x="1420326" y="708812"/>
                    <a:pt x="1412377" y="712105"/>
                    <a:pt x="1404088" y="712105"/>
                  </a:cubicBezTo>
                  <a:lnTo>
                    <a:pt x="31253" y="712105"/>
                  </a:lnTo>
                  <a:cubicBezTo>
                    <a:pt x="13992" y="712105"/>
                    <a:pt x="0" y="698113"/>
                    <a:pt x="0" y="680852"/>
                  </a:cubicBezTo>
                  <a:lnTo>
                    <a:pt x="0" y="31253"/>
                  </a:lnTo>
                  <a:cubicBezTo>
                    <a:pt x="0" y="13992"/>
                    <a:pt x="13992" y="0"/>
                    <a:pt x="31253" y="0"/>
                  </a:cubicBezTo>
                  <a:close/>
                </a:path>
              </a:pathLst>
            </a:custGeom>
            <a:solidFill>
              <a:srgbClr val="7FB5FA"/>
            </a:solidFill>
          </p:spPr>
        </p:sp>
        <p:sp>
          <p:nvSpPr>
            <p:cNvPr name="TextBox 8" id="8"/>
            <p:cNvSpPr txBox="true"/>
            <p:nvPr/>
          </p:nvSpPr>
          <p:spPr>
            <a:xfrm>
              <a:off x="0" y="-57150"/>
              <a:ext cx="1435341" cy="769255"/>
            </a:xfrm>
            <a:prstGeom prst="rect">
              <a:avLst/>
            </a:prstGeom>
          </p:spPr>
          <p:txBody>
            <a:bodyPr anchor="ctr" rtlCol="false" tIns="50800" lIns="50800" bIns="50800" rIns="50800"/>
            <a:lstStyle/>
            <a:p>
              <a:pPr algn="ctr">
                <a:lnSpc>
                  <a:spcPts val="2735"/>
                </a:lnSpc>
              </a:pPr>
            </a:p>
          </p:txBody>
        </p:sp>
      </p:grpSp>
      <p:grpSp>
        <p:nvGrpSpPr>
          <p:cNvPr name="Group 9" id="9"/>
          <p:cNvGrpSpPr/>
          <p:nvPr/>
        </p:nvGrpSpPr>
        <p:grpSpPr>
          <a:xfrm rot="0">
            <a:off x="6430901" y="3890445"/>
            <a:ext cx="5449811" cy="2703773"/>
            <a:chOff x="0" y="0"/>
            <a:chExt cx="1435341" cy="712105"/>
          </a:xfrm>
        </p:grpSpPr>
        <p:sp>
          <p:nvSpPr>
            <p:cNvPr name="Freeform 10" id="10"/>
            <p:cNvSpPr/>
            <p:nvPr/>
          </p:nvSpPr>
          <p:spPr>
            <a:xfrm flipH="false" flipV="false" rot="0">
              <a:off x="0" y="0"/>
              <a:ext cx="1435341" cy="712105"/>
            </a:xfrm>
            <a:custGeom>
              <a:avLst/>
              <a:gdLst/>
              <a:ahLst/>
              <a:cxnLst/>
              <a:rect r="r" b="b" t="t" l="l"/>
              <a:pathLst>
                <a:path h="712105" w="1435341">
                  <a:moveTo>
                    <a:pt x="31253" y="0"/>
                  </a:moveTo>
                  <a:lnTo>
                    <a:pt x="1404088" y="0"/>
                  </a:lnTo>
                  <a:cubicBezTo>
                    <a:pt x="1421349" y="0"/>
                    <a:pt x="1435341" y="13992"/>
                    <a:pt x="1435341" y="31253"/>
                  </a:cubicBezTo>
                  <a:lnTo>
                    <a:pt x="1435341" y="680852"/>
                  </a:lnTo>
                  <a:cubicBezTo>
                    <a:pt x="1435341" y="689141"/>
                    <a:pt x="1432048" y="697090"/>
                    <a:pt x="1426187" y="702951"/>
                  </a:cubicBezTo>
                  <a:cubicBezTo>
                    <a:pt x="1420326" y="708812"/>
                    <a:pt x="1412377" y="712105"/>
                    <a:pt x="1404088" y="712105"/>
                  </a:cubicBezTo>
                  <a:lnTo>
                    <a:pt x="31253" y="712105"/>
                  </a:lnTo>
                  <a:cubicBezTo>
                    <a:pt x="13992" y="712105"/>
                    <a:pt x="0" y="698113"/>
                    <a:pt x="0" y="680852"/>
                  </a:cubicBezTo>
                  <a:lnTo>
                    <a:pt x="0" y="31253"/>
                  </a:lnTo>
                  <a:cubicBezTo>
                    <a:pt x="0" y="13992"/>
                    <a:pt x="13992" y="0"/>
                    <a:pt x="31253" y="0"/>
                  </a:cubicBezTo>
                  <a:close/>
                </a:path>
              </a:pathLst>
            </a:custGeom>
            <a:solidFill>
              <a:srgbClr val="7FB5FA"/>
            </a:solidFill>
          </p:spPr>
        </p:sp>
        <p:sp>
          <p:nvSpPr>
            <p:cNvPr name="TextBox 11" id="11"/>
            <p:cNvSpPr txBox="true"/>
            <p:nvPr/>
          </p:nvSpPr>
          <p:spPr>
            <a:xfrm>
              <a:off x="0" y="-57150"/>
              <a:ext cx="1435341" cy="769255"/>
            </a:xfrm>
            <a:prstGeom prst="rect">
              <a:avLst/>
            </a:prstGeom>
          </p:spPr>
          <p:txBody>
            <a:bodyPr anchor="ctr" rtlCol="false" tIns="50800" lIns="50800" bIns="50800" rIns="50800"/>
            <a:lstStyle/>
            <a:p>
              <a:pPr algn="ctr">
                <a:lnSpc>
                  <a:spcPts val="2735"/>
                </a:lnSpc>
              </a:pPr>
            </a:p>
          </p:txBody>
        </p:sp>
      </p:grpSp>
      <p:sp>
        <p:nvSpPr>
          <p:cNvPr name="TextBox 12" id="12"/>
          <p:cNvSpPr txBox="true"/>
          <p:nvPr/>
        </p:nvSpPr>
        <p:spPr>
          <a:xfrm rot="0">
            <a:off x="6749461" y="4119556"/>
            <a:ext cx="4021547" cy="375285"/>
          </a:xfrm>
          <a:prstGeom prst="rect">
            <a:avLst/>
          </a:prstGeom>
        </p:spPr>
        <p:txBody>
          <a:bodyPr anchor="t" rtlCol="false" tIns="0" lIns="0" bIns="0" rIns="0">
            <a:spAutoFit/>
          </a:bodyPr>
          <a:lstStyle/>
          <a:p>
            <a:pPr algn="just">
              <a:lnSpc>
                <a:spcPts val="2940"/>
              </a:lnSpc>
            </a:pPr>
            <a:r>
              <a:rPr lang="en-US" sz="2100" b="true">
                <a:solidFill>
                  <a:srgbClr val="000000"/>
                </a:solidFill>
                <a:latin typeface="Poppins Bold"/>
                <a:ea typeface="Poppins Bold"/>
                <a:cs typeface="Poppins Bold"/>
                <a:sym typeface="Poppins Bold"/>
              </a:rPr>
              <a:t>Cosine Similarity</a:t>
            </a:r>
          </a:p>
        </p:txBody>
      </p:sp>
      <p:grpSp>
        <p:nvGrpSpPr>
          <p:cNvPr name="Group 13" id="13"/>
          <p:cNvGrpSpPr/>
          <p:nvPr/>
        </p:nvGrpSpPr>
        <p:grpSpPr>
          <a:xfrm rot="0">
            <a:off x="12278008" y="3890445"/>
            <a:ext cx="5449811" cy="2703773"/>
            <a:chOff x="0" y="0"/>
            <a:chExt cx="1435341" cy="712105"/>
          </a:xfrm>
        </p:grpSpPr>
        <p:sp>
          <p:nvSpPr>
            <p:cNvPr name="Freeform 14" id="14"/>
            <p:cNvSpPr/>
            <p:nvPr/>
          </p:nvSpPr>
          <p:spPr>
            <a:xfrm flipH="false" flipV="false" rot="0">
              <a:off x="0" y="0"/>
              <a:ext cx="1435341" cy="712105"/>
            </a:xfrm>
            <a:custGeom>
              <a:avLst/>
              <a:gdLst/>
              <a:ahLst/>
              <a:cxnLst/>
              <a:rect r="r" b="b" t="t" l="l"/>
              <a:pathLst>
                <a:path h="712105" w="1435341">
                  <a:moveTo>
                    <a:pt x="31253" y="0"/>
                  </a:moveTo>
                  <a:lnTo>
                    <a:pt x="1404088" y="0"/>
                  </a:lnTo>
                  <a:cubicBezTo>
                    <a:pt x="1421349" y="0"/>
                    <a:pt x="1435341" y="13992"/>
                    <a:pt x="1435341" y="31253"/>
                  </a:cubicBezTo>
                  <a:lnTo>
                    <a:pt x="1435341" y="680852"/>
                  </a:lnTo>
                  <a:cubicBezTo>
                    <a:pt x="1435341" y="689141"/>
                    <a:pt x="1432048" y="697090"/>
                    <a:pt x="1426187" y="702951"/>
                  </a:cubicBezTo>
                  <a:cubicBezTo>
                    <a:pt x="1420326" y="708812"/>
                    <a:pt x="1412377" y="712105"/>
                    <a:pt x="1404088" y="712105"/>
                  </a:cubicBezTo>
                  <a:lnTo>
                    <a:pt x="31253" y="712105"/>
                  </a:lnTo>
                  <a:cubicBezTo>
                    <a:pt x="13992" y="712105"/>
                    <a:pt x="0" y="698113"/>
                    <a:pt x="0" y="680852"/>
                  </a:cubicBezTo>
                  <a:lnTo>
                    <a:pt x="0" y="31253"/>
                  </a:lnTo>
                  <a:cubicBezTo>
                    <a:pt x="0" y="13992"/>
                    <a:pt x="13992" y="0"/>
                    <a:pt x="31253" y="0"/>
                  </a:cubicBezTo>
                  <a:close/>
                </a:path>
              </a:pathLst>
            </a:custGeom>
            <a:solidFill>
              <a:srgbClr val="7FB5FA"/>
            </a:solidFill>
          </p:spPr>
        </p:sp>
        <p:sp>
          <p:nvSpPr>
            <p:cNvPr name="TextBox 15" id="15"/>
            <p:cNvSpPr txBox="true"/>
            <p:nvPr/>
          </p:nvSpPr>
          <p:spPr>
            <a:xfrm>
              <a:off x="0" y="-57150"/>
              <a:ext cx="1435341" cy="769255"/>
            </a:xfrm>
            <a:prstGeom prst="rect">
              <a:avLst/>
            </a:prstGeom>
          </p:spPr>
          <p:txBody>
            <a:bodyPr anchor="ctr" rtlCol="false" tIns="50800" lIns="50800" bIns="50800" rIns="50800"/>
            <a:lstStyle/>
            <a:p>
              <a:pPr algn="ctr">
                <a:lnSpc>
                  <a:spcPts val="2735"/>
                </a:lnSpc>
              </a:pPr>
            </a:p>
          </p:txBody>
        </p:sp>
      </p:grpSp>
      <p:sp>
        <p:nvSpPr>
          <p:cNvPr name="TextBox 16" id="16"/>
          <p:cNvSpPr txBox="true"/>
          <p:nvPr/>
        </p:nvSpPr>
        <p:spPr>
          <a:xfrm rot="0">
            <a:off x="12637116" y="4126512"/>
            <a:ext cx="4021547" cy="375285"/>
          </a:xfrm>
          <a:prstGeom prst="rect">
            <a:avLst/>
          </a:prstGeom>
        </p:spPr>
        <p:txBody>
          <a:bodyPr anchor="t" rtlCol="false" tIns="0" lIns="0" bIns="0" rIns="0">
            <a:spAutoFit/>
          </a:bodyPr>
          <a:lstStyle/>
          <a:p>
            <a:pPr algn="just">
              <a:lnSpc>
                <a:spcPts val="2940"/>
              </a:lnSpc>
            </a:pPr>
            <a:r>
              <a:rPr lang="en-US" sz="2100" b="true">
                <a:solidFill>
                  <a:srgbClr val="000000"/>
                </a:solidFill>
                <a:latin typeface="Poppins Bold"/>
                <a:ea typeface="Poppins Bold"/>
                <a:cs typeface="Poppins Bold"/>
                <a:sym typeface="Poppins Bold"/>
              </a:rPr>
              <a:t>Pearson Correlation</a:t>
            </a:r>
          </a:p>
        </p:txBody>
      </p:sp>
      <p:sp>
        <p:nvSpPr>
          <p:cNvPr name="TextBox 17" id="17"/>
          <p:cNvSpPr txBox="true"/>
          <p:nvPr/>
        </p:nvSpPr>
        <p:spPr>
          <a:xfrm rot="0">
            <a:off x="961396" y="4119556"/>
            <a:ext cx="4021547" cy="375285"/>
          </a:xfrm>
          <a:prstGeom prst="rect">
            <a:avLst/>
          </a:prstGeom>
        </p:spPr>
        <p:txBody>
          <a:bodyPr anchor="t" rtlCol="false" tIns="0" lIns="0" bIns="0" rIns="0">
            <a:spAutoFit/>
          </a:bodyPr>
          <a:lstStyle/>
          <a:p>
            <a:pPr algn="just">
              <a:lnSpc>
                <a:spcPts val="2940"/>
              </a:lnSpc>
            </a:pPr>
            <a:r>
              <a:rPr lang="en-US" sz="2100" b="true">
                <a:solidFill>
                  <a:srgbClr val="000000"/>
                </a:solidFill>
                <a:latin typeface="Poppins Bold"/>
                <a:ea typeface="Poppins Bold"/>
                <a:cs typeface="Poppins Bold"/>
                <a:sym typeface="Poppins Bold"/>
              </a:rPr>
              <a:t>Euclidean Distance</a:t>
            </a:r>
          </a:p>
        </p:txBody>
      </p:sp>
      <p:grpSp>
        <p:nvGrpSpPr>
          <p:cNvPr name="Group 18" id="18"/>
          <p:cNvGrpSpPr/>
          <p:nvPr/>
        </p:nvGrpSpPr>
        <p:grpSpPr>
          <a:xfrm rot="0">
            <a:off x="637211" y="6879969"/>
            <a:ext cx="5449811" cy="2703773"/>
            <a:chOff x="0" y="0"/>
            <a:chExt cx="1435341" cy="712105"/>
          </a:xfrm>
        </p:grpSpPr>
        <p:sp>
          <p:nvSpPr>
            <p:cNvPr name="Freeform 19" id="19"/>
            <p:cNvSpPr/>
            <p:nvPr/>
          </p:nvSpPr>
          <p:spPr>
            <a:xfrm flipH="false" flipV="false" rot="0">
              <a:off x="0" y="0"/>
              <a:ext cx="1435341" cy="712105"/>
            </a:xfrm>
            <a:custGeom>
              <a:avLst/>
              <a:gdLst/>
              <a:ahLst/>
              <a:cxnLst/>
              <a:rect r="r" b="b" t="t" l="l"/>
              <a:pathLst>
                <a:path h="712105" w="1435341">
                  <a:moveTo>
                    <a:pt x="31253" y="0"/>
                  </a:moveTo>
                  <a:lnTo>
                    <a:pt x="1404088" y="0"/>
                  </a:lnTo>
                  <a:cubicBezTo>
                    <a:pt x="1421349" y="0"/>
                    <a:pt x="1435341" y="13992"/>
                    <a:pt x="1435341" y="31253"/>
                  </a:cubicBezTo>
                  <a:lnTo>
                    <a:pt x="1435341" y="680852"/>
                  </a:lnTo>
                  <a:cubicBezTo>
                    <a:pt x="1435341" y="689141"/>
                    <a:pt x="1432048" y="697090"/>
                    <a:pt x="1426187" y="702951"/>
                  </a:cubicBezTo>
                  <a:cubicBezTo>
                    <a:pt x="1420326" y="708812"/>
                    <a:pt x="1412377" y="712105"/>
                    <a:pt x="1404088" y="712105"/>
                  </a:cubicBezTo>
                  <a:lnTo>
                    <a:pt x="31253" y="712105"/>
                  </a:lnTo>
                  <a:cubicBezTo>
                    <a:pt x="13992" y="712105"/>
                    <a:pt x="0" y="698113"/>
                    <a:pt x="0" y="680852"/>
                  </a:cubicBezTo>
                  <a:lnTo>
                    <a:pt x="0" y="31253"/>
                  </a:lnTo>
                  <a:cubicBezTo>
                    <a:pt x="0" y="13992"/>
                    <a:pt x="13992" y="0"/>
                    <a:pt x="31253" y="0"/>
                  </a:cubicBezTo>
                  <a:close/>
                </a:path>
              </a:pathLst>
            </a:custGeom>
            <a:solidFill>
              <a:srgbClr val="7FB5FA"/>
            </a:solidFill>
          </p:spPr>
        </p:sp>
        <p:sp>
          <p:nvSpPr>
            <p:cNvPr name="TextBox 20" id="20"/>
            <p:cNvSpPr txBox="true"/>
            <p:nvPr/>
          </p:nvSpPr>
          <p:spPr>
            <a:xfrm>
              <a:off x="0" y="-57150"/>
              <a:ext cx="1435341" cy="769255"/>
            </a:xfrm>
            <a:prstGeom prst="rect">
              <a:avLst/>
            </a:prstGeom>
          </p:spPr>
          <p:txBody>
            <a:bodyPr anchor="ctr" rtlCol="false" tIns="50800" lIns="50800" bIns="50800" rIns="50800"/>
            <a:lstStyle/>
            <a:p>
              <a:pPr algn="ctr">
                <a:lnSpc>
                  <a:spcPts val="2735"/>
                </a:lnSpc>
              </a:pPr>
            </a:p>
          </p:txBody>
        </p:sp>
      </p:grpSp>
      <p:sp>
        <p:nvSpPr>
          <p:cNvPr name="TextBox 21" id="21"/>
          <p:cNvSpPr txBox="true"/>
          <p:nvPr/>
        </p:nvSpPr>
        <p:spPr>
          <a:xfrm rot="0">
            <a:off x="961396" y="7232394"/>
            <a:ext cx="4021547" cy="375285"/>
          </a:xfrm>
          <a:prstGeom prst="rect">
            <a:avLst/>
          </a:prstGeom>
        </p:spPr>
        <p:txBody>
          <a:bodyPr anchor="t" rtlCol="false" tIns="0" lIns="0" bIns="0" rIns="0">
            <a:spAutoFit/>
          </a:bodyPr>
          <a:lstStyle/>
          <a:p>
            <a:pPr algn="just">
              <a:lnSpc>
                <a:spcPts val="2940"/>
              </a:lnSpc>
            </a:pPr>
            <a:r>
              <a:rPr lang="en-US" sz="2100" b="true">
                <a:solidFill>
                  <a:srgbClr val="000000"/>
                </a:solidFill>
                <a:latin typeface="Poppins Bold"/>
                <a:ea typeface="Poppins Bold"/>
                <a:cs typeface="Poppins Bold"/>
                <a:sym typeface="Poppins Bold"/>
              </a:rPr>
              <a:t>Polynomial Kernel</a:t>
            </a:r>
          </a:p>
        </p:txBody>
      </p:sp>
      <p:grpSp>
        <p:nvGrpSpPr>
          <p:cNvPr name="Group 22" id="22"/>
          <p:cNvGrpSpPr/>
          <p:nvPr/>
        </p:nvGrpSpPr>
        <p:grpSpPr>
          <a:xfrm rot="0">
            <a:off x="6485297" y="6879969"/>
            <a:ext cx="5449811" cy="2703773"/>
            <a:chOff x="0" y="0"/>
            <a:chExt cx="1435341" cy="712105"/>
          </a:xfrm>
        </p:grpSpPr>
        <p:sp>
          <p:nvSpPr>
            <p:cNvPr name="Freeform 23" id="23"/>
            <p:cNvSpPr/>
            <p:nvPr/>
          </p:nvSpPr>
          <p:spPr>
            <a:xfrm flipH="false" flipV="false" rot="0">
              <a:off x="0" y="0"/>
              <a:ext cx="1435341" cy="712105"/>
            </a:xfrm>
            <a:custGeom>
              <a:avLst/>
              <a:gdLst/>
              <a:ahLst/>
              <a:cxnLst/>
              <a:rect r="r" b="b" t="t" l="l"/>
              <a:pathLst>
                <a:path h="712105" w="1435341">
                  <a:moveTo>
                    <a:pt x="31253" y="0"/>
                  </a:moveTo>
                  <a:lnTo>
                    <a:pt x="1404088" y="0"/>
                  </a:lnTo>
                  <a:cubicBezTo>
                    <a:pt x="1421349" y="0"/>
                    <a:pt x="1435341" y="13992"/>
                    <a:pt x="1435341" y="31253"/>
                  </a:cubicBezTo>
                  <a:lnTo>
                    <a:pt x="1435341" y="680852"/>
                  </a:lnTo>
                  <a:cubicBezTo>
                    <a:pt x="1435341" y="689141"/>
                    <a:pt x="1432048" y="697090"/>
                    <a:pt x="1426187" y="702951"/>
                  </a:cubicBezTo>
                  <a:cubicBezTo>
                    <a:pt x="1420326" y="708812"/>
                    <a:pt x="1412377" y="712105"/>
                    <a:pt x="1404088" y="712105"/>
                  </a:cubicBezTo>
                  <a:lnTo>
                    <a:pt x="31253" y="712105"/>
                  </a:lnTo>
                  <a:cubicBezTo>
                    <a:pt x="13992" y="712105"/>
                    <a:pt x="0" y="698113"/>
                    <a:pt x="0" y="680852"/>
                  </a:cubicBezTo>
                  <a:lnTo>
                    <a:pt x="0" y="31253"/>
                  </a:lnTo>
                  <a:cubicBezTo>
                    <a:pt x="0" y="13992"/>
                    <a:pt x="13992" y="0"/>
                    <a:pt x="31253" y="0"/>
                  </a:cubicBezTo>
                  <a:close/>
                </a:path>
              </a:pathLst>
            </a:custGeom>
            <a:solidFill>
              <a:srgbClr val="7FB5FA"/>
            </a:solidFill>
          </p:spPr>
        </p:sp>
        <p:sp>
          <p:nvSpPr>
            <p:cNvPr name="TextBox 24" id="24"/>
            <p:cNvSpPr txBox="true"/>
            <p:nvPr/>
          </p:nvSpPr>
          <p:spPr>
            <a:xfrm>
              <a:off x="0" y="-57150"/>
              <a:ext cx="1435341" cy="769255"/>
            </a:xfrm>
            <a:prstGeom prst="rect">
              <a:avLst/>
            </a:prstGeom>
          </p:spPr>
          <p:txBody>
            <a:bodyPr anchor="ctr" rtlCol="false" tIns="50800" lIns="50800" bIns="50800" rIns="50800"/>
            <a:lstStyle/>
            <a:p>
              <a:pPr algn="ctr">
                <a:lnSpc>
                  <a:spcPts val="2735"/>
                </a:lnSpc>
              </a:pPr>
            </a:p>
          </p:txBody>
        </p:sp>
      </p:grpSp>
      <p:sp>
        <p:nvSpPr>
          <p:cNvPr name="TextBox 25" id="25"/>
          <p:cNvSpPr txBox="true"/>
          <p:nvPr/>
        </p:nvSpPr>
        <p:spPr>
          <a:xfrm rot="0">
            <a:off x="6828972" y="7153481"/>
            <a:ext cx="4021547" cy="375285"/>
          </a:xfrm>
          <a:prstGeom prst="rect">
            <a:avLst/>
          </a:prstGeom>
        </p:spPr>
        <p:txBody>
          <a:bodyPr anchor="t" rtlCol="false" tIns="0" lIns="0" bIns="0" rIns="0">
            <a:spAutoFit/>
          </a:bodyPr>
          <a:lstStyle/>
          <a:p>
            <a:pPr algn="just">
              <a:lnSpc>
                <a:spcPts val="2940"/>
              </a:lnSpc>
            </a:pPr>
            <a:r>
              <a:rPr lang="en-US" sz="2100" b="true">
                <a:solidFill>
                  <a:srgbClr val="000000"/>
                </a:solidFill>
                <a:latin typeface="Poppins Bold"/>
                <a:ea typeface="Poppins Bold"/>
                <a:cs typeface="Poppins Bold"/>
                <a:sym typeface="Poppins Bold"/>
              </a:rPr>
              <a:t>Sigmoid Kernel</a:t>
            </a:r>
          </a:p>
        </p:txBody>
      </p:sp>
      <p:grpSp>
        <p:nvGrpSpPr>
          <p:cNvPr name="Group 26" id="26"/>
          <p:cNvGrpSpPr/>
          <p:nvPr/>
        </p:nvGrpSpPr>
        <p:grpSpPr>
          <a:xfrm rot="0">
            <a:off x="12278008" y="6858350"/>
            <a:ext cx="5449811" cy="2703773"/>
            <a:chOff x="0" y="0"/>
            <a:chExt cx="1435341" cy="712105"/>
          </a:xfrm>
        </p:grpSpPr>
        <p:sp>
          <p:nvSpPr>
            <p:cNvPr name="Freeform 27" id="27"/>
            <p:cNvSpPr/>
            <p:nvPr/>
          </p:nvSpPr>
          <p:spPr>
            <a:xfrm flipH="false" flipV="false" rot="0">
              <a:off x="0" y="0"/>
              <a:ext cx="1435341" cy="712105"/>
            </a:xfrm>
            <a:custGeom>
              <a:avLst/>
              <a:gdLst/>
              <a:ahLst/>
              <a:cxnLst/>
              <a:rect r="r" b="b" t="t" l="l"/>
              <a:pathLst>
                <a:path h="712105" w="1435341">
                  <a:moveTo>
                    <a:pt x="31253" y="0"/>
                  </a:moveTo>
                  <a:lnTo>
                    <a:pt x="1404088" y="0"/>
                  </a:lnTo>
                  <a:cubicBezTo>
                    <a:pt x="1421349" y="0"/>
                    <a:pt x="1435341" y="13992"/>
                    <a:pt x="1435341" y="31253"/>
                  </a:cubicBezTo>
                  <a:lnTo>
                    <a:pt x="1435341" y="680852"/>
                  </a:lnTo>
                  <a:cubicBezTo>
                    <a:pt x="1435341" y="689141"/>
                    <a:pt x="1432048" y="697090"/>
                    <a:pt x="1426187" y="702951"/>
                  </a:cubicBezTo>
                  <a:cubicBezTo>
                    <a:pt x="1420326" y="708812"/>
                    <a:pt x="1412377" y="712105"/>
                    <a:pt x="1404088" y="712105"/>
                  </a:cubicBezTo>
                  <a:lnTo>
                    <a:pt x="31253" y="712105"/>
                  </a:lnTo>
                  <a:cubicBezTo>
                    <a:pt x="13992" y="712105"/>
                    <a:pt x="0" y="698113"/>
                    <a:pt x="0" y="680852"/>
                  </a:cubicBezTo>
                  <a:lnTo>
                    <a:pt x="0" y="31253"/>
                  </a:lnTo>
                  <a:cubicBezTo>
                    <a:pt x="0" y="13992"/>
                    <a:pt x="13992" y="0"/>
                    <a:pt x="31253" y="0"/>
                  </a:cubicBezTo>
                  <a:close/>
                </a:path>
              </a:pathLst>
            </a:custGeom>
            <a:solidFill>
              <a:srgbClr val="7FB5FA"/>
            </a:solidFill>
          </p:spPr>
        </p:sp>
        <p:sp>
          <p:nvSpPr>
            <p:cNvPr name="TextBox 28" id="28"/>
            <p:cNvSpPr txBox="true"/>
            <p:nvPr/>
          </p:nvSpPr>
          <p:spPr>
            <a:xfrm>
              <a:off x="0" y="-57150"/>
              <a:ext cx="1435341" cy="769255"/>
            </a:xfrm>
            <a:prstGeom prst="rect">
              <a:avLst/>
            </a:prstGeom>
          </p:spPr>
          <p:txBody>
            <a:bodyPr anchor="ctr" rtlCol="false" tIns="50800" lIns="50800" bIns="50800" rIns="50800"/>
            <a:lstStyle/>
            <a:p>
              <a:pPr algn="ctr">
                <a:lnSpc>
                  <a:spcPts val="2735"/>
                </a:lnSpc>
              </a:pPr>
            </a:p>
          </p:txBody>
        </p:sp>
      </p:grpSp>
      <p:sp>
        <p:nvSpPr>
          <p:cNvPr name="TextBox 29" id="29"/>
          <p:cNvSpPr txBox="true"/>
          <p:nvPr/>
        </p:nvSpPr>
        <p:spPr>
          <a:xfrm rot="0">
            <a:off x="12637116" y="7108858"/>
            <a:ext cx="4021547" cy="375285"/>
          </a:xfrm>
          <a:prstGeom prst="rect">
            <a:avLst/>
          </a:prstGeom>
        </p:spPr>
        <p:txBody>
          <a:bodyPr anchor="t" rtlCol="false" tIns="0" lIns="0" bIns="0" rIns="0">
            <a:spAutoFit/>
          </a:bodyPr>
          <a:lstStyle/>
          <a:p>
            <a:pPr algn="just">
              <a:lnSpc>
                <a:spcPts val="2940"/>
              </a:lnSpc>
            </a:pPr>
            <a:r>
              <a:rPr lang="en-US" sz="2100" b="true">
                <a:solidFill>
                  <a:srgbClr val="000000"/>
                </a:solidFill>
                <a:latin typeface="Poppins Bold"/>
                <a:ea typeface="Poppins Bold"/>
                <a:cs typeface="Poppins Bold"/>
                <a:sym typeface="Poppins Bold"/>
              </a:rPr>
              <a:t>Gaussian Kernel</a:t>
            </a:r>
          </a:p>
        </p:txBody>
      </p:sp>
      <p:grpSp>
        <p:nvGrpSpPr>
          <p:cNvPr name="Group 30" id="30"/>
          <p:cNvGrpSpPr/>
          <p:nvPr/>
        </p:nvGrpSpPr>
        <p:grpSpPr>
          <a:xfrm rot="0">
            <a:off x="1671528" y="2056785"/>
            <a:ext cx="15022953" cy="1531429"/>
            <a:chOff x="0" y="0"/>
            <a:chExt cx="3956662" cy="403339"/>
          </a:xfrm>
        </p:grpSpPr>
        <p:sp>
          <p:nvSpPr>
            <p:cNvPr name="Freeform 31" id="31"/>
            <p:cNvSpPr/>
            <p:nvPr/>
          </p:nvSpPr>
          <p:spPr>
            <a:xfrm flipH="false" flipV="false" rot="0">
              <a:off x="0" y="0"/>
              <a:ext cx="3956662" cy="403339"/>
            </a:xfrm>
            <a:custGeom>
              <a:avLst/>
              <a:gdLst/>
              <a:ahLst/>
              <a:cxnLst/>
              <a:rect r="r" b="b" t="t" l="l"/>
              <a:pathLst>
                <a:path h="403339" w="3956662">
                  <a:moveTo>
                    <a:pt x="11337" y="0"/>
                  </a:moveTo>
                  <a:lnTo>
                    <a:pt x="3945325" y="0"/>
                  </a:lnTo>
                  <a:cubicBezTo>
                    <a:pt x="3951586" y="0"/>
                    <a:pt x="3956662" y="5076"/>
                    <a:pt x="3956662" y="11337"/>
                  </a:cubicBezTo>
                  <a:lnTo>
                    <a:pt x="3956662" y="392002"/>
                  </a:lnTo>
                  <a:cubicBezTo>
                    <a:pt x="3956662" y="395009"/>
                    <a:pt x="3955468" y="397892"/>
                    <a:pt x="3953342" y="400019"/>
                  </a:cubicBezTo>
                  <a:cubicBezTo>
                    <a:pt x="3951215" y="402145"/>
                    <a:pt x="3948332" y="403339"/>
                    <a:pt x="3945325" y="403339"/>
                  </a:cubicBezTo>
                  <a:lnTo>
                    <a:pt x="11337" y="403339"/>
                  </a:lnTo>
                  <a:cubicBezTo>
                    <a:pt x="8331" y="403339"/>
                    <a:pt x="5447" y="402145"/>
                    <a:pt x="3321" y="400019"/>
                  </a:cubicBezTo>
                  <a:cubicBezTo>
                    <a:pt x="1194" y="397892"/>
                    <a:pt x="0" y="395009"/>
                    <a:pt x="0" y="392002"/>
                  </a:cubicBezTo>
                  <a:lnTo>
                    <a:pt x="0" y="11337"/>
                  </a:lnTo>
                  <a:cubicBezTo>
                    <a:pt x="0" y="8331"/>
                    <a:pt x="1194" y="5447"/>
                    <a:pt x="3321" y="3321"/>
                  </a:cubicBezTo>
                  <a:cubicBezTo>
                    <a:pt x="5447" y="1194"/>
                    <a:pt x="8331" y="0"/>
                    <a:pt x="11337" y="0"/>
                  </a:cubicBezTo>
                  <a:close/>
                </a:path>
              </a:pathLst>
            </a:custGeom>
            <a:solidFill>
              <a:srgbClr val="0453B9"/>
            </a:solidFill>
          </p:spPr>
        </p:sp>
        <p:sp>
          <p:nvSpPr>
            <p:cNvPr name="TextBox 32" id="32"/>
            <p:cNvSpPr txBox="true"/>
            <p:nvPr/>
          </p:nvSpPr>
          <p:spPr>
            <a:xfrm>
              <a:off x="0" y="-57150"/>
              <a:ext cx="3956662" cy="460489"/>
            </a:xfrm>
            <a:prstGeom prst="rect">
              <a:avLst/>
            </a:prstGeom>
          </p:spPr>
          <p:txBody>
            <a:bodyPr anchor="ctr" rtlCol="false" tIns="50800" lIns="50800" bIns="50800" rIns="50800"/>
            <a:lstStyle/>
            <a:p>
              <a:pPr algn="ctr">
                <a:lnSpc>
                  <a:spcPts val="2735"/>
                </a:lnSpc>
              </a:pPr>
            </a:p>
          </p:txBody>
        </p:sp>
      </p:grpSp>
      <p:pic>
        <p:nvPicPr>
          <p:cNvPr name="Picture 33" id="33"/>
          <p:cNvPicPr>
            <a:picLocks noChangeAspect="true"/>
          </p:cNvPicPr>
          <p:nvPr/>
        </p:nvPicPr>
        <p:blipFill>
          <a:blip r:embed="rId2"/>
          <a:stretch>
            <a:fillRect/>
          </a:stretch>
        </p:blipFill>
        <p:spPr>
          <a:xfrm rot="0">
            <a:off x="6338552" y="1405699"/>
            <a:ext cx="10705418" cy="2779358"/>
          </a:xfrm>
          <a:prstGeom prst="rect">
            <a:avLst/>
          </a:prstGeom>
        </p:spPr>
      </p:pic>
      <p:pic>
        <p:nvPicPr>
          <p:cNvPr name="Picture 34" id="34"/>
          <p:cNvPicPr>
            <a:picLocks noChangeAspect="true"/>
          </p:cNvPicPr>
          <p:nvPr/>
        </p:nvPicPr>
        <p:blipFill>
          <a:blip r:embed="rId3"/>
          <a:stretch>
            <a:fillRect/>
          </a:stretch>
        </p:blipFill>
        <p:spPr>
          <a:xfrm rot="0">
            <a:off x="3658998" y="2271307"/>
            <a:ext cx="3070355" cy="970967"/>
          </a:xfrm>
          <a:prstGeom prst="rect">
            <a:avLst/>
          </a:prstGeom>
        </p:spPr>
      </p:pic>
      <p:sp>
        <p:nvSpPr>
          <p:cNvPr name="TextBox 35" id="35"/>
          <p:cNvSpPr txBox="true"/>
          <p:nvPr/>
        </p:nvSpPr>
        <p:spPr>
          <a:xfrm rot="0">
            <a:off x="2160153" y="2462968"/>
            <a:ext cx="1669807" cy="457835"/>
          </a:xfrm>
          <a:prstGeom prst="rect">
            <a:avLst/>
          </a:prstGeom>
        </p:spPr>
        <p:txBody>
          <a:bodyPr anchor="t" rtlCol="false" tIns="0" lIns="0" bIns="0" rIns="0">
            <a:spAutoFit/>
          </a:bodyPr>
          <a:lstStyle/>
          <a:p>
            <a:pPr algn="just">
              <a:lnSpc>
                <a:spcPts val="3639"/>
              </a:lnSpc>
            </a:pPr>
            <a:r>
              <a:rPr lang="en-US" sz="2599">
                <a:solidFill>
                  <a:srgbClr val="FFFFFF"/>
                </a:solidFill>
                <a:latin typeface="Poppins"/>
                <a:ea typeface="Poppins"/>
                <a:cs typeface="Poppins"/>
                <a:sym typeface="Poppins"/>
              </a:rPr>
              <a:t>Modelling</a:t>
            </a:r>
          </a:p>
        </p:txBody>
      </p:sp>
      <p:sp>
        <p:nvSpPr>
          <p:cNvPr name="TextBox 36" id="36"/>
          <p:cNvSpPr txBox="true"/>
          <p:nvPr/>
        </p:nvSpPr>
        <p:spPr>
          <a:xfrm rot="0">
            <a:off x="6737654" y="2460495"/>
            <a:ext cx="292596" cy="45783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Poppins"/>
                <a:ea typeface="Poppins"/>
                <a:cs typeface="Poppins"/>
                <a:sym typeface="Poppins"/>
              </a:rPr>
              <a:t>in</a:t>
            </a:r>
          </a:p>
        </p:txBody>
      </p:sp>
      <p:pic>
        <p:nvPicPr>
          <p:cNvPr name="Picture 37" id="37"/>
          <p:cNvPicPr>
            <a:picLocks noChangeAspect="true"/>
          </p:cNvPicPr>
          <p:nvPr/>
        </p:nvPicPr>
        <p:blipFill>
          <a:blip r:embed="rId4"/>
          <a:stretch>
            <a:fillRect/>
          </a:stretch>
        </p:blipFill>
        <p:spPr>
          <a:xfrm rot="0">
            <a:off x="6347193" y="4614032"/>
            <a:ext cx="4827214" cy="1358557"/>
          </a:xfrm>
          <a:prstGeom prst="rect">
            <a:avLst/>
          </a:prstGeom>
        </p:spPr>
      </p:pic>
      <p:pic>
        <p:nvPicPr>
          <p:cNvPr name="Picture 38" id="38"/>
          <p:cNvPicPr>
            <a:picLocks noChangeAspect="true"/>
          </p:cNvPicPr>
          <p:nvPr/>
        </p:nvPicPr>
        <p:blipFill>
          <a:blip r:embed="rId5"/>
          <a:stretch>
            <a:fillRect/>
          </a:stretch>
        </p:blipFill>
        <p:spPr>
          <a:xfrm rot="0">
            <a:off x="566908" y="4554508"/>
            <a:ext cx="5541509" cy="1382826"/>
          </a:xfrm>
          <a:prstGeom prst="rect">
            <a:avLst/>
          </a:prstGeom>
        </p:spPr>
      </p:pic>
      <p:pic>
        <p:nvPicPr>
          <p:cNvPr name="Picture 39" id="39"/>
          <p:cNvPicPr>
            <a:picLocks noChangeAspect="true"/>
          </p:cNvPicPr>
          <p:nvPr/>
        </p:nvPicPr>
        <p:blipFill>
          <a:blip r:embed="rId6"/>
          <a:stretch>
            <a:fillRect/>
          </a:stretch>
        </p:blipFill>
        <p:spPr>
          <a:xfrm rot="0">
            <a:off x="12185427" y="3671966"/>
            <a:ext cx="5420269" cy="3161824"/>
          </a:xfrm>
          <a:prstGeom prst="rect">
            <a:avLst/>
          </a:prstGeom>
        </p:spPr>
      </p:pic>
      <p:pic>
        <p:nvPicPr>
          <p:cNvPr name="Picture 40" id="40"/>
          <p:cNvPicPr>
            <a:picLocks noChangeAspect="true"/>
          </p:cNvPicPr>
          <p:nvPr/>
        </p:nvPicPr>
        <p:blipFill>
          <a:blip r:embed="rId7"/>
          <a:stretch>
            <a:fillRect/>
          </a:stretch>
        </p:blipFill>
        <p:spPr>
          <a:xfrm rot="0">
            <a:off x="13470875" y="8425619"/>
            <a:ext cx="2885628" cy="993413"/>
          </a:xfrm>
          <a:prstGeom prst="rect">
            <a:avLst/>
          </a:prstGeom>
        </p:spPr>
      </p:pic>
      <p:pic>
        <p:nvPicPr>
          <p:cNvPr name="Picture 41" id="41"/>
          <p:cNvPicPr>
            <a:picLocks noChangeAspect="true"/>
          </p:cNvPicPr>
          <p:nvPr/>
        </p:nvPicPr>
        <p:blipFill>
          <a:blip r:embed="rId8"/>
          <a:stretch>
            <a:fillRect/>
          </a:stretch>
        </p:blipFill>
        <p:spPr>
          <a:xfrm rot="0">
            <a:off x="6287433" y="7682019"/>
            <a:ext cx="5557912" cy="1663943"/>
          </a:xfrm>
          <a:prstGeom prst="rect">
            <a:avLst/>
          </a:prstGeom>
        </p:spPr>
      </p:pic>
      <p:pic>
        <p:nvPicPr>
          <p:cNvPr name="Picture 42" id="42"/>
          <p:cNvPicPr>
            <a:picLocks noChangeAspect="true"/>
          </p:cNvPicPr>
          <p:nvPr/>
        </p:nvPicPr>
        <p:blipFill>
          <a:blip r:embed="rId9"/>
          <a:stretch>
            <a:fillRect/>
          </a:stretch>
        </p:blipFill>
        <p:spPr>
          <a:xfrm rot="0">
            <a:off x="596727" y="7613856"/>
            <a:ext cx="5183682" cy="1723894"/>
          </a:xfrm>
          <a:prstGeom prst="rect">
            <a:avLst/>
          </a:prstGeom>
        </p:spPr>
      </p:pic>
      <p:pic>
        <p:nvPicPr>
          <p:cNvPr name="Picture 43" id="43"/>
          <p:cNvPicPr>
            <a:picLocks noChangeAspect="true"/>
          </p:cNvPicPr>
          <p:nvPr/>
        </p:nvPicPr>
        <p:blipFill>
          <a:blip r:embed="rId10"/>
          <a:stretch>
            <a:fillRect/>
          </a:stretch>
        </p:blipFill>
        <p:spPr>
          <a:xfrm rot="0">
            <a:off x="12255087" y="7386332"/>
            <a:ext cx="4584349" cy="1531605"/>
          </a:xfrm>
          <a:prstGeom prst="rect">
            <a:avLst/>
          </a:prstGeom>
        </p:spPr>
      </p:pic>
      <p:sp>
        <p:nvSpPr>
          <p:cNvPr name="TextBox 44" id="44"/>
          <p:cNvSpPr txBox="true"/>
          <p:nvPr/>
        </p:nvSpPr>
        <p:spPr>
          <a:xfrm rot="0">
            <a:off x="12869794" y="8852808"/>
            <a:ext cx="908424" cy="325755"/>
          </a:xfrm>
          <a:prstGeom prst="rect">
            <a:avLst/>
          </a:prstGeom>
        </p:spPr>
        <p:txBody>
          <a:bodyPr anchor="t" rtlCol="false" tIns="0" lIns="0" bIns="0" rIns="0">
            <a:spAutoFit/>
          </a:bodyPr>
          <a:lstStyle/>
          <a:p>
            <a:pPr algn="just">
              <a:lnSpc>
                <a:spcPts val="2520"/>
              </a:lnSpc>
            </a:pPr>
            <a:r>
              <a:rPr lang="en-US" sz="1800">
                <a:solidFill>
                  <a:srgbClr val="000000"/>
                </a:solidFill>
                <a:latin typeface="Poppins"/>
                <a:ea typeface="Poppins"/>
                <a:cs typeface="Poppins"/>
                <a:sym typeface="Poppins"/>
              </a:rPr>
              <a:t>where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8175770" y="9787711"/>
            <a:ext cx="10817079" cy="518339"/>
            <a:chOff x="0" y="0"/>
            <a:chExt cx="2848943" cy="136517"/>
          </a:xfrm>
        </p:grpSpPr>
        <p:sp>
          <p:nvSpPr>
            <p:cNvPr name="Freeform 3" id="3"/>
            <p:cNvSpPr/>
            <p:nvPr/>
          </p:nvSpPr>
          <p:spPr>
            <a:xfrm flipH="false" flipV="false" rot="0">
              <a:off x="0" y="0"/>
              <a:ext cx="2848943" cy="136517"/>
            </a:xfrm>
            <a:custGeom>
              <a:avLst/>
              <a:gdLst/>
              <a:ahLst/>
              <a:cxnLst/>
              <a:rect r="r" b="b" t="t" l="l"/>
              <a:pathLst>
                <a:path h="136517" w="2848943">
                  <a:moveTo>
                    <a:pt x="68259" y="0"/>
                  </a:moveTo>
                  <a:lnTo>
                    <a:pt x="2780684" y="0"/>
                  </a:lnTo>
                  <a:cubicBezTo>
                    <a:pt x="2798787" y="0"/>
                    <a:pt x="2816149" y="7192"/>
                    <a:pt x="2828950" y="19992"/>
                  </a:cubicBezTo>
                  <a:cubicBezTo>
                    <a:pt x="2841751" y="32793"/>
                    <a:pt x="2848943" y="50155"/>
                    <a:pt x="2848943" y="68259"/>
                  </a:cubicBezTo>
                  <a:lnTo>
                    <a:pt x="2848943" y="68259"/>
                  </a:lnTo>
                  <a:cubicBezTo>
                    <a:pt x="2848943" y="86362"/>
                    <a:pt x="2841751" y="103724"/>
                    <a:pt x="2828950" y="116525"/>
                  </a:cubicBezTo>
                  <a:cubicBezTo>
                    <a:pt x="2816149" y="129326"/>
                    <a:pt x="2798787" y="136517"/>
                    <a:pt x="2780684" y="136517"/>
                  </a:cubicBezTo>
                  <a:lnTo>
                    <a:pt x="68259" y="136517"/>
                  </a:lnTo>
                  <a:cubicBezTo>
                    <a:pt x="50155" y="136517"/>
                    <a:pt x="32793" y="129326"/>
                    <a:pt x="19992" y="116525"/>
                  </a:cubicBezTo>
                  <a:cubicBezTo>
                    <a:pt x="7192" y="103724"/>
                    <a:pt x="0" y="86362"/>
                    <a:pt x="0" y="68259"/>
                  </a:cubicBezTo>
                  <a:lnTo>
                    <a:pt x="0" y="68259"/>
                  </a:lnTo>
                  <a:cubicBezTo>
                    <a:pt x="0" y="50155"/>
                    <a:pt x="7192" y="32793"/>
                    <a:pt x="19992" y="19992"/>
                  </a:cubicBezTo>
                  <a:cubicBezTo>
                    <a:pt x="32793" y="7192"/>
                    <a:pt x="50155" y="0"/>
                    <a:pt x="68259"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4" id="4"/>
            <p:cNvSpPr txBox="true"/>
            <p:nvPr/>
          </p:nvSpPr>
          <p:spPr>
            <a:xfrm>
              <a:off x="0" y="-38100"/>
              <a:ext cx="2848943" cy="17461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3863826" y="-9525"/>
            <a:ext cx="8505674" cy="518339"/>
            <a:chOff x="0" y="0"/>
            <a:chExt cx="2240178" cy="136517"/>
          </a:xfrm>
        </p:grpSpPr>
        <p:sp>
          <p:nvSpPr>
            <p:cNvPr name="Freeform 6" id="6"/>
            <p:cNvSpPr/>
            <p:nvPr/>
          </p:nvSpPr>
          <p:spPr>
            <a:xfrm flipH="false" flipV="false" rot="0">
              <a:off x="0" y="0"/>
              <a:ext cx="2240178" cy="136517"/>
            </a:xfrm>
            <a:custGeom>
              <a:avLst/>
              <a:gdLst/>
              <a:ahLst/>
              <a:cxnLst/>
              <a:rect r="r" b="b" t="t" l="l"/>
              <a:pathLst>
                <a:path h="136517" w="2240178">
                  <a:moveTo>
                    <a:pt x="68259" y="0"/>
                  </a:moveTo>
                  <a:lnTo>
                    <a:pt x="2171919" y="0"/>
                  </a:lnTo>
                  <a:cubicBezTo>
                    <a:pt x="2190022" y="0"/>
                    <a:pt x="2207384" y="7192"/>
                    <a:pt x="2220185" y="19992"/>
                  </a:cubicBezTo>
                  <a:cubicBezTo>
                    <a:pt x="2232986" y="32793"/>
                    <a:pt x="2240178" y="50155"/>
                    <a:pt x="2240178" y="68259"/>
                  </a:cubicBezTo>
                  <a:lnTo>
                    <a:pt x="2240178" y="68259"/>
                  </a:lnTo>
                  <a:cubicBezTo>
                    <a:pt x="2240178" y="86362"/>
                    <a:pt x="2232986" y="103724"/>
                    <a:pt x="2220185" y="116525"/>
                  </a:cubicBezTo>
                  <a:cubicBezTo>
                    <a:pt x="2207384" y="129326"/>
                    <a:pt x="2190022" y="136517"/>
                    <a:pt x="2171919" y="136517"/>
                  </a:cubicBezTo>
                  <a:lnTo>
                    <a:pt x="68259" y="136517"/>
                  </a:lnTo>
                  <a:cubicBezTo>
                    <a:pt x="50155" y="136517"/>
                    <a:pt x="32793" y="129326"/>
                    <a:pt x="19992" y="116525"/>
                  </a:cubicBezTo>
                  <a:cubicBezTo>
                    <a:pt x="7192" y="103724"/>
                    <a:pt x="0" y="86362"/>
                    <a:pt x="0" y="68259"/>
                  </a:cubicBezTo>
                  <a:lnTo>
                    <a:pt x="0" y="68259"/>
                  </a:lnTo>
                  <a:cubicBezTo>
                    <a:pt x="0" y="50155"/>
                    <a:pt x="7192" y="32793"/>
                    <a:pt x="19992" y="19992"/>
                  </a:cubicBezTo>
                  <a:cubicBezTo>
                    <a:pt x="32793" y="7192"/>
                    <a:pt x="50155" y="0"/>
                    <a:pt x="68259"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7" id="7"/>
            <p:cNvSpPr txBox="true"/>
            <p:nvPr/>
          </p:nvSpPr>
          <p:spPr>
            <a:xfrm>
              <a:off x="0" y="-38100"/>
              <a:ext cx="2240178" cy="17461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5400000">
            <a:off x="16653983" y="812907"/>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Freeform 9" id="9"/>
          <p:cNvSpPr/>
          <p:nvPr/>
        </p:nvSpPr>
        <p:spPr>
          <a:xfrm flipH="false" flipV="false" rot="0">
            <a:off x="1468165" y="1981753"/>
            <a:ext cx="15351671" cy="7560698"/>
          </a:xfrm>
          <a:custGeom>
            <a:avLst/>
            <a:gdLst/>
            <a:ahLst/>
            <a:cxnLst/>
            <a:rect r="r" b="b" t="t" l="l"/>
            <a:pathLst>
              <a:path h="7560698" w="15351671">
                <a:moveTo>
                  <a:pt x="0" y="0"/>
                </a:moveTo>
                <a:lnTo>
                  <a:pt x="15351670" y="0"/>
                </a:lnTo>
                <a:lnTo>
                  <a:pt x="15351670" y="7560698"/>
                </a:lnTo>
                <a:lnTo>
                  <a:pt x="0" y="7560698"/>
                </a:lnTo>
                <a:lnTo>
                  <a:pt x="0" y="0"/>
                </a:lnTo>
                <a:close/>
              </a:path>
            </a:pathLst>
          </a:custGeom>
          <a:blipFill>
            <a:blip r:embed="rId4"/>
            <a:stretch>
              <a:fillRect l="0" t="0" r="0" b="0"/>
            </a:stretch>
          </a:blipFill>
        </p:spPr>
      </p:sp>
      <p:sp>
        <p:nvSpPr>
          <p:cNvPr name="TextBox 10" id="10"/>
          <p:cNvSpPr txBox="true"/>
          <p:nvPr/>
        </p:nvSpPr>
        <p:spPr>
          <a:xfrm rot="0">
            <a:off x="2420499" y="668379"/>
            <a:ext cx="13525011" cy="915713"/>
          </a:xfrm>
          <a:prstGeom prst="rect">
            <a:avLst/>
          </a:prstGeom>
        </p:spPr>
        <p:txBody>
          <a:bodyPr anchor="t" rtlCol="false" tIns="0" lIns="0" bIns="0" rIns="0">
            <a:spAutoFit/>
          </a:bodyPr>
          <a:lstStyle/>
          <a:p>
            <a:pPr algn="ctr">
              <a:lnSpc>
                <a:spcPts val="7137"/>
              </a:lnSpc>
            </a:pPr>
            <a:r>
              <a:rPr lang="en-US" sz="6206" b="true">
                <a:solidFill>
                  <a:srgbClr val="0453B9"/>
                </a:solidFill>
                <a:latin typeface="Aileron Bold"/>
                <a:ea typeface="Aileron Bold"/>
                <a:cs typeface="Aileron Bold"/>
                <a:sym typeface="Aileron Bold"/>
              </a:rPr>
              <a:t>MATCHE Architecture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328813" y="-3634257"/>
            <a:ext cx="3537063" cy="9253676"/>
            <a:chOff x="0" y="0"/>
            <a:chExt cx="931572" cy="2437182"/>
          </a:xfrm>
        </p:grpSpPr>
        <p:sp>
          <p:nvSpPr>
            <p:cNvPr name="Freeform 3" id="3"/>
            <p:cNvSpPr/>
            <p:nvPr/>
          </p:nvSpPr>
          <p:spPr>
            <a:xfrm flipH="false" flipV="false" rot="0">
              <a:off x="0" y="0"/>
              <a:ext cx="931572" cy="2437182"/>
            </a:xfrm>
            <a:custGeom>
              <a:avLst/>
              <a:gdLst/>
              <a:ahLst/>
              <a:cxnLst/>
              <a:rect r="r" b="b" t="t" l="l"/>
              <a:pathLst>
                <a:path h="2437182" w="93157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4" id="4"/>
            <p:cNvSpPr txBox="true"/>
            <p:nvPr/>
          </p:nvSpPr>
          <p:spPr>
            <a:xfrm>
              <a:off x="0" y="-38100"/>
              <a:ext cx="931572" cy="24752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625361" y="3533107"/>
            <a:ext cx="9077742" cy="1356570"/>
            <a:chOff x="0" y="0"/>
            <a:chExt cx="2390846" cy="357286"/>
          </a:xfrm>
        </p:grpSpPr>
        <p:sp>
          <p:nvSpPr>
            <p:cNvPr name="Freeform 6" id="6"/>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7" id="7"/>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0">
            <a:off x="10625361" y="5143961"/>
            <a:ext cx="9077742" cy="1356570"/>
            <a:chOff x="0" y="0"/>
            <a:chExt cx="2390846" cy="357286"/>
          </a:xfrm>
        </p:grpSpPr>
        <p:sp>
          <p:nvSpPr>
            <p:cNvPr name="Freeform 9" id="9"/>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10" id="10"/>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0">
            <a:off x="10625361" y="6757706"/>
            <a:ext cx="9077742" cy="1356570"/>
            <a:chOff x="0" y="0"/>
            <a:chExt cx="2390846" cy="357286"/>
          </a:xfrm>
        </p:grpSpPr>
        <p:sp>
          <p:nvSpPr>
            <p:cNvPr name="Freeform 12" id="12"/>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13" id="13"/>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grpSp>
        <p:nvGrpSpPr>
          <p:cNvPr name="Group 14" id="14"/>
          <p:cNvGrpSpPr/>
          <p:nvPr/>
        </p:nvGrpSpPr>
        <p:grpSpPr>
          <a:xfrm rot="5400000">
            <a:off x="6463840" y="1104655"/>
            <a:ext cx="8346532" cy="3885105"/>
            <a:chOff x="0" y="0"/>
            <a:chExt cx="2198264" cy="1023237"/>
          </a:xfrm>
        </p:grpSpPr>
        <p:sp>
          <p:nvSpPr>
            <p:cNvPr name="Freeform 15" id="15"/>
            <p:cNvSpPr/>
            <p:nvPr/>
          </p:nvSpPr>
          <p:spPr>
            <a:xfrm flipH="false" flipV="false" rot="0">
              <a:off x="0" y="0"/>
              <a:ext cx="2198263" cy="1023237"/>
            </a:xfrm>
            <a:custGeom>
              <a:avLst/>
              <a:gdLst/>
              <a:ahLst/>
              <a:cxnLst/>
              <a:rect r="r" b="b" t="t" l="l"/>
              <a:pathLst>
                <a:path h="1023237" w="2198263">
                  <a:moveTo>
                    <a:pt x="92756" y="0"/>
                  </a:moveTo>
                  <a:lnTo>
                    <a:pt x="2105507" y="0"/>
                  </a:lnTo>
                  <a:cubicBezTo>
                    <a:pt x="2130108" y="0"/>
                    <a:pt x="2153701" y="9772"/>
                    <a:pt x="2171096" y="27168"/>
                  </a:cubicBezTo>
                  <a:cubicBezTo>
                    <a:pt x="2188491" y="44563"/>
                    <a:pt x="2198263" y="68156"/>
                    <a:pt x="2198263" y="92756"/>
                  </a:cubicBezTo>
                  <a:lnTo>
                    <a:pt x="2198263" y="930481"/>
                  </a:lnTo>
                  <a:cubicBezTo>
                    <a:pt x="2198263" y="981709"/>
                    <a:pt x="2156735" y="1023237"/>
                    <a:pt x="2105507" y="1023237"/>
                  </a:cubicBezTo>
                  <a:lnTo>
                    <a:pt x="92756" y="1023237"/>
                  </a:lnTo>
                  <a:cubicBezTo>
                    <a:pt x="68156" y="1023237"/>
                    <a:pt x="44563" y="1013465"/>
                    <a:pt x="27168" y="996070"/>
                  </a:cubicBezTo>
                  <a:cubicBezTo>
                    <a:pt x="9772" y="978675"/>
                    <a:pt x="0" y="955082"/>
                    <a:pt x="0" y="930481"/>
                  </a:cubicBezTo>
                  <a:lnTo>
                    <a:pt x="0" y="92756"/>
                  </a:lnTo>
                  <a:cubicBezTo>
                    <a:pt x="0" y="68156"/>
                    <a:pt x="9772" y="44563"/>
                    <a:pt x="27168" y="27168"/>
                  </a:cubicBezTo>
                  <a:cubicBezTo>
                    <a:pt x="44563" y="9772"/>
                    <a:pt x="68156" y="0"/>
                    <a:pt x="92756"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16" id="16"/>
            <p:cNvSpPr txBox="true"/>
            <p:nvPr/>
          </p:nvSpPr>
          <p:spPr>
            <a:xfrm>
              <a:off x="0" y="-38100"/>
              <a:ext cx="2198264" cy="1061337"/>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7697423" y="4889677"/>
            <a:ext cx="1233326" cy="664397"/>
          </a:xfrm>
          <a:custGeom>
            <a:avLst/>
            <a:gdLst/>
            <a:ahLst/>
            <a:cxnLst/>
            <a:rect r="r" b="b" t="t" l="l"/>
            <a:pathLst>
              <a:path h="664397" w="1233326">
                <a:moveTo>
                  <a:pt x="0" y="0"/>
                </a:moveTo>
                <a:lnTo>
                  <a:pt x="1233327" y="0"/>
                </a:lnTo>
                <a:lnTo>
                  <a:pt x="1233327" y="664397"/>
                </a:lnTo>
                <a:lnTo>
                  <a:pt x="0" y="664397"/>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18" id="18"/>
          <p:cNvGrpSpPr/>
          <p:nvPr/>
        </p:nvGrpSpPr>
        <p:grpSpPr>
          <a:xfrm rot="0">
            <a:off x="10625361" y="956449"/>
            <a:ext cx="9077742" cy="2406973"/>
            <a:chOff x="0" y="0"/>
            <a:chExt cx="2390846" cy="633935"/>
          </a:xfrm>
        </p:grpSpPr>
        <p:sp>
          <p:nvSpPr>
            <p:cNvPr name="Freeform 19" id="19"/>
            <p:cNvSpPr/>
            <p:nvPr/>
          </p:nvSpPr>
          <p:spPr>
            <a:xfrm flipH="false" flipV="false" rot="0">
              <a:off x="0" y="0"/>
              <a:ext cx="2390846" cy="633935"/>
            </a:xfrm>
            <a:custGeom>
              <a:avLst/>
              <a:gdLst/>
              <a:ahLst/>
              <a:cxnLst/>
              <a:rect r="r" b="b" t="t" l="l"/>
              <a:pathLst>
                <a:path h="633935" w="2390846">
                  <a:moveTo>
                    <a:pt x="56288" y="0"/>
                  </a:moveTo>
                  <a:lnTo>
                    <a:pt x="2334558" y="0"/>
                  </a:lnTo>
                  <a:cubicBezTo>
                    <a:pt x="2349486" y="0"/>
                    <a:pt x="2363803" y="5930"/>
                    <a:pt x="2374359" y="16486"/>
                  </a:cubicBezTo>
                  <a:cubicBezTo>
                    <a:pt x="2384915" y="27042"/>
                    <a:pt x="2390846" y="41359"/>
                    <a:pt x="2390846" y="56288"/>
                  </a:cubicBezTo>
                  <a:lnTo>
                    <a:pt x="2390846" y="577647"/>
                  </a:lnTo>
                  <a:cubicBezTo>
                    <a:pt x="2390846" y="608734"/>
                    <a:pt x="2365645" y="633935"/>
                    <a:pt x="2334558" y="633935"/>
                  </a:cubicBezTo>
                  <a:lnTo>
                    <a:pt x="56288" y="633935"/>
                  </a:lnTo>
                  <a:cubicBezTo>
                    <a:pt x="41359" y="633935"/>
                    <a:pt x="27042" y="628005"/>
                    <a:pt x="16486" y="617449"/>
                  </a:cubicBezTo>
                  <a:cubicBezTo>
                    <a:pt x="5930" y="606893"/>
                    <a:pt x="0" y="592576"/>
                    <a:pt x="0" y="577647"/>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20" id="20"/>
            <p:cNvSpPr txBox="true"/>
            <p:nvPr/>
          </p:nvSpPr>
          <p:spPr>
            <a:xfrm>
              <a:off x="0" y="-57150"/>
              <a:ext cx="2390846" cy="691085"/>
            </a:xfrm>
            <a:prstGeom prst="rect">
              <a:avLst/>
            </a:prstGeom>
          </p:spPr>
          <p:txBody>
            <a:bodyPr anchor="ctr" rtlCol="false" tIns="50800" lIns="50800" bIns="50800" rIns="50800"/>
            <a:lstStyle/>
            <a:p>
              <a:pPr algn="ctr">
                <a:lnSpc>
                  <a:spcPts val="2735"/>
                </a:lnSpc>
              </a:pPr>
            </a:p>
          </p:txBody>
        </p:sp>
      </p:grpSp>
      <p:sp>
        <p:nvSpPr>
          <p:cNvPr name="Freeform 21" id="21"/>
          <p:cNvSpPr/>
          <p:nvPr/>
        </p:nvSpPr>
        <p:spPr>
          <a:xfrm flipH="false" flipV="false" rot="0">
            <a:off x="11411337" y="4178353"/>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11411337" y="5705857"/>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1261820" y="3954500"/>
            <a:ext cx="533467" cy="533467"/>
          </a:xfrm>
          <a:custGeom>
            <a:avLst/>
            <a:gdLst/>
            <a:ahLst/>
            <a:cxnLst/>
            <a:rect r="r" b="b" t="t" l="l"/>
            <a:pathLst>
              <a:path h="533467" w="533467">
                <a:moveTo>
                  <a:pt x="0" y="0"/>
                </a:moveTo>
                <a:lnTo>
                  <a:pt x="533467" y="0"/>
                </a:lnTo>
                <a:lnTo>
                  <a:pt x="533467" y="533467"/>
                </a:lnTo>
                <a:lnTo>
                  <a:pt x="0" y="5334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1261820" y="5532117"/>
            <a:ext cx="593535" cy="583148"/>
          </a:xfrm>
          <a:custGeom>
            <a:avLst/>
            <a:gdLst/>
            <a:ahLst/>
            <a:cxnLst/>
            <a:rect r="r" b="b" t="t" l="l"/>
            <a:pathLst>
              <a:path h="583148" w="593535">
                <a:moveTo>
                  <a:pt x="0" y="0"/>
                </a:moveTo>
                <a:lnTo>
                  <a:pt x="593535" y="0"/>
                </a:lnTo>
                <a:lnTo>
                  <a:pt x="593535" y="583148"/>
                </a:lnTo>
                <a:lnTo>
                  <a:pt x="0" y="5831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1261820" y="7118243"/>
            <a:ext cx="533467" cy="533467"/>
          </a:xfrm>
          <a:custGeom>
            <a:avLst/>
            <a:gdLst/>
            <a:ahLst/>
            <a:cxnLst/>
            <a:rect r="r" b="b" t="t" l="l"/>
            <a:pathLst>
              <a:path h="533467" w="533467">
                <a:moveTo>
                  <a:pt x="0" y="0"/>
                </a:moveTo>
                <a:lnTo>
                  <a:pt x="533467" y="0"/>
                </a:lnTo>
                <a:lnTo>
                  <a:pt x="533467" y="533467"/>
                </a:lnTo>
                <a:lnTo>
                  <a:pt x="0" y="5334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6" id="26"/>
          <p:cNvSpPr txBox="true"/>
          <p:nvPr/>
        </p:nvSpPr>
        <p:spPr>
          <a:xfrm rot="0">
            <a:off x="711357" y="4812449"/>
            <a:ext cx="6507148" cy="836057"/>
          </a:xfrm>
          <a:prstGeom prst="rect">
            <a:avLst/>
          </a:prstGeom>
        </p:spPr>
        <p:txBody>
          <a:bodyPr anchor="t" rtlCol="false" tIns="0" lIns="0" bIns="0" rIns="0">
            <a:spAutoFit/>
          </a:bodyPr>
          <a:lstStyle/>
          <a:p>
            <a:pPr algn="ctr">
              <a:lnSpc>
                <a:spcPts val="6511"/>
              </a:lnSpc>
            </a:pPr>
            <a:r>
              <a:rPr lang="en-US" sz="5662" b="true">
                <a:solidFill>
                  <a:srgbClr val="0453B9"/>
                </a:solidFill>
                <a:latin typeface="Aileron Bold"/>
                <a:ea typeface="Aileron Bold"/>
                <a:cs typeface="Aileron Bold"/>
                <a:sym typeface="Aileron Bold"/>
              </a:rPr>
              <a:t>Introduction</a:t>
            </a:r>
          </a:p>
        </p:txBody>
      </p:sp>
      <p:sp>
        <p:nvSpPr>
          <p:cNvPr name="TextBox 27" id="27"/>
          <p:cNvSpPr txBox="true"/>
          <p:nvPr/>
        </p:nvSpPr>
        <p:spPr>
          <a:xfrm rot="0">
            <a:off x="11406411" y="1853310"/>
            <a:ext cx="5584489" cy="704050"/>
          </a:xfrm>
          <a:prstGeom prst="rect">
            <a:avLst/>
          </a:prstGeom>
        </p:spPr>
        <p:txBody>
          <a:bodyPr anchor="t" rtlCol="false" tIns="0" lIns="0" bIns="0" rIns="0">
            <a:spAutoFit/>
          </a:bodyPr>
          <a:lstStyle/>
          <a:p>
            <a:pPr algn="l">
              <a:lnSpc>
                <a:spcPts val="5494"/>
              </a:lnSpc>
            </a:pPr>
            <a:r>
              <a:rPr lang="en-US" sz="4778" b="true">
                <a:solidFill>
                  <a:srgbClr val="FFFFFF"/>
                </a:solidFill>
                <a:latin typeface="Aileron Bold"/>
                <a:ea typeface="Aileron Bold"/>
                <a:cs typeface="Aileron Bold"/>
                <a:sym typeface="Aileron Bold"/>
              </a:rPr>
              <a:t>Outline</a:t>
            </a:r>
          </a:p>
        </p:txBody>
      </p:sp>
      <p:sp>
        <p:nvSpPr>
          <p:cNvPr name="TextBox 28" id="28"/>
          <p:cNvSpPr txBox="true"/>
          <p:nvPr/>
        </p:nvSpPr>
        <p:spPr>
          <a:xfrm rot="0">
            <a:off x="11997531" y="3929314"/>
            <a:ext cx="5261769" cy="507640"/>
          </a:xfrm>
          <a:prstGeom prst="rect">
            <a:avLst/>
          </a:prstGeom>
        </p:spPr>
        <p:txBody>
          <a:bodyPr anchor="t" rtlCol="false" tIns="0" lIns="0" bIns="0" rIns="0">
            <a:spAutoFit/>
          </a:bodyPr>
          <a:lstStyle/>
          <a:p>
            <a:pPr algn="l">
              <a:lnSpc>
                <a:spcPts val="4044"/>
              </a:lnSpc>
              <a:spcBef>
                <a:spcPct val="0"/>
              </a:spcBef>
            </a:pPr>
            <a:r>
              <a:rPr lang="en-US" sz="2889" b="true">
                <a:solidFill>
                  <a:srgbClr val="FFFFFF"/>
                </a:solidFill>
                <a:latin typeface="Poppins Semi-Bold"/>
                <a:ea typeface="Poppins Semi-Bold"/>
                <a:cs typeface="Poppins Semi-Bold"/>
                <a:sym typeface="Poppins Semi-Bold"/>
              </a:rPr>
              <a:t>Research Scope </a:t>
            </a:r>
          </a:p>
        </p:txBody>
      </p:sp>
      <p:sp>
        <p:nvSpPr>
          <p:cNvPr name="TextBox 29" id="29"/>
          <p:cNvSpPr txBox="true"/>
          <p:nvPr/>
        </p:nvSpPr>
        <p:spPr>
          <a:xfrm rot="0">
            <a:off x="11997531" y="5498333"/>
            <a:ext cx="5261769" cy="507640"/>
          </a:xfrm>
          <a:prstGeom prst="rect">
            <a:avLst/>
          </a:prstGeom>
        </p:spPr>
        <p:txBody>
          <a:bodyPr anchor="t" rtlCol="false" tIns="0" lIns="0" bIns="0" rIns="0">
            <a:spAutoFit/>
          </a:bodyPr>
          <a:lstStyle/>
          <a:p>
            <a:pPr algn="l">
              <a:lnSpc>
                <a:spcPts val="4044"/>
              </a:lnSpc>
              <a:spcBef>
                <a:spcPct val="0"/>
              </a:spcBef>
            </a:pPr>
            <a:r>
              <a:rPr lang="en-US" sz="2889" b="true">
                <a:solidFill>
                  <a:srgbClr val="FFFFFF"/>
                </a:solidFill>
                <a:latin typeface="Poppins Semi-Bold"/>
                <a:ea typeface="Poppins Semi-Bold"/>
                <a:cs typeface="Poppins Semi-Bold"/>
                <a:sym typeface="Poppins Semi-Bold"/>
              </a:rPr>
              <a:t>Motivation</a:t>
            </a:r>
          </a:p>
        </p:txBody>
      </p:sp>
      <p:sp>
        <p:nvSpPr>
          <p:cNvPr name="TextBox 30" id="30"/>
          <p:cNvSpPr txBox="true"/>
          <p:nvPr/>
        </p:nvSpPr>
        <p:spPr>
          <a:xfrm rot="0">
            <a:off x="11997531" y="7110131"/>
            <a:ext cx="5261769" cy="507640"/>
          </a:xfrm>
          <a:prstGeom prst="rect">
            <a:avLst/>
          </a:prstGeom>
        </p:spPr>
        <p:txBody>
          <a:bodyPr anchor="t" rtlCol="false" tIns="0" lIns="0" bIns="0" rIns="0">
            <a:spAutoFit/>
          </a:bodyPr>
          <a:lstStyle/>
          <a:p>
            <a:pPr algn="l">
              <a:lnSpc>
                <a:spcPts val="4044"/>
              </a:lnSpc>
              <a:spcBef>
                <a:spcPct val="0"/>
              </a:spcBef>
            </a:pPr>
            <a:r>
              <a:rPr lang="en-US" sz="2889" b="true">
                <a:solidFill>
                  <a:srgbClr val="FFFFFF"/>
                </a:solidFill>
                <a:latin typeface="Poppins Semi-Bold"/>
                <a:ea typeface="Poppins Semi-Bold"/>
                <a:cs typeface="Poppins Semi-Bold"/>
                <a:sym typeface="Poppins Semi-Bold"/>
              </a:rPr>
              <a:t>Objectives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228999" y="-4346657"/>
            <a:ext cx="3537063" cy="9253676"/>
            <a:chOff x="0" y="0"/>
            <a:chExt cx="931572" cy="2437182"/>
          </a:xfrm>
        </p:grpSpPr>
        <p:sp>
          <p:nvSpPr>
            <p:cNvPr name="Freeform 3" id="3"/>
            <p:cNvSpPr/>
            <p:nvPr/>
          </p:nvSpPr>
          <p:spPr>
            <a:xfrm flipH="false" flipV="false" rot="0">
              <a:off x="0" y="0"/>
              <a:ext cx="931572" cy="2437182"/>
            </a:xfrm>
            <a:custGeom>
              <a:avLst/>
              <a:gdLst/>
              <a:ahLst/>
              <a:cxnLst/>
              <a:rect r="r" b="b" t="t" l="l"/>
              <a:pathLst>
                <a:path h="2437182" w="93157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4" id="4"/>
            <p:cNvSpPr txBox="true"/>
            <p:nvPr/>
          </p:nvSpPr>
          <p:spPr>
            <a:xfrm>
              <a:off x="0" y="-38100"/>
              <a:ext cx="931572" cy="24752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625361" y="3531359"/>
            <a:ext cx="9077742" cy="1356570"/>
            <a:chOff x="0" y="0"/>
            <a:chExt cx="2390846" cy="357286"/>
          </a:xfrm>
        </p:grpSpPr>
        <p:sp>
          <p:nvSpPr>
            <p:cNvPr name="Freeform 6" id="6"/>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7" id="7"/>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0">
            <a:off x="10637106" y="5059379"/>
            <a:ext cx="9077742" cy="1356570"/>
            <a:chOff x="0" y="0"/>
            <a:chExt cx="2390846" cy="357286"/>
          </a:xfrm>
        </p:grpSpPr>
        <p:sp>
          <p:nvSpPr>
            <p:cNvPr name="Freeform 9" id="9"/>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10" id="10"/>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5400000">
            <a:off x="6463840" y="1104655"/>
            <a:ext cx="8346532" cy="3885105"/>
            <a:chOff x="0" y="0"/>
            <a:chExt cx="2198264" cy="1023237"/>
          </a:xfrm>
        </p:grpSpPr>
        <p:sp>
          <p:nvSpPr>
            <p:cNvPr name="Freeform 12" id="12"/>
            <p:cNvSpPr/>
            <p:nvPr/>
          </p:nvSpPr>
          <p:spPr>
            <a:xfrm flipH="false" flipV="false" rot="0">
              <a:off x="0" y="0"/>
              <a:ext cx="2198263" cy="1023237"/>
            </a:xfrm>
            <a:custGeom>
              <a:avLst/>
              <a:gdLst/>
              <a:ahLst/>
              <a:cxnLst/>
              <a:rect r="r" b="b" t="t" l="l"/>
              <a:pathLst>
                <a:path h="1023237" w="2198263">
                  <a:moveTo>
                    <a:pt x="92756" y="0"/>
                  </a:moveTo>
                  <a:lnTo>
                    <a:pt x="2105507" y="0"/>
                  </a:lnTo>
                  <a:cubicBezTo>
                    <a:pt x="2130108" y="0"/>
                    <a:pt x="2153701" y="9772"/>
                    <a:pt x="2171096" y="27168"/>
                  </a:cubicBezTo>
                  <a:cubicBezTo>
                    <a:pt x="2188491" y="44563"/>
                    <a:pt x="2198263" y="68156"/>
                    <a:pt x="2198263" y="92756"/>
                  </a:cubicBezTo>
                  <a:lnTo>
                    <a:pt x="2198263" y="930481"/>
                  </a:lnTo>
                  <a:cubicBezTo>
                    <a:pt x="2198263" y="981709"/>
                    <a:pt x="2156735" y="1023237"/>
                    <a:pt x="2105507" y="1023237"/>
                  </a:cubicBezTo>
                  <a:lnTo>
                    <a:pt x="92756" y="1023237"/>
                  </a:lnTo>
                  <a:cubicBezTo>
                    <a:pt x="68156" y="1023237"/>
                    <a:pt x="44563" y="1013465"/>
                    <a:pt x="27168" y="996070"/>
                  </a:cubicBezTo>
                  <a:cubicBezTo>
                    <a:pt x="9772" y="978675"/>
                    <a:pt x="0" y="955082"/>
                    <a:pt x="0" y="930481"/>
                  </a:cubicBezTo>
                  <a:lnTo>
                    <a:pt x="0" y="92756"/>
                  </a:lnTo>
                  <a:cubicBezTo>
                    <a:pt x="0" y="68156"/>
                    <a:pt x="9772" y="44563"/>
                    <a:pt x="27168" y="27168"/>
                  </a:cubicBezTo>
                  <a:cubicBezTo>
                    <a:pt x="44563" y="9772"/>
                    <a:pt x="68156" y="0"/>
                    <a:pt x="92756"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13" id="13"/>
            <p:cNvSpPr txBox="true"/>
            <p:nvPr/>
          </p:nvSpPr>
          <p:spPr>
            <a:xfrm>
              <a:off x="0" y="-38100"/>
              <a:ext cx="2198264" cy="1061337"/>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7697423" y="4889677"/>
            <a:ext cx="1233326" cy="664397"/>
          </a:xfrm>
          <a:custGeom>
            <a:avLst/>
            <a:gdLst/>
            <a:ahLst/>
            <a:cxnLst/>
            <a:rect r="r" b="b" t="t" l="l"/>
            <a:pathLst>
              <a:path h="664397" w="1233326">
                <a:moveTo>
                  <a:pt x="0" y="0"/>
                </a:moveTo>
                <a:lnTo>
                  <a:pt x="1233327" y="0"/>
                </a:lnTo>
                <a:lnTo>
                  <a:pt x="1233327" y="664397"/>
                </a:lnTo>
                <a:lnTo>
                  <a:pt x="0" y="664397"/>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15" id="15"/>
          <p:cNvGrpSpPr/>
          <p:nvPr/>
        </p:nvGrpSpPr>
        <p:grpSpPr>
          <a:xfrm rot="0">
            <a:off x="10625361" y="954701"/>
            <a:ext cx="9077742" cy="2406973"/>
            <a:chOff x="0" y="0"/>
            <a:chExt cx="2390846" cy="633935"/>
          </a:xfrm>
        </p:grpSpPr>
        <p:sp>
          <p:nvSpPr>
            <p:cNvPr name="Freeform 16" id="16"/>
            <p:cNvSpPr/>
            <p:nvPr/>
          </p:nvSpPr>
          <p:spPr>
            <a:xfrm flipH="false" flipV="false" rot="0">
              <a:off x="0" y="0"/>
              <a:ext cx="2390846" cy="633935"/>
            </a:xfrm>
            <a:custGeom>
              <a:avLst/>
              <a:gdLst/>
              <a:ahLst/>
              <a:cxnLst/>
              <a:rect r="r" b="b" t="t" l="l"/>
              <a:pathLst>
                <a:path h="633935" w="2390846">
                  <a:moveTo>
                    <a:pt x="56288" y="0"/>
                  </a:moveTo>
                  <a:lnTo>
                    <a:pt x="2334558" y="0"/>
                  </a:lnTo>
                  <a:cubicBezTo>
                    <a:pt x="2349486" y="0"/>
                    <a:pt x="2363803" y="5930"/>
                    <a:pt x="2374359" y="16486"/>
                  </a:cubicBezTo>
                  <a:cubicBezTo>
                    <a:pt x="2384915" y="27042"/>
                    <a:pt x="2390846" y="41359"/>
                    <a:pt x="2390846" y="56288"/>
                  </a:cubicBezTo>
                  <a:lnTo>
                    <a:pt x="2390846" y="577647"/>
                  </a:lnTo>
                  <a:cubicBezTo>
                    <a:pt x="2390846" y="608734"/>
                    <a:pt x="2365645" y="633935"/>
                    <a:pt x="2334558" y="633935"/>
                  </a:cubicBezTo>
                  <a:lnTo>
                    <a:pt x="56288" y="633935"/>
                  </a:lnTo>
                  <a:cubicBezTo>
                    <a:pt x="41359" y="633935"/>
                    <a:pt x="27042" y="628005"/>
                    <a:pt x="16486" y="617449"/>
                  </a:cubicBezTo>
                  <a:cubicBezTo>
                    <a:pt x="5930" y="606893"/>
                    <a:pt x="0" y="592576"/>
                    <a:pt x="0" y="577647"/>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17" id="17"/>
            <p:cNvSpPr txBox="true"/>
            <p:nvPr/>
          </p:nvSpPr>
          <p:spPr>
            <a:xfrm>
              <a:off x="0" y="-57150"/>
              <a:ext cx="2390846" cy="691085"/>
            </a:xfrm>
            <a:prstGeom prst="rect">
              <a:avLst/>
            </a:prstGeom>
          </p:spPr>
          <p:txBody>
            <a:bodyPr anchor="ctr" rtlCol="false" tIns="50800" lIns="50800" bIns="50800" rIns="50800"/>
            <a:lstStyle/>
            <a:p>
              <a:pPr algn="ctr">
                <a:lnSpc>
                  <a:spcPts val="2735"/>
                </a:lnSpc>
              </a:pPr>
            </a:p>
          </p:txBody>
        </p:sp>
      </p:grpSp>
      <p:sp>
        <p:nvSpPr>
          <p:cNvPr name="Freeform 18" id="18"/>
          <p:cNvSpPr/>
          <p:nvPr/>
        </p:nvSpPr>
        <p:spPr>
          <a:xfrm flipH="false" flipV="false" rot="0">
            <a:off x="11411337" y="4178353"/>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0">
            <a:off x="10625361" y="6587399"/>
            <a:ext cx="9077742" cy="1356570"/>
            <a:chOff x="0" y="0"/>
            <a:chExt cx="2390846" cy="357286"/>
          </a:xfrm>
        </p:grpSpPr>
        <p:sp>
          <p:nvSpPr>
            <p:cNvPr name="Freeform 20" id="20"/>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21" id="21"/>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sp>
        <p:nvSpPr>
          <p:cNvPr name="Freeform 22" id="22"/>
          <p:cNvSpPr/>
          <p:nvPr/>
        </p:nvSpPr>
        <p:spPr>
          <a:xfrm flipH="false" flipV="false" rot="0">
            <a:off x="11068112" y="3875574"/>
            <a:ext cx="676598" cy="668141"/>
          </a:xfrm>
          <a:custGeom>
            <a:avLst/>
            <a:gdLst/>
            <a:ahLst/>
            <a:cxnLst/>
            <a:rect r="r" b="b" t="t" l="l"/>
            <a:pathLst>
              <a:path h="668141" w="676598">
                <a:moveTo>
                  <a:pt x="0" y="0"/>
                </a:moveTo>
                <a:lnTo>
                  <a:pt x="676598" y="0"/>
                </a:lnTo>
                <a:lnTo>
                  <a:pt x="676598" y="668140"/>
                </a:lnTo>
                <a:lnTo>
                  <a:pt x="0" y="6681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11111304" y="5431254"/>
            <a:ext cx="633406" cy="612820"/>
          </a:xfrm>
          <a:custGeom>
            <a:avLst/>
            <a:gdLst/>
            <a:ahLst/>
            <a:cxnLst/>
            <a:rect r="r" b="b" t="t" l="l"/>
            <a:pathLst>
              <a:path h="612820" w="633406">
                <a:moveTo>
                  <a:pt x="0" y="0"/>
                </a:moveTo>
                <a:lnTo>
                  <a:pt x="633406" y="0"/>
                </a:lnTo>
                <a:lnTo>
                  <a:pt x="633406" y="612820"/>
                </a:lnTo>
                <a:lnTo>
                  <a:pt x="0" y="612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11044569" y="7004754"/>
            <a:ext cx="766877" cy="613501"/>
          </a:xfrm>
          <a:custGeom>
            <a:avLst/>
            <a:gdLst/>
            <a:ahLst/>
            <a:cxnLst/>
            <a:rect r="r" b="b" t="t" l="l"/>
            <a:pathLst>
              <a:path h="613501" w="766877">
                <a:moveTo>
                  <a:pt x="0" y="0"/>
                </a:moveTo>
                <a:lnTo>
                  <a:pt x="766876" y="0"/>
                </a:lnTo>
                <a:lnTo>
                  <a:pt x="766876" y="613501"/>
                </a:lnTo>
                <a:lnTo>
                  <a:pt x="0" y="6135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5" id="25"/>
          <p:cNvSpPr txBox="true"/>
          <p:nvPr/>
        </p:nvSpPr>
        <p:spPr>
          <a:xfrm rot="0">
            <a:off x="711357" y="4812449"/>
            <a:ext cx="6507148" cy="1655207"/>
          </a:xfrm>
          <a:prstGeom prst="rect">
            <a:avLst/>
          </a:prstGeom>
        </p:spPr>
        <p:txBody>
          <a:bodyPr anchor="t" rtlCol="false" tIns="0" lIns="0" bIns="0" rIns="0">
            <a:spAutoFit/>
          </a:bodyPr>
          <a:lstStyle/>
          <a:p>
            <a:pPr algn="ctr">
              <a:lnSpc>
                <a:spcPts val="6511"/>
              </a:lnSpc>
            </a:pPr>
            <a:r>
              <a:rPr lang="en-US" sz="5662" b="true">
                <a:solidFill>
                  <a:srgbClr val="0453B9"/>
                </a:solidFill>
                <a:latin typeface="Aileron Bold"/>
                <a:ea typeface="Aileron Bold"/>
                <a:cs typeface="Aileron Bold"/>
                <a:sym typeface="Aileron Bold"/>
              </a:rPr>
              <a:t>Experimental Setup</a:t>
            </a:r>
          </a:p>
        </p:txBody>
      </p:sp>
      <p:sp>
        <p:nvSpPr>
          <p:cNvPr name="TextBox 26" id="26"/>
          <p:cNvSpPr txBox="true"/>
          <p:nvPr/>
        </p:nvSpPr>
        <p:spPr>
          <a:xfrm rot="0">
            <a:off x="11406411" y="1851562"/>
            <a:ext cx="5584489" cy="704050"/>
          </a:xfrm>
          <a:prstGeom prst="rect">
            <a:avLst/>
          </a:prstGeom>
        </p:spPr>
        <p:txBody>
          <a:bodyPr anchor="t" rtlCol="false" tIns="0" lIns="0" bIns="0" rIns="0">
            <a:spAutoFit/>
          </a:bodyPr>
          <a:lstStyle/>
          <a:p>
            <a:pPr algn="l">
              <a:lnSpc>
                <a:spcPts val="5494"/>
              </a:lnSpc>
            </a:pPr>
            <a:r>
              <a:rPr lang="en-US" sz="4778" b="true">
                <a:solidFill>
                  <a:srgbClr val="FFFFFF"/>
                </a:solidFill>
                <a:latin typeface="Aileron Bold"/>
                <a:ea typeface="Aileron Bold"/>
                <a:cs typeface="Aileron Bold"/>
                <a:sym typeface="Aileron Bold"/>
              </a:rPr>
              <a:t>Outline</a:t>
            </a:r>
          </a:p>
        </p:txBody>
      </p:sp>
      <p:sp>
        <p:nvSpPr>
          <p:cNvPr name="TextBox 27" id="27"/>
          <p:cNvSpPr txBox="true"/>
          <p:nvPr/>
        </p:nvSpPr>
        <p:spPr>
          <a:xfrm rot="0">
            <a:off x="11997531" y="3917724"/>
            <a:ext cx="5261769" cy="507640"/>
          </a:xfrm>
          <a:prstGeom prst="rect">
            <a:avLst/>
          </a:prstGeom>
        </p:spPr>
        <p:txBody>
          <a:bodyPr anchor="t" rtlCol="false" tIns="0" lIns="0" bIns="0" rIns="0">
            <a:spAutoFit/>
          </a:bodyPr>
          <a:lstStyle/>
          <a:p>
            <a:pPr algn="l">
              <a:lnSpc>
                <a:spcPts val="4044"/>
              </a:lnSpc>
              <a:spcBef>
                <a:spcPct val="0"/>
              </a:spcBef>
            </a:pPr>
            <a:r>
              <a:rPr lang="en-US" sz="2889" b="true">
                <a:solidFill>
                  <a:srgbClr val="FFFFFF"/>
                </a:solidFill>
                <a:latin typeface="Poppins Semi-Bold"/>
                <a:ea typeface="Poppins Semi-Bold"/>
                <a:cs typeface="Poppins Semi-Bold"/>
                <a:sym typeface="Poppins Semi-Bold"/>
              </a:rPr>
              <a:t>Scope</a:t>
            </a:r>
          </a:p>
        </p:txBody>
      </p:sp>
      <p:sp>
        <p:nvSpPr>
          <p:cNvPr name="TextBox 28" id="28"/>
          <p:cNvSpPr txBox="true"/>
          <p:nvPr/>
        </p:nvSpPr>
        <p:spPr>
          <a:xfrm rot="0">
            <a:off x="11997531" y="5445744"/>
            <a:ext cx="6028260" cy="507640"/>
          </a:xfrm>
          <a:prstGeom prst="rect">
            <a:avLst/>
          </a:prstGeom>
        </p:spPr>
        <p:txBody>
          <a:bodyPr anchor="t" rtlCol="false" tIns="0" lIns="0" bIns="0" rIns="0">
            <a:spAutoFit/>
          </a:bodyPr>
          <a:lstStyle/>
          <a:p>
            <a:pPr algn="l">
              <a:lnSpc>
                <a:spcPts val="4044"/>
              </a:lnSpc>
              <a:spcBef>
                <a:spcPct val="0"/>
              </a:spcBef>
            </a:pPr>
            <a:r>
              <a:rPr lang="en-US" sz="2889" b="true">
                <a:solidFill>
                  <a:srgbClr val="FFFFFF"/>
                </a:solidFill>
                <a:latin typeface="Poppins Semi-Bold"/>
                <a:ea typeface="Poppins Semi-Bold"/>
                <a:cs typeface="Poppins Semi-Bold"/>
                <a:sym typeface="Poppins Semi-Bold"/>
              </a:rPr>
              <a:t>Configuration</a:t>
            </a:r>
          </a:p>
        </p:txBody>
      </p:sp>
      <p:sp>
        <p:nvSpPr>
          <p:cNvPr name="TextBox 29" id="29"/>
          <p:cNvSpPr txBox="true"/>
          <p:nvPr/>
        </p:nvSpPr>
        <p:spPr>
          <a:xfrm rot="0">
            <a:off x="11997531" y="6928554"/>
            <a:ext cx="6028260" cy="507640"/>
          </a:xfrm>
          <a:prstGeom prst="rect">
            <a:avLst/>
          </a:prstGeom>
        </p:spPr>
        <p:txBody>
          <a:bodyPr anchor="t" rtlCol="false" tIns="0" lIns="0" bIns="0" rIns="0">
            <a:spAutoFit/>
          </a:bodyPr>
          <a:lstStyle/>
          <a:p>
            <a:pPr algn="l">
              <a:lnSpc>
                <a:spcPts val="4044"/>
              </a:lnSpc>
              <a:spcBef>
                <a:spcPct val="0"/>
              </a:spcBef>
            </a:pPr>
            <a:r>
              <a:rPr lang="en-US" sz="2889" b="true">
                <a:solidFill>
                  <a:srgbClr val="FFFFFF"/>
                </a:solidFill>
                <a:latin typeface="Poppins Semi-Bold"/>
                <a:ea typeface="Poppins Semi-Bold"/>
                <a:cs typeface="Poppins Semi-Bold"/>
                <a:sym typeface="Poppins Semi-Bold"/>
              </a:rPr>
              <a:t>Experiment Setup</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7267" y="7006654"/>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7267" y="7551783"/>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979895" y="0"/>
            <a:ext cx="1365255" cy="10287000"/>
            <a:chOff x="0" y="0"/>
            <a:chExt cx="359573" cy="2709333"/>
          </a:xfrm>
        </p:grpSpPr>
        <p:sp>
          <p:nvSpPr>
            <p:cNvPr name="Freeform 5" id="5"/>
            <p:cNvSpPr/>
            <p:nvPr/>
          </p:nvSpPr>
          <p:spPr>
            <a:xfrm flipH="false" flipV="false" rot="0">
              <a:off x="0" y="0"/>
              <a:ext cx="359573" cy="2709333"/>
            </a:xfrm>
            <a:custGeom>
              <a:avLst/>
              <a:gdLst/>
              <a:ahLst/>
              <a:cxnLst/>
              <a:rect r="r" b="b" t="t" l="l"/>
              <a:pathLst>
                <a:path h="2709333" w="359573">
                  <a:moveTo>
                    <a:pt x="0" y="0"/>
                  </a:moveTo>
                  <a:lnTo>
                    <a:pt x="359573" y="0"/>
                  </a:lnTo>
                  <a:lnTo>
                    <a:pt x="359573" y="2709333"/>
                  </a:lnTo>
                  <a:lnTo>
                    <a:pt x="0" y="2709333"/>
                  </a:lnTo>
                  <a:close/>
                </a:path>
              </a:pathLst>
            </a:custGeom>
            <a:gradFill rotWithShape="true">
              <a:gsLst>
                <a:gs pos="0">
                  <a:srgbClr val="0453B9">
                    <a:alpha val="100000"/>
                  </a:srgbClr>
                </a:gs>
                <a:gs pos="100000">
                  <a:srgbClr val="3881DF">
                    <a:alpha val="100000"/>
                  </a:srgbClr>
                </a:gs>
              </a:gsLst>
              <a:lin ang="2700000"/>
            </a:gradFill>
          </p:spPr>
        </p:sp>
        <p:sp>
          <p:nvSpPr>
            <p:cNvPr name="TextBox 6" id="6"/>
            <p:cNvSpPr txBox="true"/>
            <p:nvPr/>
          </p:nvSpPr>
          <p:spPr>
            <a:xfrm>
              <a:off x="0" y="-57150"/>
              <a:ext cx="359573" cy="2766483"/>
            </a:xfrm>
            <a:prstGeom prst="rect">
              <a:avLst/>
            </a:prstGeom>
          </p:spPr>
          <p:txBody>
            <a:bodyPr anchor="ctr" rtlCol="false" tIns="50800" lIns="50800" bIns="50800" rIns="50800"/>
            <a:lstStyle/>
            <a:p>
              <a:pPr algn="ctr">
                <a:lnSpc>
                  <a:spcPts val="2735"/>
                </a:lnSpc>
              </a:pPr>
            </a:p>
          </p:txBody>
        </p:sp>
      </p:grpSp>
      <p:grpSp>
        <p:nvGrpSpPr>
          <p:cNvPr name="Group 7" id="7"/>
          <p:cNvGrpSpPr/>
          <p:nvPr/>
        </p:nvGrpSpPr>
        <p:grpSpPr>
          <a:xfrm rot="0">
            <a:off x="12147547" y="2939239"/>
            <a:ext cx="4408521" cy="440852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FFFFFF">
                    <a:alpha val="24000"/>
                  </a:srgbClr>
                </a:gs>
                <a:gs pos="100000">
                  <a:srgbClr val="0151B8">
                    <a:alpha val="0"/>
                  </a:srgbClr>
                </a:gs>
              </a:gsLst>
              <a:lin ang="0"/>
            </a:gradFill>
          </p:spPr>
        </p:sp>
        <p:sp>
          <p:nvSpPr>
            <p:cNvPr name="TextBox 9" id="9"/>
            <p:cNvSpPr txBox="true"/>
            <p:nvPr/>
          </p:nvSpPr>
          <p:spPr>
            <a:xfrm>
              <a:off x="76200" y="38100"/>
              <a:ext cx="660400" cy="698500"/>
            </a:xfrm>
            <a:prstGeom prst="rect">
              <a:avLst/>
            </a:prstGeom>
          </p:spPr>
          <p:txBody>
            <a:bodyPr anchor="ctr" rtlCol="false" tIns="31086" lIns="31086" bIns="31086" rIns="31086"/>
            <a:lstStyle/>
            <a:p>
              <a:pPr algn="ctr">
                <a:lnSpc>
                  <a:spcPts val="2659"/>
                </a:lnSpc>
              </a:pPr>
            </a:p>
          </p:txBody>
        </p:sp>
      </p:grpSp>
      <p:grpSp>
        <p:nvGrpSpPr>
          <p:cNvPr name="Group 10" id="10"/>
          <p:cNvGrpSpPr/>
          <p:nvPr/>
        </p:nvGrpSpPr>
        <p:grpSpPr>
          <a:xfrm rot="0">
            <a:off x="12420111" y="3211803"/>
            <a:ext cx="3863394" cy="386339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t="0" r="-25046" b="0"/>
              </a:stretch>
            </a:blipFill>
            <a:ln w="123825" cap="sq">
              <a:solidFill>
                <a:srgbClr val="FFFFFF"/>
              </a:solidFill>
              <a:prstDash val="solid"/>
              <a:miter/>
            </a:ln>
          </p:spPr>
        </p:sp>
      </p:grpSp>
      <p:sp>
        <p:nvSpPr>
          <p:cNvPr name="Freeform 12" id="12"/>
          <p:cNvSpPr/>
          <p:nvPr/>
        </p:nvSpPr>
        <p:spPr>
          <a:xfrm flipH="false" flipV="false" rot="-5400000">
            <a:off x="17057377" y="4822637"/>
            <a:ext cx="1191242" cy="641726"/>
          </a:xfrm>
          <a:custGeom>
            <a:avLst/>
            <a:gdLst/>
            <a:ahLst/>
            <a:cxnLst/>
            <a:rect r="r" b="b" t="t" l="l"/>
            <a:pathLst>
              <a:path h="641726" w="1191242">
                <a:moveTo>
                  <a:pt x="0" y="0"/>
                </a:moveTo>
                <a:lnTo>
                  <a:pt x="1191242" y="0"/>
                </a:lnTo>
                <a:lnTo>
                  <a:pt x="1191242" y="641726"/>
                </a:lnTo>
                <a:lnTo>
                  <a:pt x="0" y="641726"/>
                </a:lnTo>
                <a:lnTo>
                  <a:pt x="0" y="0"/>
                </a:lnTo>
                <a:close/>
              </a:path>
            </a:pathLst>
          </a:custGeom>
          <a:blipFill>
            <a:blip r:embed="rId5">
              <a:extLst>
                <a:ext uri="{96DAC541-7B7A-43D3-8B79-37D633B846F1}">
                  <asvg:svgBlip xmlns:asvg="http://schemas.microsoft.com/office/drawing/2016/SVG/main" r:embed="rId6"/>
                </a:ext>
              </a:extLst>
            </a:blip>
            <a:stretch>
              <a:fillRect l="0" t="0" r="0" b="-85630"/>
            </a:stretch>
          </a:blipFill>
        </p:spPr>
      </p:sp>
      <p:grpSp>
        <p:nvGrpSpPr>
          <p:cNvPr name="Group 13" id="13"/>
          <p:cNvGrpSpPr/>
          <p:nvPr/>
        </p:nvGrpSpPr>
        <p:grpSpPr>
          <a:xfrm rot="0">
            <a:off x="6404501" y="9720110"/>
            <a:ext cx="7020469" cy="1076631"/>
            <a:chOff x="0" y="0"/>
            <a:chExt cx="1849012" cy="283557"/>
          </a:xfrm>
        </p:grpSpPr>
        <p:sp>
          <p:nvSpPr>
            <p:cNvPr name="Freeform 14" id="14"/>
            <p:cNvSpPr/>
            <p:nvPr/>
          </p:nvSpPr>
          <p:spPr>
            <a:xfrm flipH="false" flipV="false" rot="0">
              <a:off x="0" y="0"/>
              <a:ext cx="1849012" cy="283557"/>
            </a:xfrm>
            <a:custGeom>
              <a:avLst/>
              <a:gdLst/>
              <a:ahLst/>
              <a:cxnLst/>
              <a:rect r="r" b="b" t="t" l="l"/>
              <a:pathLst>
                <a:path h="283557" w="1849012">
                  <a:moveTo>
                    <a:pt x="110276" y="0"/>
                  </a:moveTo>
                  <a:lnTo>
                    <a:pt x="1738736" y="0"/>
                  </a:lnTo>
                  <a:cubicBezTo>
                    <a:pt x="1767983" y="0"/>
                    <a:pt x="1796032" y="11618"/>
                    <a:pt x="1816713" y="32299"/>
                  </a:cubicBezTo>
                  <a:cubicBezTo>
                    <a:pt x="1837394" y="52980"/>
                    <a:pt x="1849012" y="81029"/>
                    <a:pt x="1849012" y="110276"/>
                  </a:cubicBezTo>
                  <a:lnTo>
                    <a:pt x="1849012" y="173281"/>
                  </a:lnTo>
                  <a:cubicBezTo>
                    <a:pt x="1849012" y="234185"/>
                    <a:pt x="1799640" y="283557"/>
                    <a:pt x="1738736" y="283557"/>
                  </a:cubicBezTo>
                  <a:lnTo>
                    <a:pt x="110276" y="283557"/>
                  </a:lnTo>
                  <a:cubicBezTo>
                    <a:pt x="81029" y="283557"/>
                    <a:pt x="52980" y="271939"/>
                    <a:pt x="32299" y="251258"/>
                  </a:cubicBezTo>
                  <a:cubicBezTo>
                    <a:pt x="11618" y="230577"/>
                    <a:pt x="0" y="202528"/>
                    <a:pt x="0" y="173281"/>
                  </a:cubicBezTo>
                  <a:lnTo>
                    <a:pt x="0" y="110276"/>
                  </a:lnTo>
                  <a:cubicBezTo>
                    <a:pt x="0" y="81029"/>
                    <a:pt x="11618" y="52980"/>
                    <a:pt x="32299" y="32299"/>
                  </a:cubicBezTo>
                  <a:cubicBezTo>
                    <a:pt x="52980" y="11618"/>
                    <a:pt x="81029" y="0"/>
                    <a:pt x="110276"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15" id="15"/>
            <p:cNvSpPr txBox="true"/>
            <p:nvPr/>
          </p:nvSpPr>
          <p:spPr>
            <a:xfrm>
              <a:off x="0" y="-38100"/>
              <a:ext cx="1849012" cy="321657"/>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1454241" y="9501622"/>
            <a:ext cx="1046053" cy="563513"/>
          </a:xfrm>
          <a:custGeom>
            <a:avLst/>
            <a:gdLst/>
            <a:ahLst/>
            <a:cxnLst/>
            <a:rect r="r" b="b" t="t" l="l"/>
            <a:pathLst>
              <a:path h="563513" w="1046053">
                <a:moveTo>
                  <a:pt x="0" y="0"/>
                </a:moveTo>
                <a:lnTo>
                  <a:pt x="1046053" y="0"/>
                </a:lnTo>
                <a:lnTo>
                  <a:pt x="1046053" y="563512"/>
                </a:lnTo>
                <a:lnTo>
                  <a:pt x="0" y="563512"/>
                </a:lnTo>
                <a:lnTo>
                  <a:pt x="0" y="0"/>
                </a:lnTo>
                <a:close/>
              </a:path>
            </a:pathLst>
          </a:custGeom>
          <a:blipFill>
            <a:blip r:embed="rId7">
              <a:extLst>
                <a:ext uri="{96DAC541-7B7A-43D3-8B79-37D633B846F1}">
                  <asvg:svgBlip xmlns:asvg="http://schemas.microsoft.com/office/drawing/2016/SVG/main" r:embed="rId8"/>
                </a:ext>
              </a:extLst>
            </a:blip>
            <a:stretch>
              <a:fillRect l="0" t="0" r="0" b="-85630"/>
            </a:stretch>
          </a:blipFill>
        </p:spPr>
      </p:sp>
      <p:sp>
        <p:nvSpPr>
          <p:cNvPr name="TextBox 17" id="17"/>
          <p:cNvSpPr txBox="true"/>
          <p:nvPr/>
        </p:nvSpPr>
        <p:spPr>
          <a:xfrm rot="0">
            <a:off x="1187053" y="1377043"/>
            <a:ext cx="7358388" cy="940482"/>
          </a:xfrm>
          <a:prstGeom prst="rect">
            <a:avLst/>
          </a:prstGeom>
        </p:spPr>
        <p:txBody>
          <a:bodyPr anchor="t" rtlCol="false" tIns="0" lIns="0" bIns="0" rIns="0">
            <a:spAutoFit/>
          </a:bodyPr>
          <a:lstStyle/>
          <a:p>
            <a:pPr algn="l">
              <a:lnSpc>
                <a:spcPts val="7363"/>
              </a:lnSpc>
            </a:pPr>
            <a:r>
              <a:rPr lang="en-US" sz="6403" b="true">
                <a:solidFill>
                  <a:srgbClr val="0453B9"/>
                </a:solidFill>
                <a:latin typeface="Aileron Bold"/>
                <a:ea typeface="Aileron Bold"/>
                <a:cs typeface="Aileron Bold"/>
                <a:sym typeface="Aileron Bold"/>
              </a:rPr>
              <a:t>Scope</a:t>
            </a:r>
          </a:p>
        </p:txBody>
      </p:sp>
      <p:sp>
        <p:nvSpPr>
          <p:cNvPr name="TextBox 18" id="18"/>
          <p:cNvSpPr txBox="true"/>
          <p:nvPr/>
        </p:nvSpPr>
        <p:spPr>
          <a:xfrm rot="0">
            <a:off x="1028700" y="4034718"/>
            <a:ext cx="9258696" cy="3599180"/>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000000"/>
                </a:solidFill>
                <a:latin typeface="Poppins"/>
                <a:ea typeface="Poppins"/>
                <a:cs typeface="Poppins"/>
                <a:sym typeface="Poppins"/>
              </a:rPr>
              <a:t>Given GPU memory constraints, running larger diffusion models with general image generation capabilities (such as Stable Diffusion or ControlNet) was infeasible</a:t>
            </a:r>
          </a:p>
          <a:p>
            <a:pPr algn="just" marL="496571" indent="-248285" lvl="1">
              <a:lnSpc>
                <a:spcPts val="3220"/>
              </a:lnSpc>
              <a:spcBef>
                <a:spcPct val="0"/>
              </a:spcBef>
              <a:buFont typeface="Arial"/>
              <a:buChar char="•"/>
            </a:pPr>
            <a:r>
              <a:rPr lang="en-US" sz="2300">
                <a:solidFill>
                  <a:srgbClr val="000000"/>
                </a:solidFill>
                <a:latin typeface="Poppins"/>
                <a:ea typeface="Poppins"/>
                <a:cs typeface="Poppins"/>
                <a:sym typeface="Poppins"/>
              </a:rPr>
              <a:t>These models require substantial Video Random-Access Memory (VRAM) to store high-dimensional tensors during the iterative denoising process, leading to out-of-memory errors on my available hardware</a:t>
            </a:r>
          </a:p>
          <a:p>
            <a:pPr algn="just" marL="496571" indent="-248285" lvl="1">
              <a:lnSpc>
                <a:spcPts val="3220"/>
              </a:lnSpc>
              <a:spcBef>
                <a:spcPct val="0"/>
              </a:spcBef>
              <a:buFont typeface="Arial"/>
              <a:buChar char="•"/>
            </a:pPr>
            <a:r>
              <a:rPr lang="en-US" sz="2300">
                <a:solidFill>
                  <a:srgbClr val="000000"/>
                </a:solidFill>
                <a:latin typeface="Poppins"/>
                <a:ea typeface="Poppins"/>
                <a:cs typeface="Poppins"/>
                <a:sym typeface="Poppins"/>
              </a:rPr>
              <a:t>My NVIDIA GeForce GTX 1660 Ti has 6GB of VRAM, Stable Diffusion and ControlNet requires 8-12GB of VRAM</a:t>
            </a:r>
          </a:p>
        </p:txBody>
      </p:sp>
      <p:sp>
        <p:nvSpPr>
          <p:cNvPr name="TextBox 19" id="19"/>
          <p:cNvSpPr txBox="true"/>
          <p:nvPr/>
        </p:nvSpPr>
        <p:spPr>
          <a:xfrm rot="0">
            <a:off x="1229927" y="3297131"/>
            <a:ext cx="9563406" cy="566136"/>
          </a:xfrm>
          <a:prstGeom prst="rect">
            <a:avLst/>
          </a:prstGeom>
        </p:spPr>
        <p:txBody>
          <a:bodyPr anchor="t" rtlCol="false" tIns="0" lIns="0" bIns="0" rIns="0">
            <a:spAutoFit/>
          </a:bodyPr>
          <a:lstStyle/>
          <a:p>
            <a:pPr algn="l">
              <a:lnSpc>
                <a:spcPts val="4495"/>
              </a:lnSpc>
              <a:spcBef>
                <a:spcPct val="0"/>
              </a:spcBef>
            </a:pPr>
            <a:r>
              <a:rPr lang="en-US" sz="3211" b="true">
                <a:solidFill>
                  <a:srgbClr val="000000"/>
                </a:solidFill>
                <a:latin typeface="Poppins Semi-Bold"/>
                <a:ea typeface="Poppins Semi-Bold"/>
                <a:cs typeface="Poppins Semi-Bold"/>
                <a:sym typeface="Poppins Semi-Bold"/>
              </a:rPr>
              <a:t>Limitations</a:t>
            </a:r>
          </a:p>
        </p:txBody>
      </p:sp>
      <p:sp>
        <p:nvSpPr>
          <p:cNvPr name="TextBox 20" id="20"/>
          <p:cNvSpPr txBox="true"/>
          <p:nvPr/>
        </p:nvSpPr>
        <p:spPr>
          <a:xfrm rot="0">
            <a:off x="1229927" y="2515686"/>
            <a:ext cx="8856243" cy="450113"/>
          </a:xfrm>
          <a:prstGeom prst="rect">
            <a:avLst/>
          </a:prstGeom>
        </p:spPr>
        <p:txBody>
          <a:bodyPr anchor="t" rtlCol="false" tIns="0" lIns="0" bIns="0" rIns="0">
            <a:spAutoFit/>
          </a:bodyPr>
          <a:lstStyle/>
          <a:p>
            <a:pPr algn="l">
              <a:lnSpc>
                <a:spcPts val="3650"/>
              </a:lnSpc>
              <a:spcBef>
                <a:spcPct val="0"/>
              </a:spcBef>
            </a:pPr>
            <a:r>
              <a:rPr lang="en-US" b="true" sz="2808">
                <a:solidFill>
                  <a:srgbClr val="2D80EB"/>
                </a:solidFill>
                <a:latin typeface="Aileron Bold"/>
                <a:ea typeface="Aileron Bold"/>
                <a:cs typeface="Aileron Bold"/>
                <a:sym typeface="Aileron Bold"/>
              </a:rPr>
              <a:t>Imag</a:t>
            </a:r>
            <a:r>
              <a:rPr lang="en-US" b="true" sz="2808">
                <a:solidFill>
                  <a:srgbClr val="2D80EB"/>
                </a:solidFill>
                <a:latin typeface="Aileron Bold"/>
                <a:ea typeface="Aileron Bold"/>
                <a:cs typeface="Aileron Bold"/>
                <a:sym typeface="Aileron Bold"/>
              </a:rPr>
              <a:t>e Generation Model</a:t>
            </a:r>
          </a:p>
        </p:txBody>
      </p:sp>
      <p:sp>
        <p:nvSpPr>
          <p:cNvPr name="TextBox 21" id="21"/>
          <p:cNvSpPr txBox="true"/>
          <p:nvPr/>
        </p:nvSpPr>
        <p:spPr>
          <a:xfrm rot="0">
            <a:off x="1028700" y="8420061"/>
            <a:ext cx="9258696" cy="398780"/>
          </a:xfrm>
          <a:prstGeom prst="rect">
            <a:avLst/>
          </a:prstGeom>
        </p:spPr>
        <p:txBody>
          <a:bodyPr anchor="t" rtlCol="false" tIns="0" lIns="0" bIns="0" rIns="0">
            <a:spAutoFit/>
          </a:bodyPr>
          <a:lstStyle/>
          <a:p>
            <a:pPr algn="just" marL="496571" indent="-248285" lvl="1">
              <a:lnSpc>
                <a:spcPts val="3220"/>
              </a:lnSpc>
              <a:spcBef>
                <a:spcPct val="0"/>
              </a:spcBef>
              <a:buFont typeface="Arial"/>
              <a:buChar char="•"/>
            </a:pPr>
            <a:r>
              <a:rPr lang="en-US" sz="2300">
                <a:solidFill>
                  <a:srgbClr val="000000"/>
                </a:solidFill>
                <a:latin typeface="Poppins"/>
                <a:ea typeface="Poppins"/>
                <a:cs typeface="Poppins"/>
                <a:sym typeface="Poppins"/>
              </a:rPr>
              <a:t>Pre-trained unconditional human face diffusion model</a:t>
            </a:r>
          </a:p>
        </p:txBody>
      </p:sp>
      <p:sp>
        <p:nvSpPr>
          <p:cNvPr name="TextBox 22" id="22"/>
          <p:cNvSpPr txBox="true"/>
          <p:nvPr/>
        </p:nvSpPr>
        <p:spPr>
          <a:xfrm rot="0">
            <a:off x="1229927" y="7682475"/>
            <a:ext cx="9563406" cy="566136"/>
          </a:xfrm>
          <a:prstGeom prst="rect">
            <a:avLst/>
          </a:prstGeom>
        </p:spPr>
        <p:txBody>
          <a:bodyPr anchor="t" rtlCol="false" tIns="0" lIns="0" bIns="0" rIns="0">
            <a:spAutoFit/>
          </a:bodyPr>
          <a:lstStyle/>
          <a:p>
            <a:pPr algn="l">
              <a:lnSpc>
                <a:spcPts val="4495"/>
              </a:lnSpc>
              <a:spcBef>
                <a:spcPct val="0"/>
              </a:spcBef>
            </a:pPr>
            <a:r>
              <a:rPr lang="en-US" sz="3211" b="true">
                <a:solidFill>
                  <a:srgbClr val="000000"/>
                </a:solidFill>
                <a:latin typeface="Poppins Semi-Bold"/>
                <a:ea typeface="Poppins Semi-Bold"/>
                <a:cs typeface="Poppins Semi-Bold"/>
                <a:sym typeface="Poppins Semi-Bold"/>
              </a:rPr>
              <a:t>Chosen Model</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27508" y="433046"/>
            <a:ext cx="10675349" cy="915951"/>
          </a:xfrm>
          <a:prstGeom prst="rect">
            <a:avLst/>
          </a:prstGeom>
        </p:spPr>
        <p:txBody>
          <a:bodyPr anchor="t" rtlCol="false" tIns="0" lIns="0" bIns="0" rIns="0">
            <a:spAutoFit/>
          </a:bodyPr>
          <a:lstStyle/>
          <a:p>
            <a:pPr algn="ctr">
              <a:lnSpc>
                <a:spcPts val="7180"/>
              </a:lnSpc>
            </a:pPr>
            <a:r>
              <a:rPr lang="en-US" sz="6244" b="true">
                <a:solidFill>
                  <a:srgbClr val="0453B9"/>
                </a:solidFill>
                <a:latin typeface="Aileron Bold"/>
                <a:ea typeface="Aileron Bold"/>
                <a:cs typeface="Aileron Bold"/>
                <a:sym typeface="Aileron Bold"/>
              </a:rPr>
              <a:t>Scope</a:t>
            </a:r>
          </a:p>
        </p:txBody>
      </p:sp>
      <p:sp>
        <p:nvSpPr>
          <p:cNvPr name="TextBox 3" id="3"/>
          <p:cNvSpPr txBox="true"/>
          <p:nvPr/>
        </p:nvSpPr>
        <p:spPr>
          <a:xfrm rot="0">
            <a:off x="1941231" y="1553416"/>
            <a:ext cx="14405538" cy="557173"/>
          </a:xfrm>
          <a:prstGeom prst="rect">
            <a:avLst/>
          </a:prstGeom>
        </p:spPr>
        <p:txBody>
          <a:bodyPr anchor="t" rtlCol="false" tIns="0" lIns="0" bIns="0" rIns="0">
            <a:spAutoFit/>
          </a:bodyPr>
          <a:lstStyle/>
          <a:p>
            <a:pPr algn="ctr">
              <a:lnSpc>
                <a:spcPts val="4305"/>
              </a:lnSpc>
            </a:pPr>
            <a:r>
              <a:rPr lang="en-US" sz="3743" b="true">
                <a:solidFill>
                  <a:srgbClr val="7FB5FA"/>
                </a:solidFill>
                <a:latin typeface="Aileron Bold"/>
                <a:ea typeface="Aileron Bold"/>
                <a:cs typeface="Aileron Bold"/>
                <a:sym typeface="Aileron Bold"/>
              </a:rPr>
              <a:t>Conditions (Specific to facial image generation)</a:t>
            </a:r>
          </a:p>
        </p:txBody>
      </p:sp>
      <p:graphicFrame>
        <p:nvGraphicFramePr>
          <p:cNvPr name="Table 4" id="4"/>
          <p:cNvGraphicFramePr>
            <a:graphicFrameLocks noGrp="true"/>
          </p:cNvGraphicFramePr>
          <p:nvPr/>
        </p:nvGraphicFramePr>
        <p:xfrm>
          <a:off x="1782676" y="2442920"/>
          <a:ext cx="16217209" cy="7606199"/>
        </p:xfrm>
        <a:graphic>
          <a:graphicData uri="http://schemas.openxmlformats.org/drawingml/2006/table">
            <a:tbl>
              <a:tblPr/>
              <a:tblGrid>
                <a:gridCol w="2178206"/>
                <a:gridCol w="3197316"/>
                <a:gridCol w="10841687"/>
              </a:tblGrid>
              <a:tr h="881108">
                <a:tc>
                  <a:txBody>
                    <a:bodyPr anchor="t" rtlCol="false"/>
                    <a:lstStyle/>
                    <a:p>
                      <a:pPr algn="ctr">
                        <a:lnSpc>
                          <a:spcPts val="2366"/>
                        </a:lnSpc>
                        <a:defRPr/>
                      </a:pPr>
                      <a:r>
                        <a:rPr lang="en-US" sz="1690" b="true">
                          <a:solidFill>
                            <a:srgbClr val="FFFFFF"/>
                          </a:solidFill>
                          <a:latin typeface="Poppins Bold"/>
                          <a:ea typeface="Poppins Bold"/>
                          <a:cs typeface="Poppins Bold"/>
                          <a:sym typeface="Poppins Bold"/>
                        </a:rPr>
                        <a:t>Condition</a:t>
                      </a: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solidFill>
                      <a:srgbClr val="0453B9"/>
                    </a:solidFill>
                  </a:tcPr>
                </a:tc>
                <a:tc>
                  <a:txBody>
                    <a:bodyPr anchor="t" rtlCol="false"/>
                    <a:lstStyle/>
                    <a:p>
                      <a:pPr algn="ctr">
                        <a:lnSpc>
                          <a:spcPts val="2366"/>
                        </a:lnSpc>
                        <a:defRPr/>
                      </a:pPr>
                      <a:r>
                        <a:rPr lang="en-US" sz="1690" b="true">
                          <a:solidFill>
                            <a:srgbClr val="FFFFFF"/>
                          </a:solidFill>
                          <a:latin typeface="Poppins Bold"/>
                          <a:ea typeface="Poppins Bold"/>
                          <a:cs typeface="Poppins Bold"/>
                          <a:sym typeface="Poppins Bold"/>
                        </a:rPr>
                        <a:t>Illustration</a:t>
                      </a: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solidFill>
                      <a:srgbClr val="0453B9"/>
                    </a:solidFill>
                  </a:tcPr>
                </a:tc>
                <a:tc>
                  <a:txBody>
                    <a:bodyPr anchor="t" rtlCol="false"/>
                    <a:lstStyle/>
                    <a:p>
                      <a:pPr algn="ctr">
                        <a:lnSpc>
                          <a:spcPts val="2366"/>
                        </a:lnSpc>
                        <a:defRPr/>
                      </a:pPr>
                      <a:r>
                        <a:rPr lang="en-US" sz="1690" b="true">
                          <a:solidFill>
                            <a:srgbClr val="FFFFFF"/>
                          </a:solidFill>
                          <a:latin typeface="Poppins Bold"/>
                          <a:ea typeface="Poppins Bold"/>
                          <a:cs typeface="Poppins Bold"/>
                          <a:sym typeface="Poppins Bold"/>
                        </a:rPr>
                        <a:t>Description</a:t>
                      </a: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solidFill>
                      <a:srgbClr val="0453B9"/>
                    </a:solidFill>
                  </a:tcPr>
                </a:tc>
              </a:tr>
              <a:tr h="1356322">
                <a:tc>
                  <a:txBody>
                    <a:bodyPr anchor="t" rtlCol="false"/>
                    <a:lstStyle/>
                    <a:p>
                      <a:pPr algn="l">
                        <a:lnSpc>
                          <a:spcPts val="2366"/>
                        </a:lnSpc>
                        <a:defRPr/>
                      </a:pPr>
                      <a:r>
                        <a:rPr lang="en-US" sz="1690" b="true">
                          <a:solidFill>
                            <a:srgbClr val="FFFFFF"/>
                          </a:solidFill>
                          <a:latin typeface="Poppins Bold"/>
                          <a:ea typeface="Poppins Bold"/>
                          <a:cs typeface="Poppins Bold"/>
                          <a:sym typeface="Poppins Bold"/>
                        </a:rPr>
                        <a:t>Face ID</a:t>
                      </a: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solidFill>
                      <a:srgbClr val="7FB5FA"/>
                    </a:solidFill>
                  </a:tcPr>
                </a:tc>
                <a:tc>
                  <a:txBody>
                    <a:bodyPr anchor="t" rtlCol="false"/>
                    <a:lstStyle/>
                    <a:p>
                      <a:pPr algn="ctr">
                        <a:lnSpc>
                          <a:spcPts val="2366"/>
                        </a:lnSpc>
                        <a:defRPr/>
                      </a:pP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tcPr>
                </a:tc>
                <a:tc>
                  <a:txBody>
                    <a:bodyPr anchor="t" rtlCol="false"/>
                    <a:lstStyle/>
                    <a:p>
                      <a:pPr algn="ctr">
                        <a:lnSpc>
                          <a:spcPts val="2366"/>
                        </a:lnSpc>
                        <a:defRPr/>
                      </a:pPr>
                      <a:r>
                        <a:rPr lang="en-US" sz="1690">
                          <a:solidFill>
                            <a:srgbClr val="000000"/>
                          </a:solidFill>
                          <a:latin typeface="Poppins"/>
                          <a:ea typeface="Poppins"/>
                          <a:cs typeface="Poppins"/>
                          <a:sym typeface="Poppins"/>
                        </a:rPr>
                        <a:t>Encodes identity-specific facial features in a numerical representation, ensuring consistency in facial appearance</a:t>
                      </a: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tcPr>
                </a:tc>
              </a:tr>
              <a:tr h="1445731">
                <a:tc>
                  <a:txBody>
                    <a:bodyPr anchor="t" rtlCol="false"/>
                    <a:lstStyle/>
                    <a:p>
                      <a:pPr algn="l">
                        <a:lnSpc>
                          <a:spcPts val="2366"/>
                        </a:lnSpc>
                        <a:defRPr/>
                      </a:pPr>
                      <a:r>
                        <a:rPr lang="en-US" sz="1690" b="true">
                          <a:solidFill>
                            <a:srgbClr val="FFFFFF"/>
                          </a:solidFill>
                          <a:latin typeface="Poppins Bold"/>
                          <a:ea typeface="Poppins Bold"/>
                          <a:cs typeface="Poppins Bold"/>
                          <a:sym typeface="Poppins Bold"/>
                        </a:rPr>
                        <a:t>Sketch</a:t>
                      </a: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solidFill>
                      <a:srgbClr val="7FB5FA"/>
                    </a:solidFill>
                  </a:tcPr>
                </a:tc>
                <a:tc>
                  <a:txBody>
                    <a:bodyPr anchor="t" rtlCol="false"/>
                    <a:lstStyle/>
                    <a:p>
                      <a:pPr algn="ctr">
                        <a:lnSpc>
                          <a:spcPts val="2366"/>
                        </a:lnSpc>
                        <a:defRPr/>
                      </a:pP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tcPr>
                </a:tc>
                <a:tc>
                  <a:txBody>
                    <a:bodyPr anchor="t" rtlCol="false"/>
                    <a:lstStyle/>
                    <a:p>
                      <a:pPr algn="ctr">
                        <a:lnSpc>
                          <a:spcPts val="2366"/>
                        </a:lnSpc>
                        <a:defRPr/>
                      </a:pPr>
                      <a:r>
                        <a:rPr lang="en-US" sz="1690">
                          <a:solidFill>
                            <a:srgbClr val="000000"/>
                          </a:solidFill>
                          <a:latin typeface="Poppins"/>
                          <a:ea typeface="Poppins"/>
                          <a:cs typeface="Poppins"/>
                          <a:sym typeface="Poppins"/>
                        </a:rPr>
                        <a:t>Provides a structural outline of the subject, capturing overall shape and contours.</a:t>
                      </a: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tcPr>
                </a:tc>
              </a:tr>
              <a:tr h="1412025">
                <a:tc>
                  <a:txBody>
                    <a:bodyPr anchor="t" rtlCol="false"/>
                    <a:lstStyle/>
                    <a:p>
                      <a:pPr algn="l">
                        <a:lnSpc>
                          <a:spcPts val="2366"/>
                        </a:lnSpc>
                        <a:defRPr/>
                      </a:pPr>
                      <a:r>
                        <a:rPr lang="en-US" sz="1690" b="true">
                          <a:solidFill>
                            <a:srgbClr val="FFFFFF"/>
                          </a:solidFill>
                          <a:latin typeface="Poppins Bold"/>
                          <a:ea typeface="Poppins Bold"/>
                          <a:cs typeface="Poppins Bold"/>
                          <a:sym typeface="Poppins Bold"/>
                        </a:rPr>
                        <a:t>Landmark</a:t>
                      </a: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solidFill>
                      <a:srgbClr val="7FB5FA"/>
                    </a:solidFill>
                  </a:tcPr>
                </a:tc>
                <a:tc>
                  <a:txBody>
                    <a:bodyPr anchor="t" rtlCol="false"/>
                    <a:lstStyle/>
                    <a:p>
                      <a:pPr algn="ctr">
                        <a:lnSpc>
                          <a:spcPts val="2366"/>
                        </a:lnSpc>
                        <a:defRPr/>
                      </a:pP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tcPr>
                </a:tc>
                <a:tc>
                  <a:txBody>
                    <a:bodyPr anchor="t" rtlCol="false"/>
                    <a:lstStyle/>
                    <a:p>
                      <a:pPr algn="ctr">
                        <a:lnSpc>
                          <a:spcPts val="2366"/>
                        </a:lnSpc>
                        <a:defRPr/>
                      </a:pPr>
                      <a:r>
                        <a:rPr lang="en-US" sz="1690">
                          <a:solidFill>
                            <a:srgbClr val="000000"/>
                          </a:solidFill>
                          <a:latin typeface="Poppins"/>
                          <a:ea typeface="Poppins"/>
                          <a:cs typeface="Poppins"/>
                          <a:sym typeface="Poppins"/>
                        </a:rPr>
                        <a:t>Defines spatial key points (e.g., eyes, nose, mouth) to enforce geometric accuracy in facial features</a:t>
                      </a: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tcPr>
                </a:tc>
              </a:tr>
              <a:tr h="1420301">
                <a:tc>
                  <a:txBody>
                    <a:bodyPr anchor="t" rtlCol="false"/>
                    <a:lstStyle/>
                    <a:p>
                      <a:pPr algn="l">
                        <a:lnSpc>
                          <a:spcPts val="2366"/>
                        </a:lnSpc>
                        <a:defRPr/>
                      </a:pPr>
                      <a:r>
                        <a:rPr lang="en-US" sz="1690" b="true">
                          <a:solidFill>
                            <a:srgbClr val="FFFFFF"/>
                          </a:solidFill>
                          <a:latin typeface="Poppins Bold"/>
                          <a:ea typeface="Poppins Bold"/>
                          <a:cs typeface="Poppins Bold"/>
                          <a:sym typeface="Poppins Bold"/>
                        </a:rPr>
                        <a:t>Segmentation Map</a:t>
                      </a: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solidFill>
                      <a:srgbClr val="7FB5FA"/>
                    </a:solidFill>
                  </a:tcPr>
                </a:tc>
                <a:tc>
                  <a:txBody>
                    <a:bodyPr anchor="t" rtlCol="false"/>
                    <a:lstStyle/>
                    <a:p>
                      <a:pPr algn="ctr">
                        <a:lnSpc>
                          <a:spcPts val="2366"/>
                        </a:lnSpc>
                        <a:defRPr/>
                      </a:pP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tcPr>
                </a:tc>
                <a:tc>
                  <a:txBody>
                    <a:bodyPr anchor="t" rtlCol="false"/>
                    <a:lstStyle/>
                    <a:p>
                      <a:pPr algn="ctr">
                        <a:lnSpc>
                          <a:spcPts val="2366"/>
                        </a:lnSpc>
                        <a:defRPr/>
                      </a:pPr>
                      <a:r>
                        <a:rPr lang="en-US" sz="1690">
                          <a:solidFill>
                            <a:srgbClr val="000000"/>
                          </a:solidFill>
                          <a:latin typeface="Poppins"/>
                          <a:ea typeface="Poppins"/>
                          <a:cs typeface="Poppins"/>
                          <a:sym typeface="Poppins"/>
                        </a:rPr>
                        <a:t>Specifies region-based attributes, guiding the model in differentiating facial parts and background elements</a:t>
                      </a: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tcPr>
                </a:tc>
              </a:tr>
              <a:tr h="1090712">
                <a:tc>
                  <a:txBody>
                    <a:bodyPr anchor="t" rtlCol="false"/>
                    <a:lstStyle/>
                    <a:p>
                      <a:pPr algn="l">
                        <a:lnSpc>
                          <a:spcPts val="2366"/>
                        </a:lnSpc>
                        <a:defRPr/>
                      </a:pPr>
                      <a:r>
                        <a:rPr lang="en-US" sz="1690" b="true">
                          <a:solidFill>
                            <a:srgbClr val="FFFFFF"/>
                          </a:solidFill>
                          <a:latin typeface="Poppins Bold"/>
                          <a:ea typeface="Poppins Bold"/>
                          <a:cs typeface="Poppins Bold"/>
                          <a:sym typeface="Poppins Bold"/>
                        </a:rPr>
                        <a:t>Text</a:t>
                      </a: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solidFill>
                      <a:srgbClr val="7FB5FA"/>
                    </a:solidFill>
                  </a:tcPr>
                </a:tc>
                <a:tc>
                  <a:txBody>
                    <a:bodyPr anchor="t" rtlCol="false"/>
                    <a:lstStyle/>
                    <a:p>
                      <a:pPr algn="ctr">
                        <a:lnSpc>
                          <a:spcPts val="2366"/>
                        </a:lnSpc>
                        <a:defRPr/>
                      </a:pP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tcPr>
                </a:tc>
                <a:tc>
                  <a:txBody>
                    <a:bodyPr anchor="t" rtlCol="false"/>
                    <a:lstStyle/>
                    <a:p>
                      <a:pPr algn="ctr">
                        <a:lnSpc>
                          <a:spcPts val="2366"/>
                        </a:lnSpc>
                        <a:defRPr/>
                      </a:pPr>
                      <a:r>
                        <a:rPr lang="en-US" sz="1690">
                          <a:solidFill>
                            <a:srgbClr val="000000"/>
                          </a:solidFill>
                          <a:latin typeface="Poppins"/>
                          <a:ea typeface="Poppins"/>
                          <a:cs typeface="Poppins"/>
                          <a:sym typeface="Poppins"/>
                        </a:rPr>
                        <a:t>Textual prompt that offers high-level semantic descriptions, providing flexible and interpretable guidance for image generation</a:t>
                      </a: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tcPr>
                </a:tc>
              </a:tr>
            </a:tbl>
          </a:graphicData>
        </a:graphic>
      </p:graphicFrame>
      <p:sp>
        <p:nvSpPr>
          <p:cNvPr name="Freeform 5" id="5"/>
          <p:cNvSpPr/>
          <p:nvPr/>
        </p:nvSpPr>
        <p:spPr>
          <a:xfrm flipH="false" flipV="false" rot="0">
            <a:off x="4946619" y="3378662"/>
            <a:ext cx="1239819" cy="1246485"/>
          </a:xfrm>
          <a:custGeom>
            <a:avLst/>
            <a:gdLst/>
            <a:ahLst/>
            <a:cxnLst/>
            <a:rect r="r" b="b" t="t" l="l"/>
            <a:pathLst>
              <a:path h="1246485" w="1239819">
                <a:moveTo>
                  <a:pt x="0" y="0"/>
                </a:moveTo>
                <a:lnTo>
                  <a:pt x="1239819" y="0"/>
                </a:lnTo>
                <a:lnTo>
                  <a:pt x="1239819" y="1246485"/>
                </a:lnTo>
                <a:lnTo>
                  <a:pt x="0" y="1246485"/>
                </a:lnTo>
                <a:lnTo>
                  <a:pt x="0" y="0"/>
                </a:lnTo>
                <a:close/>
              </a:path>
            </a:pathLst>
          </a:custGeom>
          <a:blipFill>
            <a:blip r:embed="rId2"/>
            <a:stretch>
              <a:fillRect l="0" t="0" r="0" b="0"/>
            </a:stretch>
          </a:blipFill>
        </p:spPr>
      </p:sp>
      <p:sp>
        <p:nvSpPr>
          <p:cNvPr name="Freeform 6" id="6"/>
          <p:cNvSpPr/>
          <p:nvPr/>
        </p:nvSpPr>
        <p:spPr>
          <a:xfrm flipH="false" flipV="false" rot="0">
            <a:off x="4907172" y="6236495"/>
            <a:ext cx="1259243" cy="1239149"/>
          </a:xfrm>
          <a:custGeom>
            <a:avLst/>
            <a:gdLst/>
            <a:ahLst/>
            <a:cxnLst/>
            <a:rect r="r" b="b" t="t" l="l"/>
            <a:pathLst>
              <a:path h="1239149" w="1259243">
                <a:moveTo>
                  <a:pt x="0" y="0"/>
                </a:moveTo>
                <a:lnTo>
                  <a:pt x="1259243" y="0"/>
                </a:lnTo>
                <a:lnTo>
                  <a:pt x="1259243" y="1239148"/>
                </a:lnTo>
                <a:lnTo>
                  <a:pt x="0" y="1239148"/>
                </a:lnTo>
                <a:lnTo>
                  <a:pt x="0" y="0"/>
                </a:lnTo>
                <a:close/>
              </a:path>
            </a:pathLst>
          </a:custGeom>
          <a:blipFill>
            <a:blip r:embed="rId3"/>
            <a:stretch>
              <a:fillRect l="0" t="0" r="0" b="0"/>
            </a:stretch>
          </a:blipFill>
        </p:spPr>
      </p:sp>
      <p:sp>
        <p:nvSpPr>
          <p:cNvPr name="Freeform 7" id="7"/>
          <p:cNvSpPr/>
          <p:nvPr/>
        </p:nvSpPr>
        <p:spPr>
          <a:xfrm flipH="false" flipV="false" rot="0">
            <a:off x="4918231" y="4805643"/>
            <a:ext cx="1277545" cy="1218581"/>
          </a:xfrm>
          <a:custGeom>
            <a:avLst/>
            <a:gdLst/>
            <a:ahLst/>
            <a:cxnLst/>
            <a:rect r="r" b="b" t="t" l="l"/>
            <a:pathLst>
              <a:path h="1218581" w="1277545">
                <a:moveTo>
                  <a:pt x="0" y="0"/>
                </a:moveTo>
                <a:lnTo>
                  <a:pt x="1277545" y="0"/>
                </a:lnTo>
                <a:lnTo>
                  <a:pt x="1277545" y="1218582"/>
                </a:lnTo>
                <a:lnTo>
                  <a:pt x="0" y="1218582"/>
                </a:lnTo>
                <a:lnTo>
                  <a:pt x="0" y="0"/>
                </a:lnTo>
                <a:close/>
              </a:path>
            </a:pathLst>
          </a:custGeom>
          <a:blipFill>
            <a:blip r:embed="rId4"/>
            <a:stretch>
              <a:fillRect l="0" t="0" r="0" b="0"/>
            </a:stretch>
          </a:blipFill>
        </p:spPr>
      </p:sp>
      <p:sp>
        <p:nvSpPr>
          <p:cNvPr name="Freeform 8" id="8"/>
          <p:cNvSpPr/>
          <p:nvPr/>
        </p:nvSpPr>
        <p:spPr>
          <a:xfrm flipH="false" flipV="false" rot="0">
            <a:off x="4882042" y="7655727"/>
            <a:ext cx="1216164" cy="1216164"/>
          </a:xfrm>
          <a:custGeom>
            <a:avLst/>
            <a:gdLst/>
            <a:ahLst/>
            <a:cxnLst/>
            <a:rect r="r" b="b" t="t" l="l"/>
            <a:pathLst>
              <a:path h="1216164" w="1216164">
                <a:moveTo>
                  <a:pt x="0" y="0"/>
                </a:moveTo>
                <a:lnTo>
                  <a:pt x="1216164" y="0"/>
                </a:lnTo>
                <a:lnTo>
                  <a:pt x="1216164" y="1216164"/>
                </a:lnTo>
                <a:lnTo>
                  <a:pt x="0" y="1216164"/>
                </a:lnTo>
                <a:lnTo>
                  <a:pt x="0" y="0"/>
                </a:lnTo>
                <a:close/>
              </a:path>
            </a:pathLst>
          </a:custGeom>
          <a:blipFill>
            <a:blip r:embed="rId5"/>
            <a:stretch>
              <a:fillRect l="0" t="0" r="0" b="0"/>
            </a:stretch>
          </a:blipFill>
        </p:spPr>
      </p:sp>
      <p:sp>
        <p:nvSpPr>
          <p:cNvPr name="TextBox 9" id="9"/>
          <p:cNvSpPr txBox="true"/>
          <p:nvPr/>
        </p:nvSpPr>
        <p:spPr>
          <a:xfrm rot="0">
            <a:off x="4481341" y="9201150"/>
            <a:ext cx="2110904" cy="604756"/>
          </a:xfrm>
          <a:prstGeom prst="rect">
            <a:avLst/>
          </a:prstGeom>
        </p:spPr>
        <p:txBody>
          <a:bodyPr anchor="t" rtlCol="false" tIns="0" lIns="0" bIns="0" rIns="0">
            <a:spAutoFit/>
          </a:bodyPr>
          <a:lstStyle/>
          <a:p>
            <a:pPr algn="ctr">
              <a:lnSpc>
                <a:spcPts val="2366"/>
              </a:lnSpc>
            </a:pPr>
            <a:r>
              <a:rPr lang="en-US" sz="1690">
                <a:solidFill>
                  <a:srgbClr val="000000"/>
                </a:solidFill>
                <a:latin typeface="Poppins"/>
                <a:ea typeface="Poppins"/>
                <a:cs typeface="Poppins"/>
                <a:sym typeface="Poppins"/>
              </a:rPr>
              <a:t>Text Prompt </a:t>
            </a:r>
          </a:p>
          <a:p>
            <a:pPr algn="ctr">
              <a:lnSpc>
                <a:spcPts val="2366"/>
              </a:lnSpc>
              <a:spcBef>
                <a:spcPct val="0"/>
              </a:spcBef>
            </a:pPr>
            <a:r>
              <a:rPr lang="en-US" sz="1690">
                <a:solidFill>
                  <a:srgbClr val="000000"/>
                </a:solidFill>
                <a:latin typeface="Poppins"/>
                <a:ea typeface="Poppins"/>
                <a:cs typeface="Poppins"/>
                <a:sym typeface="Poppins"/>
              </a:rPr>
              <a:t>= “Wearing Lipstick”</a:t>
            </a:r>
          </a:p>
        </p:txBody>
      </p:sp>
      <p:grpSp>
        <p:nvGrpSpPr>
          <p:cNvPr name="Group 10" id="10"/>
          <p:cNvGrpSpPr/>
          <p:nvPr/>
        </p:nvGrpSpPr>
        <p:grpSpPr>
          <a:xfrm rot="-10800000">
            <a:off x="-1871343" y="-9525"/>
            <a:ext cx="8505674" cy="518339"/>
            <a:chOff x="0" y="0"/>
            <a:chExt cx="2240178" cy="136517"/>
          </a:xfrm>
        </p:grpSpPr>
        <p:sp>
          <p:nvSpPr>
            <p:cNvPr name="Freeform 11" id="11"/>
            <p:cNvSpPr/>
            <p:nvPr/>
          </p:nvSpPr>
          <p:spPr>
            <a:xfrm flipH="false" flipV="false" rot="0">
              <a:off x="0" y="0"/>
              <a:ext cx="2240178" cy="136517"/>
            </a:xfrm>
            <a:custGeom>
              <a:avLst/>
              <a:gdLst/>
              <a:ahLst/>
              <a:cxnLst/>
              <a:rect r="r" b="b" t="t" l="l"/>
              <a:pathLst>
                <a:path h="136517" w="2240178">
                  <a:moveTo>
                    <a:pt x="68259" y="0"/>
                  </a:moveTo>
                  <a:lnTo>
                    <a:pt x="2171919" y="0"/>
                  </a:lnTo>
                  <a:cubicBezTo>
                    <a:pt x="2190022" y="0"/>
                    <a:pt x="2207384" y="7192"/>
                    <a:pt x="2220185" y="19992"/>
                  </a:cubicBezTo>
                  <a:cubicBezTo>
                    <a:pt x="2232986" y="32793"/>
                    <a:pt x="2240178" y="50155"/>
                    <a:pt x="2240178" y="68259"/>
                  </a:cubicBezTo>
                  <a:lnTo>
                    <a:pt x="2240178" y="68259"/>
                  </a:lnTo>
                  <a:cubicBezTo>
                    <a:pt x="2240178" y="86362"/>
                    <a:pt x="2232986" y="103724"/>
                    <a:pt x="2220185" y="116525"/>
                  </a:cubicBezTo>
                  <a:cubicBezTo>
                    <a:pt x="2207384" y="129326"/>
                    <a:pt x="2190022" y="136517"/>
                    <a:pt x="2171919" y="136517"/>
                  </a:cubicBezTo>
                  <a:lnTo>
                    <a:pt x="68259" y="136517"/>
                  </a:lnTo>
                  <a:cubicBezTo>
                    <a:pt x="50155" y="136517"/>
                    <a:pt x="32793" y="129326"/>
                    <a:pt x="19992" y="116525"/>
                  </a:cubicBezTo>
                  <a:cubicBezTo>
                    <a:pt x="7192" y="103724"/>
                    <a:pt x="0" y="86362"/>
                    <a:pt x="0" y="68259"/>
                  </a:cubicBezTo>
                  <a:lnTo>
                    <a:pt x="0" y="68259"/>
                  </a:lnTo>
                  <a:cubicBezTo>
                    <a:pt x="0" y="50155"/>
                    <a:pt x="7192" y="32793"/>
                    <a:pt x="19992" y="19992"/>
                  </a:cubicBezTo>
                  <a:cubicBezTo>
                    <a:pt x="32793" y="7192"/>
                    <a:pt x="50155" y="0"/>
                    <a:pt x="68259"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12" id="12"/>
            <p:cNvSpPr txBox="true"/>
            <p:nvPr/>
          </p:nvSpPr>
          <p:spPr>
            <a:xfrm>
              <a:off x="0" y="-38100"/>
              <a:ext cx="2240178" cy="174617"/>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5400000">
            <a:off x="16653983" y="812907"/>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6">
              <a:extLst>
                <a:ext uri="{96DAC541-7B7A-43D3-8B79-37D633B846F1}">
                  <asvg:svgBlip xmlns:asvg="http://schemas.microsoft.com/office/drawing/2016/SVG/main" r:embed="rId7"/>
                </a:ext>
              </a:extLst>
            </a:blip>
            <a:stretch>
              <a:fillRect l="0" t="0" r="0" b="-8563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79895" y="0"/>
            <a:ext cx="1365255" cy="10287000"/>
            <a:chOff x="0" y="0"/>
            <a:chExt cx="359573" cy="2709333"/>
          </a:xfrm>
        </p:grpSpPr>
        <p:sp>
          <p:nvSpPr>
            <p:cNvPr name="Freeform 3" id="3"/>
            <p:cNvSpPr/>
            <p:nvPr/>
          </p:nvSpPr>
          <p:spPr>
            <a:xfrm flipH="false" flipV="false" rot="0">
              <a:off x="0" y="0"/>
              <a:ext cx="359573" cy="2709333"/>
            </a:xfrm>
            <a:custGeom>
              <a:avLst/>
              <a:gdLst/>
              <a:ahLst/>
              <a:cxnLst/>
              <a:rect r="r" b="b" t="t" l="l"/>
              <a:pathLst>
                <a:path h="2709333" w="359573">
                  <a:moveTo>
                    <a:pt x="0" y="0"/>
                  </a:moveTo>
                  <a:lnTo>
                    <a:pt x="359573" y="0"/>
                  </a:lnTo>
                  <a:lnTo>
                    <a:pt x="359573" y="2709333"/>
                  </a:lnTo>
                  <a:lnTo>
                    <a:pt x="0" y="2709333"/>
                  </a:lnTo>
                  <a:close/>
                </a:path>
              </a:pathLst>
            </a:custGeom>
            <a:gradFill rotWithShape="true">
              <a:gsLst>
                <a:gs pos="0">
                  <a:srgbClr val="0453B9">
                    <a:alpha val="100000"/>
                  </a:srgbClr>
                </a:gs>
                <a:gs pos="100000">
                  <a:srgbClr val="3881DF">
                    <a:alpha val="100000"/>
                  </a:srgbClr>
                </a:gs>
              </a:gsLst>
              <a:lin ang="2700000"/>
            </a:gradFill>
          </p:spPr>
        </p:sp>
        <p:sp>
          <p:nvSpPr>
            <p:cNvPr name="TextBox 4" id="4"/>
            <p:cNvSpPr txBox="true"/>
            <p:nvPr/>
          </p:nvSpPr>
          <p:spPr>
            <a:xfrm>
              <a:off x="0" y="-57150"/>
              <a:ext cx="359573" cy="2766483"/>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0">
            <a:off x="12147547" y="2939239"/>
            <a:ext cx="4408521" cy="440852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FFFFFF">
                    <a:alpha val="24000"/>
                  </a:srgbClr>
                </a:gs>
                <a:gs pos="100000">
                  <a:srgbClr val="0151B8">
                    <a:alpha val="0"/>
                  </a:srgbClr>
                </a:gs>
              </a:gsLst>
              <a:lin ang="0"/>
            </a:gradFill>
          </p:spPr>
        </p:sp>
        <p:sp>
          <p:nvSpPr>
            <p:cNvPr name="TextBox 7" id="7"/>
            <p:cNvSpPr txBox="true"/>
            <p:nvPr/>
          </p:nvSpPr>
          <p:spPr>
            <a:xfrm>
              <a:off x="76200" y="38100"/>
              <a:ext cx="660400" cy="698500"/>
            </a:xfrm>
            <a:prstGeom prst="rect">
              <a:avLst/>
            </a:prstGeom>
          </p:spPr>
          <p:txBody>
            <a:bodyPr anchor="ctr" rtlCol="false" tIns="31086" lIns="31086" bIns="31086" rIns="31086"/>
            <a:lstStyle/>
            <a:p>
              <a:pPr algn="ctr">
                <a:lnSpc>
                  <a:spcPts val="2659"/>
                </a:lnSpc>
              </a:pPr>
            </a:p>
          </p:txBody>
        </p:sp>
      </p:grpSp>
      <p:grpSp>
        <p:nvGrpSpPr>
          <p:cNvPr name="Group 8" id="8"/>
          <p:cNvGrpSpPr/>
          <p:nvPr/>
        </p:nvGrpSpPr>
        <p:grpSpPr>
          <a:xfrm rot="0">
            <a:off x="12420111" y="3211803"/>
            <a:ext cx="3863394" cy="386339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23825" cap="sq">
              <a:solidFill>
                <a:srgbClr val="FFFFFF"/>
              </a:solidFill>
              <a:prstDash val="solid"/>
              <a:miter/>
            </a:ln>
          </p:spPr>
        </p:sp>
      </p:grpSp>
      <p:sp>
        <p:nvSpPr>
          <p:cNvPr name="Freeform 10" id="10"/>
          <p:cNvSpPr/>
          <p:nvPr/>
        </p:nvSpPr>
        <p:spPr>
          <a:xfrm flipH="false" flipV="false" rot="-5400000">
            <a:off x="17057377" y="4822637"/>
            <a:ext cx="1191242" cy="641726"/>
          </a:xfrm>
          <a:custGeom>
            <a:avLst/>
            <a:gdLst/>
            <a:ahLst/>
            <a:cxnLst/>
            <a:rect r="r" b="b" t="t" l="l"/>
            <a:pathLst>
              <a:path h="641726" w="1191242">
                <a:moveTo>
                  <a:pt x="0" y="0"/>
                </a:moveTo>
                <a:lnTo>
                  <a:pt x="1191242" y="0"/>
                </a:lnTo>
                <a:lnTo>
                  <a:pt x="1191242" y="641726"/>
                </a:lnTo>
                <a:lnTo>
                  <a:pt x="0" y="641726"/>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grpSp>
        <p:nvGrpSpPr>
          <p:cNvPr name="Group 11" id="11"/>
          <p:cNvGrpSpPr/>
          <p:nvPr/>
        </p:nvGrpSpPr>
        <p:grpSpPr>
          <a:xfrm rot="0">
            <a:off x="6404501" y="9720110"/>
            <a:ext cx="7020469" cy="1076631"/>
            <a:chOff x="0" y="0"/>
            <a:chExt cx="1849012" cy="283557"/>
          </a:xfrm>
        </p:grpSpPr>
        <p:sp>
          <p:nvSpPr>
            <p:cNvPr name="Freeform 12" id="12"/>
            <p:cNvSpPr/>
            <p:nvPr/>
          </p:nvSpPr>
          <p:spPr>
            <a:xfrm flipH="false" flipV="false" rot="0">
              <a:off x="0" y="0"/>
              <a:ext cx="1849012" cy="283557"/>
            </a:xfrm>
            <a:custGeom>
              <a:avLst/>
              <a:gdLst/>
              <a:ahLst/>
              <a:cxnLst/>
              <a:rect r="r" b="b" t="t" l="l"/>
              <a:pathLst>
                <a:path h="283557" w="1849012">
                  <a:moveTo>
                    <a:pt x="110276" y="0"/>
                  </a:moveTo>
                  <a:lnTo>
                    <a:pt x="1738736" y="0"/>
                  </a:lnTo>
                  <a:cubicBezTo>
                    <a:pt x="1767983" y="0"/>
                    <a:pt x="1796032" y="11618"/>
                    <a:pt x="1816713" y="32299"/>
                  </a:cubicBezTo>
                  <a:cubicBezTo>
                    <a:pt x="1837394" y="52980"/>
                    <a:pt x="1849012" y="81029"/>
                    <a:pt x="1849012" y="110276"/>
                  </a:cubicBezTo>
                  <a:lnTo>
                    <a:pt x="1849012" y="173281"/>
                  </a:lnTo>
                  <a:cubicBezTo>
                    <a:pt x="1849012" y="234185"/>
                    <a:pt x="1799640" y="283557"/>
                    <a:pt x="1738736" y="283557"/>
                  </a:cubicBezTo>
                  <a:lnTo>
                    <a:pt x="110276" y="283557"/>
                  </a:lnTo>
                  <a:cubicBezTo>
                    <a:pt x="81029" y="283557"/>
                    <a:pt x="52980" y="271939"/>
                    <a:pt x="32299" y="251258"/>
                  </a:cubicBezTo>
                  <a:cubicBezTo>
                    <a:pt x="11618" y="230577"/>
                    <a:pt x="0" y="202528"/>
                    <a:pt x="0" y="173281"/>
                  </a:cubicBezTo>
                  <a:lnTo>
                    <a:pt x="0" y="110276"/>
                  </a:lnTo>
                  <a:cubicBezTo>
                    <a:pt x="0" y="81029"/>
                    <a:pt x="11618" y="52980"/>
                    <a:pt x="32299" y="32299"/>
                  </a:cubicBezTo>
                  <a:cubicBezTo>
                    <a:pt x="52980" y="11618"/>
                    <a:pt x="81029" y="0"/>
                    <a:pt x="110276"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13" id="13"/>
            <p:cNvSpPr txBox="true"/>
            <p:nvPr/>
          </p:nvSpPr>
          <p:spPr>
            <a:xfrm>
              <a:off x="0" y="-38100"/>
              <a:ext cx="1849012" cy="321657"/>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454241" y="9501622"/>
            <a:ext cx="1046053" cy="563513"/>
          </a:xfrm>
          <a:custGeom>
            <a:avLst/>
            <a:gdLst/>
            <a:ahLst/>
            <a:cxnLst/>
            <a:rect r="r" b="b" t="t" l="l"/>
            <a:pathLst>
              <a:path h="563513" w="1046053">
                <a:moveTo>
                  <a:pt x="0" y="0"/>
                </a:moveTo>
                <a:lnTo>
                  <a:pt x="1046053" y="0"/>
                </a:lnTo>
                <a:lnTo>
                  <a:pt x="1046053" y="563512"/>
                </a:lnTo>
                <a:lnTo>
                  <a:pt x="0" y="563512"/>
                </a:lnTo>
                <a:lnTo>
                  <a:pt x="0" y="0"/>
                </a:lnTo>
                <a:close/>
              </a:path>
            </a:pathLst>
          </a:custGeom>
          <a:blipFill>
            <a:blip r:embed="rId5">
              <a:extLst>
                <a:ext uri="{96DAC541-7B7A-43D3-8B79-37D633B846F1}">
                  <asvg:svgBlip xmlns:asvg="http://schemas.microsoft.com/office/drawing/2016/SVG/main" r:embed="rId6"/>
                </a:ext>
              </a:extLst>
            </a:blip>
            <a:stretch>
              <a:fillRect l="0" t="0" r="0" b="-85630"/>
            </a:stretch>
          </a:blipFill>
        </p:spPr>
      </p:sp>
      <p:sp>
        <p:nvSpPr>
          <p:cNvPr name="TextBox 15" id="15"/>
          <p:cNvSpPr txBox="true"/>
          <p:nvPr/>
        </p:nvSpPr>
        <p:spPr>
          <a:xfrm rot="0">
            <a:off x="1187053" y="3614569"/>
            <a:ext cx="7358388" cy="940482"/>
          </a:xfrm>
          <a:prstGeom prst="rect">
            <a:avLst/>
          </a:prstGeom>
        </p:spPr>
        <p:txBody>
          <a:bodyPr anchor="t" rtlCol="false" tIns="0" lIns="0" bIns="0" rIns="0">
            <a:spAutoFit/>
          </a:bodyPr>
          <a:lstStyle/>
          <a:p>
            <a:pPr algn="l">
              <a:lnSpc>
                <a:spcPts val="7363"/>
              </a:lnSpc>
            </a:pPr>
            <a:r>
              <a:rPr lang="en-US" sz="6403" b="true">
                <a:solidFill>
                  <a:srgbClr val="0453B9"/>
                </a:solidFill>
                <a:latin typeface="Aileron Bold"/>
                <a:ea typeface="Aileron Bold"/>
                <a:cs typeface="Aileron Bold"/>
                <a:sym typeface="Aileron Bold"/>
              </a:rPr>
              <a:t>Configuration</a:t>
            </a:r>
          </a:p>
        </p:txBody>
      </p:sp>
      <p:sp>
        <p:nvSpPr>
          <p:cNvPr name="TextBox 16" id="16"/>
          <p:cNvSpPr txBox="true"/>
          <p:nvPr/>
        </p:nvSpPr>
        <p:spPr>
          <a:xfrm rot="0">
            <a:off x="1028700" y="5502126"/>
            <a:ext cx="9258696" cy="1198880"/>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000000"/>
                </a:solidFill>
                <a:latin typeface="Poppins"/>
                <a:ea typeface="Poppins"/>
                <a:cs typeface="Poppins"/>
                <a:sym typeface="Poppins"/>
              </a:rPr>
              <a:t>Unconditional Human Face Diffusion Model [25].</a:t>
            </a:r>
          </a:p>
          <a:p>
            <a:pPr algn="just" marL="993141" indent="-331047" lvl="2">
              <a:lnSpc>
                <a:spcPts val="3220"/>
              </a:lnSpc>
              <a:buFont typeface="Arial"/>
              <a:buChar char="⚬"/>
            </a:pPr>
            <a:r>
              <a:rPr lang="en-US" sz="2300">
                <a:solidFill>
                  <a:srgbClr val="000000"/>
                </a:solidFill>
                <a:latin typeface="Poppins"/>
                <a:ea typeface="Poppins"/>
                <a:cs typeface="Poppins"/>
                <a:sym typeface="Poppins"/>
              </a:rPr>
              <a:t>Supports image resolution of 256×256</a:t>
            </a:r>
          </a:p>
          <a:p>
            <a:pPr algn="just" marL="993141" indent="-331047" lvl="2">
              <a:lnSpc>
                <a:spcPts val="3220"/>
              </a:lnSpc>
              <a:spcBef>
                <a:spcPct val="0"/>
              </a:spcBef>
              <a:buFont typeface="Arial"/>
              <a:buChar char="⚬"/>
            </a:pPr>
            <a:r>
              <a:rPr lang="en-US" sz="2300">
                <a:solidFill>
                  <a:srgbClr val="000000"/>
                </a:solidFill>
                <a:latin typeface="Poppins"/>
                <a:ea typeface="Poppins"/>
                <a:cs typeface="Poppins"/>
                <a:sym typeface="Poppins"/>
              </a:rPr>
              <a:t>Pre-trained on human faces in the CelebA-HQ dataset</a:t>
            </a:r>
          </a:p>
        </p:txBody>
      </p:sp>
      <p:sp>
        <p:nvSpPr>
          <p:cNvPr name="TextBox 17" id="17"/>
          <p:cNvSpPr txBox="true"/>
          <p:nvPr/>
        </p:nvSpPr>
        <p:spPr>
          <a:xfrm rot="0">
            <a:off x="1229927" y="4753213"/>
            <a:ext cx="8856243" cy="450113"/>
          </a:xfrm>
          <a:prstGeom prst="rect">
            <a:avLst/>
          </a:prstGeom>
        </p:spPr>
        <p:txBody>
          <a:bodyPr anchor="t" rtlCol="false" tIns="0" lIns="0" bIns="0" rIns="0">
            <a:spAutoFit/>
          </a:bodyPr>
          <a:lstStyle/>
          <a:p>
            <a:pPr algn="l">
              <a:lnSpc>
                <a:spcPts val="3650"/>
              </a:lnSpc>
              <a:spcBef>
                <a:spcPct val="0"/>
              </a:spcBef>
            </a:pPr>
            <a:r>
              <a:rPr lang="en-US" b="true" sz="2808">
                <a:solidFill>
                  <a:srgbClr val="2D80EB"/>
                </a:solidFill>
                <a:latin typeface="Aileron Bold"/>
                <a:ea typeface="Aileron Bold"/>
                <a:cs typeface="Aileron Bold"/>
                <a:sym typeface="Aileron Bold"/>
              </a:rPr>
              <a:t>Imag</a:t>
            </a:r>
            <a:r>
              <a:rPr lang="en-US" b="true" sz="2808">
                <a:solidFill>
                  <a:srgbClr val="2D80EB"/>
                </a:solidFill>
                <a:latin typeface="Aileron Bold"/>
                <a:ea typeface="Aileron Bold"/>
                <a:cs typeface="Aileron Bold"/>
                <a:sym typeface="Aileron Bold"/>
              </a:rPr>
              <a:t>e Generation Model</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27508" y="433046"/>
            <a:ext cx="10675349" cy="915951"/>
          </a:xfrm>
          <a:prstGeom prst="rect">
            <a:avLst/>
          </a:prstGeom>
        </p:spPr>
        <p:txBody>
          <a:bodyPr anchor="t" rtlCol="false" tIns="0" lIns="0" bIns="0" rIns="0">
            <a:spAutoFit/>
          </a:bodyPr>
          <a:lstStyle/>
          <a:p>
            <a:pPr algn="ctr">
              <a:lnSpc>
                <a:spcPts val="7180"/>
              </a:lnSpc>
            </a:pPr>
            <a:r>
              <a:rPr lang="en-US" sz="6244" b="true">
                <a:solidFill>
                  <a:srgbClr val="0453B9"/>
                </a:solidFill>
                <a:latin typeface="Aileron Bold"/>
                <a:ea typeface="Aileron Bold"/>
                <a:cs typeface="Aileron Bold"/>
                <a:sym typeface="Aileron Bold"/>
              </a:rPr>
              <a:t>Configuration</a:t>
            </a:r>
          </a:p>
        </p:txBody>
      </p:sp>
      <p:grpSp>
        <p:nvGrpSpPr>
          <p:cNvPr name="Group 3" id="3"/>
          <p:cNvGrpSpPr/>
          <p:nvPr/>
        </p:nvGrpSpPr>
        <p:grpSpPr>
          <a:xfrm rot="-10800000">
            <a:off x="-2768585" y="-9525"/>
            <a:ext cx="8505674" cy="518339"/>
            <a:chOff x="0" y="0"/>
            <a:chExt cx="2240178" cy="136517"/>
          </a:xfrm>
        </p:grpSpPr>
        <p:sp>
          <p:nvSpPr>
            <p:cNvPr name="Freeform 4" id="4"/>
            <p:cNvSpPr/>
            <p:nvPr/>
          </p:nvSpPr>
          <p:spPr>
            <a:xfrm flipH="false" flipV="false" rot="0">
              <a:off x="0" y="0"/>
              <a:ext cx="2240178" cy="136517"/>
            </a:xfrm>
            <a:custGeom>
              <a:avLst/>
              <a:gdLst/>
              <a:ahLst/>
              <a:cxnLst/>
              <a:rect r="r" b="b" t="t" l="l"/>
              <a:pathLst>
                <a:path h="136517" w="2240178">
                  <a:moveTo>
                    <a:pt x="68259" y="0"/>
                  </a:moveTo>
                  <a:lnTo>
                    <a:pt x="2171919" y="0"/>
                  </a:lnTo>
                  <a:cubicBezTo>
                    <a:pt x="2190022" y="0"/>
                    <a:pt x="2207384" y="7192"/>
                    <a:pt x="2220185" y="19992"/>
                  </a:cubicBezTo>
                  <a:cubicBezTo>
                    <a:pt x="2232986" y="32793"/>
                    <a:pt x="2240178" y="50155"/>
                    <a:pt x="2240178" y="68259"/>
                  </a:cubicBezTo>
                  <a:lnTo>
                    <a:pt x="2240178" y="68259"/>
                  </a:lnTo>
                  <a:cubicBezTo>
                    <a:pt x="2240178" y="86362"/>
                    <a:pt x="2232986" y="103724"/>
                    <a:pt x="2220185" y="116525"/>
                  </a:cubicBezTo>
                  <a:cubicBezTo>
                    <a:pt x="2207384" y="129326"/>
                    <a:pt x="2190022" y="136517"/>
                    <a:pt x="2171919" y="136517"/>
                  </a:cubicBezTo>
                  <a:lnTo>
                    <a:pt x="68259" y="136517"/>
                  </a:lnTo>
                  <a:cubicBezTo>
                    <a:pt x="50155" y="136517"/>
                    <a:pt x="32793" y="129326"/>
                    <a:pt x="19992" y="116525"/>
                  </a:cubicBezTo>
                  <a:cubicBezTo>
                    <a:pt x="7192" y="103724"/>
                    <a:pt x="0" y="86362"/>
                    <a:pt x="0" y="68259"/>
                  </a:cubicBezTo>
                  <a:lnTo>
                    <a:pt x="0" y="68259"/>
                  </a:lnTo>
                  <a:cubicBezTo>
                    <a:pt x="0" y="50155"/>
                    <a:pt x="7192" y="32793"/>
                    <a:pt x="19992" y="19992"/>
                  </a:cubicBezTo>
                  <a:cubicBezTo>
                    <a:pt x="32793" y="7192"/>
                    <a:pt x="50155" y="0"/>
                    <a:pt x="68259"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5" id="5"/>
            <p:cNvSpPr txBox="true"/>
            <p:nvPr/>
          </p:nvSpPr>
          <p:spPr>
            <a:xfrm>
              <a:off x="0" y="-38100"/>
              <a:ext cx="2240178" cy="174617"/>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6653983" y="812907"/>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7" id="7"/>
          <p:cNvGrpSpPr/>
          <p:nvPr/>
        </p:nvGrpSpPr>
        <p:grpSpPr>
          <a:xfrm rot="0">
            <a:off x="5695384" y="2375862"/>
            <a:ext cx="6539597" cy="848478"/>
            <a:chOff x="0" y="0"/>
            <a:chExt cx="1722363" cy="223467"/>
          </a:xfrm>
        </p:grpSpPr>
        <p:sp>
          <p:nvSpPr>
            <p:cNvPr name="Freeform 8" id="8"/>
            <p:cNvSpPr/>
            <p:nvPr/>
          </p:nvSpPr>
          <p:spPr>
            <a:xfrm flipH="false" flipV="false" rot="0">
              <a:off x="0" y="0"/>
              <a:ext cx="1722363" cy="223467"/>
            </a:xfrm>
            <a:custGeom>
              <a:avLst/>
              <a:gdLst/>
              <a:ahLst/>
              <a:cxnLst/>
              <a:rect r="r" b="b" t="t" l="l"/>
              <a:pathLst>
                <a:path h="223467" w="1722363">
                  <a:moveTo>
                    <a:pt x="26045" y="0"/>
                  </a:moveTo>
                  <a:lnTo>
                    <a:pt x="1696318" y="0"/>
                  </a:lnTo>
                  <a:cubicBezTo>
                    <a:pt x="1703226" y="0"/>
                    <a:pt x="1709850" y="2744"/>
                    <a:pt x="1714735" y="7628"/>
                  </a:cubicBezTo>
                  <a:cubicBezTo>
                    <a:pt x="1719619" y="12513"/>
                    <a:pt x="1722363" y="19137"/>
                    <a:pt x="1722363" y="26045"/>
                  </a:cubicBezTo>
                  <a:lnTo>
                    <a:pt x="1722363" y="197423"/>
                  </a:lnTo>
                  <a:cubicBezTo>
                    <a:pt x="1722363" y="204330"/>
                    <a:pt x="1719619" y="210955"/>
                    <a:pt x="1714735" y="215839"/>
                  </a:cubicBezTo>
                  <a:cubicBezTo>
                    <a:pt x="1709850" y="220723"/>
                    <a:pt x="1703226" y="223467"/>
                    <a:pt x="1696318" y="223467"/>
                  </a:cubicBezTo>
                  <a:lnTo>
                    <a:pt x="26045" y="223467"/>
                  </a:lnTo>
                  <a:cubicBezTo>
                    <a:pt x="19137" y="223467"/>
                    <a:pt x="12513" y="220723"/>
                    <a:pt x="7628" y="215839"/>
                  </a:cubicBezTo>
                  <a:cubicBezTo>
                    <a:pt x="2744" y="210955"/>
                    <a:pt x="0" y="204330"/>
                    <a:pt x="0" y="197423"/>
                  </a:cubicBezTo>
                  <a:lnTo>
                    <a:pt x="0" y="26045"/>
                  </a:lnTo>
                  <a:cubicBezTo>
                    <a:pt x="0" y="19137"/>
                    <a:pt x="2744" y="12513"/>
                    <a:pt x="7628" y="7628"/>
                  </a:cubicBezTo>
                  <a:cubicBezTo>
                    <a:pt x="12513" y="2744"/>
                    <a:pt x="19137" y="0"/>
                    <a:pt x="26045" y="0"/>
                  </a:cubicBezTo>
                  <a:close/>
                </a:path>
              </a:pathLst>
            </a:custGeom>
            <a:solidFill>
              <a:srgbClr val="2D80EB"/>
            </a:solidFill>
          </p:spPr>
        </p:sp>
        <p:sp>
          <p:nvSpPr>
            <p:cNvPr name="TextBox 9" id="9"/>
            <p:cNvSpPr txBox="true"/>
            <p:nvPr/>
          </p:nvSpPr>
          <p:spPr>
            <a:xfrm>
              <a:off x="0" y="-57150"/>
              <a:ext cx="1722363" cy="280617"/>
            </a:xfrm>
            <a:prstGeom prst="rect">
              <a:avLst/>
            </a:prstGeom>
          </p:spPr>
          <p:txBody>
            <a:bodyPr anchor="ctr" rtlCol="false" tIns="50800" lIns="50800" bIns="50800" rIns="50800"/>
            <a:lstStyle/>
            <a:p>
              <a:pPr algn="ctr">
                <a:lnSpc>
                  <a:spcPts val="2735"/>
                </a:lnSpc>
              </a:pPr>
            </a:p>
          </p:txBody>
        </p:sp>
      </p:grpSp>
      <p:pic>
        <p:nvPicPr>
          <p:cNvPr name="Picture 10" id="10"/>
          <p:cNvPicPr>
            <a:picLocks noChangeAspect="true"/>
          </p:cNvPicPr>
          <p:nvPr/>
        </p:nvPicPr>
        <p:blipFill>
          <a:blip r:embed="rId4"/>
          <a:stretch>
            <a:fillRect/>
          </a:stretch>
        </p:blipFill>
        <p:spPr>
          <a:xfrm rot="0">
            <a:off x="5478835" y="2002974"/>
            <a:ext cx="6972694" cy="1562246"/>
          </a:xfrm>
          <a:prstGeom prst="rect">
            <a:avLst/>
          </a:prstGeom>
        </p:spPr>
      </p:pic>
      <p:graphicFrame>
        <p:nvGraphicFramePr>
          <p:cNvPr name="Table 11" id="11"/>
          <p:cNvGraphicFramePr>
            <a:graphicFrameLocks noGrp="true"/>
          </p:cNvGraphicFramePr>
          <p:nvPr/>
        </p:nvGraphicFramePr>
        <p:xfrm>
          <a:off x="2530381" y="3491040"/>
          <a:ext cx="13227238" cy="6320269"/>
        </p:xfrm>
        <a:graphic>
          <a:graphicData uri="http://schemas.openxmlformats.org/drawingml/2006/table">
            <a:tbl>
              <a:tblPr/>
              <a:tblGrid>
                <a:gridCol w="2710673"/>
                <a:gridCol w="8034540"/>
                <a:gridCol w="2482025"/>
              </a:tblGrid>
              <a:tr h="824284">
                <a:tc>
                  <a:txBody>
                    <a:bodyPr anchor="t" rtlCol="false"/>
                    <a:lstStyle/>
                    <a:p>
                      <a:pPr algn="ctr">
                        <a:lnSpc>
                          <a:spcPts val="2380"/>
                        </a:lnSpc>
                        <a:defRPr/>
                      </a:pPr>
                      <a:r>
                        <a:rPr lang="en-US" sz="1700" b="true">
                          <a:solidFill>
                            <a:srgbClr val="FFFFFF"/>
                          </a:solidFill>
                          <a:latin typeface="Proxima Nova Bold"/>
                          <a:ea typeface="Proxima Nova Bold"/>
                          <a:cs typeface="Proxima Nova Bold"/>
                          <a:sym typeface="Proxima Nova Bold"/>
                        </a:rPr>
                        <a:t>Condition, </a:t>
                      </a:r>
                      <a:r>
                        <a:rPr lang="en-US" b="true" sz="1700" i="true">
                          <a:solidFill>
                            <a:srgbClr val="FFFFFF"/>
                          </a:solidFill>
                          <a:latin typeface="Proxima Nova Bold Italics"/>
                          <a:ea typeface="Proxima Nova Bold Italics"/>
                          <a:cs typeface="Proxima Nova Bold Italics"/>
                          <a:sym typeface="Proxima Nova Bold Italics"/>
                        </a:rPr>
                        <a:t>ci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a:txBody>
                    <a:bodyPr anchor="t" rtlCol="false"/>
                    <a:lstStyle/>
                    <a:p>
                      <a:pPr algn="ctr">
                        <a:lnSpc>
                          <a:spcPts val="2380"/>
                        </a:lnSpc>
                        <a:defRPr/>
                      </a:pPr>
                      <a:r>
                        <a:rPr lang="en-US" sz="1700" b="true">
                          <a:solidFill>
                            <a:srgbClr val="FFFFFF"/>
                          </a:solidFill>
                          <a:latin typeface="Proxima Nova Bold"/>
                          <a:ea typeface="Proxima Nova Bold"/>
                          <a:cs typeface="Proxima Nova Bold"/>
                          <a:sym typeface="Proxima Nova Bold"/>
                        </a:rPr>
                        <a:t>Model, </a:t>
                      </a:r>
                      <a:r>
                        <a:rPr lang="en-US" b="true" sz="1700" i="true">
                          <a:solidFill>
                            <a:srgbClr val="FFFFFF"/>
                          </a:solidFill>
                          <a:latin typeface="Proxima Nova Bold Italics"/>
                          <a:ea typeface="Proxima Nova Bold Italics"/>
                          <a:cs typeface="Proxima Nova Bold Italics"/>
                          <a:sym typeface="Proxima Nova Bold Italics"/>
                        </a:rPr>
                        <a:t>fi(x)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a:txBody>
                    <a:bodyPr anchor="t" rtlCol="false"/>
                    <a:lstStyle/>
                    <a:p>
                      <a:pPr algn="ctr">
                        <a:lnSpc>
                          <a:spcPts val="2380"/>
                        </a:lnSpc>
                        <a:defRPr/>
                      </a:pPr>
                      <a:r>
                        <a:rPr lang="en-US" b="true" sz="1700" i="true">
                          <a:solidFill>
                            <a:srgbClr val="FFFFFF"/>
                          </a:solidFill>
                          <a:latin typeface="Proxima Nova Bold Italics"/>
                          <a:ea typeface="Proxima Nova Bold Italics"/>
                          <a:cs typeface="Proxima Nova Bold Italics"/>
                          <a:sym typeface="Proxima Nova Bold Italics"/>
                        </a:rPr>
                        <a:t>Distance i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r>
              <a:tr h="1159680">
                <a:tc>
                  <a:txBody>
                    <a:bodyPr anchor="t" rtlCol="false"/>
                    <a:lstStyle/>
                    <a:p>
                      <a:pPr algn="l">
                        <a:lnSpc>
                          <a:spcPts val="2380"/>
                        </a:lnSpc>
                        <a:defRPr/>
                      </a:pPr>
                      <a:r>
                        <a:rPr lang="en-US" sz="1700" b="true">
                          <a:solidFill>
                            <a:srgbClr val="FFFFFF"/>
                          </a:solidFill>
                          <a:latin typeface="Poppins Bold"/>
                          <a:ea typeface="Poppins Bold"/>
                          <a:cs typeface="Poppins Bold"/>
                          <a:sym typeface="Poppins Bold"/>
                        </a:rPr>
                        <a:t>Face 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379"/>
                        </a:lnSpc>
                        <a:defRPr/>
                      </a:pPr>
                      <a:r>
                        <a:rPr lang="en-US" sz="1699">
                          <a:solidFill>
                            <a:srgbClr val="000000"/>
                          </a:solidFill>
                          <a:latin typeface="Poppins"/>
                          <a:ea typeface="Poppins"/>
                          <a:cs typeface="Poppins"/>
                          <a:sym typeface="Poppins"/>
                        </a:rPr>
                        <a:t>Open-source Human Face Identification Network, ArcFace [4]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Poppins"/>
                          <a:ea typeface="Poppins"/>
                          <a:cs typeface="Poppins"/>
                          <a:sym typeface="Poppins"/>
                        </a:rPr>
                        <a:t>Euclidean Distance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9681">
                <a:tc>
                  <a:txBody>
                    <a:bodyPr anchor="t" rtlCol="false"/>
                    <a:lstStyle/>
                    <a:p>
                      <a:pPr algn="l">
                        <a:lnSpc>
                          <a:spcPts val="2379"/>
                        </a:lnSpc>
                        <a:defRPr/>
                      </a:pPr>
                      <a:r>
                        <a:rPr lang="en-US" sz="1699" b="true">
                          <a:solidFill>
                            <a:srgbClr val="FFFFFF"/>
                          </a:solidFill>
                          <a:latin typeface="Poppins Bold"/>
                          <a:ea typeface="Poppins Bold"/>
                          <a:cs typeface="Poppins Bold"/>
                          <a:sym typeface="Poppins Bold"/>
                        </a:rPr>
                        <a:t>Sketch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380"/>
                        </a:lnSpc>
                        <a:defRPr/>
                      </a:pPr>
                      <a:r>
                        <a:rPr lang="en-US" sz="1700">
                          <a:solidFill>
                            <a:srgbClr val="000000"/>
                          </a:solidFill>
                          <a:latin typeface="Poppins"/>
                          <a:ea typeface="Poppins"/>
                          <a:cs typeface="Poppins"/>
                          <a:sym typeface="Poppins"/>
                        </a:rPr>
                        <a:t>Open-source Sketch-to-Photo Synthesis Network [18]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Poppins"/>
                          <a:ea typeface="Poppins"/>
                          <a:cs typeface="Poppins"/>
                          <a:sym typeface="Poppins"/>
                        </a:rPr>
                        <a:t>Euclidean Distance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9681">
                <a:tc>
                  <a:txBody>
                    <a:bodyPr anchor="t" rtlCol="false"/>
                    <a:lstStyle/>
                    <a:p>
                      <a:pPr algn="l">
                        <a:lnSpc>
                          <a:spcPts val="2379"/>
                        </a:lnSpc>
                        <a:defRPr/>
                      </a:pPr>
                      <a:r>
                        <a:rPr lang="en-US" sz="1699" b="true">
                          <a:solidFill>
                            <a:srgbClr val="FFFFFF"/>
                          </a:solidFill>
                          <a:latin typeface="Poppins Bold"/>
                          <a:ea typeface="Poppins Bold"/>
                          <a:cs typeface="Poppins Bold"/>
                          <a:sym typeface="Poppins Bold"/>
                        </a:rPr>
                        <a:t>Landmark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380"/>
                        </a:lnSpc>
                        <a:defRPr/>
                      </a:pPr>
                      <a:r>
                        <a:rPr lang="en-US" sz="1700">
                          <a:solidFill>
                            <a:srgbClr val="000000"/>
                          </a:solidFill>
                          <a:latin typeface="Poppins"/>
                          <a:ea typeface="Poppins"/>
                          <a:cs typeface="Poppins"/>
                          <a:sym typeface="Poppins"/>
                        </a:rPr>
                        <a:t>Open-source Landmark Extractor Network [2]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Poppins"/>
                          <a:ea typeface="Poppins"/>
                          <a:cs typeface="Poppins"/>
                          <a:sym typeface="Poppins"/>
                        </a:rPr>
                        <a:t>Euclidean Distance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9681">
                <a:tc>
                  <a:txBody>
                    <a:bodyPr anchor="t" rtlCol="false"/>
                    <a:lstStyle/>
                    <a:p>
                      <a:pPr algn="l">
                        <a:lnSpc>
                          <a:spcPts val="2379"/>
                        </a:lnSpc>
                        <a:defRPr/>
                      </a:pPr>
                      <a:r>
                        <a:rPr lang="en-US" sz="1699" b="true">
                          <a:solidFill>
                            <a:srgbClr val="FFFFFF"/>
                          </a:solidFill>
                          <a:latin typeface="Poppins Bold"/>
                          <a:ea typeface="Poppins Bold"/>
                          <a:cs typeface="Poppins Bold"/>
                          <a:sym typeface="Poppins Bold"/>
                        </a:rPr>
                        <a:t>Segmentation Map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380"/>
                        </a:lnSpc>
                        <a:defRPr/>
                      </a:pPr>
                      <a:r>
                        <a:rPr lang="en-US" sz="1700">
                          <a:solidFill>
                            <a:srgbClr val="000000"/>
                          </a:solidFill>
                          <a:latin typeface="Poppins"/>
                          <a:ea typeface="Poppins"/>
                          <a:cs typeface="Poppins"/>
                          <a:sym typeface="Poppins"/>
                        </a:rPr>
                        <a:t>Open-source Real-Time Segmentation Network BiSeNet [19]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Poppins"/>
                          <a:ea typeface="Poppins"/>
                          <a:cs typeface="Poppins"/>
                          <a:sym typeface="Poppins"/>
                        </a:rPr>
                        <a:t>Euclidean Distance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57262">
                <a:tc>
                  <a:txBody>
                    <a:bodyPr anchor="t" rtlCol="false"/>
                    <a:lstStyle/>
                    <a:p>
                      <a:pPr algn="l">
                        <a:lnSpc>
                          <a:spcPts val="2380"/>
                        </a:lnSpc>
                        <a:defRPr/>
                      </a:pPr>
                      <a:r>
                        <a:rPr lang="en-US" sz="1700" b="true">
                          <a:solidFill>
                            <a:srgbClr val="FFFFFF"/>
                          </a:solidFill>
                          <a:latin typeface="Poppins Bold"/>
                          <a:ea typeface="Poppins Bold"/>
                          <a:cs typeface="Poppins Bold"/>
                          <a:sym typeface="Poppins Bold"/>
                        </a:rPr>
                        <a:t>Text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380"/>
                        </a:lnSpc>
                        <a:defRPr/>
                      </a:pPr>
                      <a:r>
                        <a:rPr lang="en-US" sz="1700">
                          <a:solidFill>
                            <a:srgbClr val="000000"/>
                          </a:solidFill>
                          <a:latin typeface="Poppins"/>
                          <a:ea typeface="Poppins"/>
                          <a:cs typeface="Poppins"/>
                          <a:sym typeface="Poppins"/>
                        </a:rPr>
                        <a:t>Open-source CLIP Image and Text Encoder [12]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Poppins"/>
                          <a:ea typeface="Poppins"/>
                          <a:cs typeface="Poppins"/>
                          <a:sym typeface="Poppins"/>
                        </a:rPr>
                        <a:t>Euclidean Distance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2" id="12"/>
          <p:cNvSpPr txBox="true"/>
          <p:nvPr/>
        </p:nvSpPr>
        <p:spPr>
          <a:xfrm rot="0">
            <a:off x="1782676" y="1554912"/>
            <a:ext cx="14405538" cy="557173"/>
          </a:xfrm>
          <a:prstGeom prst="rect">
            <a:avLst/>
          </a:prstGeom>
        </p:spPr>
        <p:txBody>
          <a:bodyPr anchor="t" rtlCol="false" tIns="0" lIns="0" bIns="0" rIns="0">
            <a:spAutoFit/>
          </a:bodyPr>
          <a:lstStyle/>
          <a:p>
            <a:pPr algn="ctr">
              <a:lnSpc>
                <a:spcPts val="4305"/>
              </a:lnSpc>
            </a:pPr>
            <a:r>
              <a:rPr lang="en-US" sz="3743" b="true">
                <a:solidFill>
                  <a:srgbClr val="7FB5FA"/>
                </a:solidFill>
                <a:latin typeface="Aileron Bold"/>
                <a:ea typeface="Aileron Bold"/>
                <a:cs typeface="Aileron Bold"/>
                <a:sym typeface="Aileron Bold"/>
              </a:rPr>
              <a:t>Condition-specific pre-trained model</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328813" y="-3634257"/>
            <a:ext cx="3537063" cy="9253676"/>
            <a:chOff x="0" y="0"/>
            <a:chExt cx="931572" cy="2437182"/>
          </a:xfrm>
        </p:grpSpPr>
        <p:sp>
          <p:nvSpPr>
            <p:cNvPr name="Freeform 3" id="3"/>
            <p:cNvSpPr/>
            <p:nvPr/>
          </p:nvSpPr>
          <p:spPr>
            <a:xfrm flipH="false" flipV="false" rot="0">
              <a:off x="0" y="0"/>
              <a:ext cx="931572" cy="2437182"/>
            </a:xfrm>
            <a:custGeom>
              <a:avLst/>
              <a:gdLst/>
              <a:ahLst/>
              <a:cxnLst/>
              <a:rect r="r" b="b" t="t" l="l"/>
              <a:pathLst>
                <a:path h="2437182" w="93157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4" id="4"/>
            <p:cNvSpPr txBox="true"/>
            <p:nvPr/>
          </p:nvSpPr>
          <p:spPr>
            <a:xfrm>
              <a:off x="0" y="-38100"/>
              <a:ext cx="931572" cy="24752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6463840" y="1104655"/>
            <a:ext cx="8346532" cy="3885105"/>
            <a:chOff x="0" y="0"/>
            <a:chExt cx="2198264" cy="1023237"/>
          </a:xfrm>
        </p:grpSpPr>
        <p:sp>
          <p:nvSpPr>
            <p:cNvPr name="Freeform 6" id="6"/>
            <p:cNvSpPr/>
            <p:nvPr/>
          </p:nvSpPr>
          <p:spPr>
            <a:xfrm flipH="false" flipV="false" rot="0">
              <a:off x="0" y="0"/>
              <a:ext cx="2198263" cy="1023237"/>
            </a:xfrm>
            <a:custGeom>
              <a:avLst/>
              <a:gdLst/>
              <a:ahLst/>
              <a:cxnLst/>
              <a:rect r="r" b="b" t="t" l="l"/>
              <a:pathLst>
                <a:path h="1023237" w="2198263">
                  <a:moveTo>
                    <a:pt x="92756" y="0"/>
                  </a:moveTo>
                  <a:lnTo>
                    <a:pt x="2105507" y="0"/>
                  </a:lnTo>
                  <a:cubicBezTo>
                    <a:pt x="2130108" y="0"/>
                    <a:pt x="2153701" y="9772"/>
                    <a:pt x="2171096" y="27168"/>
                  </a:cubicBezTo>
                  <a:cubicBezTo>
                    <a:pt x="2188491" y="44563"/>
                    <a:pt x="2198263" y="68156"/>
                    <a:pt x="2198263" y="92756"/>
                  </a:cubicBezTo>
                  <a:lnTo>
                    <a:pt x="2198263" y="930481"/>
                  </a:lnTo>
                  <a:cubicBezTo>
                    <a:pt x="2198263" y="981709"/>
                    <a:pt x="2156735" y="1023237"/>
                    <a:pt x="2105507" y="1023237"/>
                  </a:cubicBezTo>
                  <a:lnTo>
                    <a:pt x="92756" y="1023237"/>
                  </a:lnTo>
                  <a:cubicBezTo>
                    <a:pt x="68156" y="1023237"/>
                    <a:pt x="44563" y="1013465"/>
                    <a:pt x="27168" y="996070"/>
                  </a:cubicBezTo>
                  <a:cubicBezTo>
                    <a:pt x="9772" y="978675"/>
                    <a:pt x="0" y="955082"/>
                    <a:pt x="0" y="930481"/>
                  </a:cubicBezTo>
                  <a:lnTo>
                    <a:pt x="0" y="92756"/>
                  </a:lnTo>
                  <a:cubicBezTo>
                    <a:pt x="0" y="68156"/>
                    <a:pt x="9772" y="44563"/>
                    <a:pt x="27168" y="27168"/>
                  </a:cubicBezTo>
                  <a:cubicBezTo>
                    <a:pt x="44563" y="9772"/>
                    <a:pt x="68156" y="0"/>
                    <a:pt x="92756"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7" id="7"/>
            <p:cNvSpPr txBox="true"/>
            <p:nvPr/>
          </p:nvSpPr>
          <p:spPr>
            <a:xfrm>
              <a:off x="0" y="-38100"/>
              <a:ext cx="2198264" cy="106133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800000">
            <a:off x="1352811" y="3047208"/>
            <a:ext cx="4955648" cy="49556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7FB5FA">
                    <a:alpha val="24000"/>
                  </a:srgbClr>
                </a:gs>
                <a:gs pos="100000">
                  <a:srgbClr val="0151B8">
                    <a:alpha val="0"/>
                  </a:srgbClr>
                </a:gs>
              </a:gsLst>
              <a:lin ang="0"/>
            </a:gradFill>
          </p:spPr>
        </p:sp>
        <p:sp>
          <p:nvSpPr>
            <p:cNvPr name="TextBox 10" id="10"/>
            <p:cNvSpPr txBox="true"/>
            <p:nvPr/>
          </p:nvSpPr>
          <p:spPr>
            <a:xfrm>
              <a:off x="76200" y="38100"/>
              <a:ext cx="660400" cy="698500"/>
            </a:xfrm>
            <a:prstGeom prst="rect">
              <a:avLst/>
            </a:prstGeom>
          </p:spPr>
          <p:txBody>
            <a:bodyPr anchor="ctr" rtlCol="false" tIns="23987" lIns="23987" bIns="23987" rIns="23987"/>
            <a:lstStyle/>
            <a:p>
              <a:pPr algn="ctr">
                <a:lnSpc>
                  <a:spcPts val="2659"/>
                </a:lnSpc>
              </a:pPr>
            </a:p>
          </p:txBody>
        </p:sp>
      </p:grpSp>
      <p:grpSp>
        <p:nvGrpSpPr>
          <p:cNvPr name="Group 11" id="11"/>
          <p:cNvGrpSpPr/>
          <p:nvPr/>
        </p:nvGrpSpPr>
        <p:grpSpPr>
          <a:xfrm rot="0">
            <a:off x="1659201" y="3353598"/>
            <a:ext cx="4342867" cy="434286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50000" t="0" r="-50000" b="0"/>
              </a:stretch>
            </a:blipFill>
            <a:ln w="123825" cap="sq">
              <a:solidFill>
                <a:srgbClr val="FFFFFF"/>
              </a:solidFill>
              <a:prstDash val="solid"/>
              <a:miter/>
            </a:ln>
          </p:spPr>
        </p:sp>
      </p:grpSp>
      <p:sp>
        <p:nvSpPr>
          <p:cNvPr name="Freeform 13" id="13"/>
          <p:cNvSpPr/>
          <p:nvPr/>
        </p:nvSpPr>
        <p:spPr>
          <a:xfrm flipH="false" flipV="false" rot="0">
            <a:off x="7697423" y="4889677"/>
            <a:ext cx="1233326" cy="664397"/>
          </a:xfrm>
          <a:custGeom>
            <a:avLst/>
            <a:gdLst/>
            <a:ahLst/>
            <a:cxnLst/>
            <a:rect r="r" b="b" t="t" l="l"/>
            <a:pathLst>
              <a:path h="664397" w="1233326">
                <a:moveTo>
                  <a:pt x="0" y="0"/>
                </a:moveTo>
                <a:lnTo>
                  <a:pt x="1233327" y="0"/>
                </a:lnTo>
                <a:lnTo>
                  <a:pt x="1233327" y="664397"/>
                </a:lnTo>
                <a:lnTo>
                  <a:pt x="0" y="664397"/>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grpSp>
        <p:nvGrpSpPr>
          <p:cNvPr name="Group 14" id="14"/>
          <p:cNvGrpSpPr/>
          <p:nvPr/>
        </p:nvGrpSpPr>
        <p:grpSpPr>
          <a:xfrm rot="0">
            <a:off x="10625361" y="956449"/>
            <a:ext cx="9077742" cy="8530853"/>
            <a:chOff x="0" y="0"/>
            <a:chExt cx="2390846" cy="2246809"/>
          </a:xfrm>
        </p:grpSpPr>
        <p:sp>
          <p:nvSpPr>
            <p:cNvPr name="Freeform 15" id="15"/>
            <p:cNvSpPr/>
            <p:nvPr/>
          </p:nvSpPr>
          <p:spPr>
            <a:xfrm flipH="false" flipV="false" rot="0">
              <a:off x="0" y="0"/>
              <a:ext cx="2390846" cy="2246809"/>
            </a:xfrm>
            <a:custGeom>
              <a:avLst/>
              <a:gdLst/>
              <a:ahLst/>
              <a:cxnLst/>
              <a:rect r="r" b="b" t="t" l="l"/>
              <a:pathLst>
                <a:path h="2246809" w="2390846">
                  <a:moveTo>
                    <a:pt x="56288" y="0"/>
                  </a:moveTo>
                  <a:lnTo>
                    <a:pt x="2334558" y="0"/>
                  </a:lnTo>
                  <a:cubicBezTo>
                    <a:pt x="2349486" y="0"/>
                    <a:pt x="2363803" y="5930"/>
                    <a:pt x="2374359" y="16486"/>
                  </a:cubicBezTo>
                  <a:cubicBezTo>
                    <a:pt x="2384915" y="27042"/>
                    <a:pt x="2390846" y="41359"/>
                    <a:pt x="2390846" y="56288"/>
                  </a:cubicBezTo>
                  <a:lnTo>
                    <a:pt x="2390846" y="2190521"/>
                  </a:lnTo>
                  <a:cubicBezTo>
                    <a:pt x="2390846" y="2205450"/>
                    <a:pt x="2384915" y="2219767"/>
                    <a:pt x="2374359" y="2230323"/>
                  </a:cubicBezTo>
                  <a:cubicBezTo>
                    <a:pt x="2363803" y="2240879"/>
                    <a:pt x="2349486" y="2246809"/>
                    <a:pt x="2334558" y="2246809"/>
                  </a:cubicBezTo>
                  <a:lnTo>
                    <a:pt x="56288" y="2246809"/>
                  </a:lnTo>
                  <a:cubicBezTo>
                    <a:pt x="41359" y="2246809"/>
                    <a:pt x="27042" y="2240879"/>
                    <a:pt x="16486" y="2230323"/>
                  </a:cubicBezTo>
                  <a:cubicBezTo>
                    <a:pt x="5930" y="2219767"/>
                    <a:pt x="0" y="2205450"/>
                    <a:pt x="0" y="2190521"/>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16" id="16"/>
            <p:cNvSpPr txBox="true"/>
            <p:nvPr/>
          </p:nvSpPr>
          <p:spPr>
            <a:xfrm>
              <a:off x="0" y="-57150"/>
              <a:ext cx="2390846" cy="2303959"/>
            </a:xfrm>
            <a:prstGeom prst="rect">
              <a:avLst/>
            </a:prstGeom>
          </p:spPr>
          <p:txBody>
            <a:bodyPr anchor="ctr" rtlCol="false" tIns="50800" lIns="50800" bIns="50800" rIns="50800"/>
            <a:lstStyle/>
            <a:p>
              <a:pPr algn="ctr">
                <a:lnSpc>
                  <a:spcPts val="2735"/>
                </a:lnSpc>
              </a:pPr>
            </a:p>
          </p:txBody>
        </p:sp>
      </p:grpSp>
      <p:sp>
        <p:nvSpPr>
          <p:cNvPr name="TextBox 17" id="17"/>
          <p:cNvSpPr txBox="true"/>
          <p:nvPr/>
        </p:nvSpPr>
        <p:spPr>
          <a:xfrm rot="0">
            <a:off x="11406411" y="2983514"/>
            <a:ext cx="6239792" cy="5468620"/>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FFFFFF"/>
                </a:solidFill>
                <a:latin typeface="Poppins"/>
                <a:ea typeface="Poppins"/>
                <a:cs typeface="Poppins"/>
                <a:sym typeface="Poppins"/>
              </a:rPr>
              <a:t>Avoid combining conditions with same information</a:t>
            </a:r>
          </a:p>
          <a:p>
            <a:pPr algn="just" marL="474981" indent="-237491" lvl="1">
              <a:lnSpc>
                <a:spcPts val="3080"/>
              </a:lnSpc>
              <a:buFont typeface="Arial"/>
              <a:buChar char="•"/>
            </a:pPr>
            <a:r>
              <a:rPr lang="en-US" sz="2200">
                <a:solidFill>
                  <a:srgbClr val="FFFFFF"/>
                </a:solidFill>
                <a:latin typeface="Poppins"/>
                <a:ea typeface="Poppins"/>
                <a:cs typeface="Poppins"/>
                <a:sym typeface="Poppins"/>
              </a:rPr>
              <a:t>Generated 100 images from each multi-condition group</a:t>
            </a:r>
          </a:p>
          <a:p>
            <a:pPr algn="just" marL="949962" indent="-316654" lvl="2">
              <a:lnSpc>
                <a:spcPts val="3080"/>
              </a:lnSpc>
              <a:buFont typeface="Arial"/>
              <a:buChar char="⚬"/>
            </a:pPr>
            <a:r>
              <a:rPr lang="en-US" sz="2200">
                <a:solidFill>
                  <a:srgbClr val="FFFFFF"/>
                </a:solidFill>
                <a:latin typeface="Poppins"/>
                <a:ea typeface="Poppins"/>
                <a:cs typeface="Poppins"/>
                <a:sym typeface="Poppins"/>
              </a:rPr>
              <a:t>(Face ID, Landmark, Text)</a:t>
            </a:r>
          </a:p>
          <a:p>
            <a:pPr algn="just" marL="949962" indent="-316654" lvl="2">
              <a:lnSpc>
                <a:spcPts val="3080"/>
              </a:lnSpc>
              <a:buFont typeface="Arial"/>
              <a:buChar char="⚬"/>
            </a:pPr>
            <a:r>
              <a:rPr lang="en-US" sz="2200">
                <a:solidFill>
                  <a:srgbClr val="FFFFFF"/>
                </a:solidFill>
                <a:latin typeface="Poppins"/>
                <a:ea typeface="Poppins"/>
                <a:cs typeface="Poppins"/>
                <a:sym typeface="Poppins"/>
              </a:rPr>
              <a:t>(Sketch, Landmark, Text)</a:t>
            </a:r>
          </a:p>
          <a:p>
            <a:pPr algn="just" marL="949962" indent="-316654" lvl="2">
              <a:lnSpc>
                <a:spcPts val="3080"/>
              </a:lnSpc>
              <a:buFont typeface="Arial"/>
              <a:buChar char="⚬"/>
            </a:pPr>
            <a:r>
              <a:rPr lang="en-US" sz="2200">
                <a:solidFill>
                  <a:srgbClr val="FFFFFF"/>
                </a:solidFill>
                <a:latin typeface="Poppins"/>
                <a:ea typeface="Poppins"/>
                <a:cs typeface="Poppins"/>
                <a:sym typeface="Poppins"/>
              </a:rPr>
              <a:t>(Face ID, Segmentation Map, Text)</a:t>
            </a:r>
          </a:p>
          <a:p>
            <a:pPr algn="just" marL="949962" indent="-316654" lvl="2">
              <a:lnSpc>
                <a:spcPts val="3080"/>
              </a:lnSpc>
              <a:buFont typeface="Arial"/>
              <a:buChar char="⚬"/>
            </a:pPr>
            <a:r>
              <a:rPr lang="en-US" sz="2200">
                <a:solidFill>
                  <a:srgbClr val="FFFFFF"/>
                </a:solidFill>
                <a:latin typeface="Poppins"/>
                <a:ea typeface="Poppins"/>
                <a:cs typeface="Poppins"/>
                <a:sym typeface="Poppins"/>
              </a:rPr>
              <a:t>(Sketch, Segmentation Map, Text)</a:t>
            </a:r>
          </a:p>
          <a:p>
            <a:pPr algn="just" marL="474981" indent="-237491" lvl="1">
              <a:lnSpc>
                <a:spcPts val="3080"/>
              </a:lnSpc>
              <a:buFont typeface="Arial"/>
              <a:buChar char="•"/>
            </a:pPr>
            <a:r>
              <a:rPr lang="en-US" sz="2200">
                <a:solidFill>
                  <a:srgbClr val="FFFFFF"/>
                </a:solidFill>
                <a:latin typeface="Poppins"/>
                <a:ea typeface="Poppins"/>
                <a:cs typeface="Poppins"/>
                <a:sym typeface="Poppins"/>
              </a:rPr>
              <a:t>Evaluation criterion</a:t>
            </a:r>
          </a:p>
          <a:p>
            <a:pPr algn="just" marL="949962" indent="-316654" lvl="2">
              <a:lnSpc>
                <a:spcPts val="3080"/>
              </a:lnSpc>
              <a:buFont typeface="Arial"/>
              <a:buChar char="⚬"/>
            </a:pPr>
            <a:r>
              <a:rPr lang="en-US" sz="2200">
                <a:solidFill>
                  <a:srgbClr val="FFFFFF"/>
                </a:solidFill>
                <a:latin typeface="Poppins"/>
                <a:ea typeface="Poppins"/>
                <a:cs typeface="Poppins"/>
                <a:sym typeface="Poppins"/>
              </a:rPr>
              <a:t>Average Condition-Specific Euclidean Distances</a:t>
            </a:r>
          </a:p>
          <a:p>
            <a:pPr algn="just" marL="949962" indent="-316654" lvl="2">
              <a:lnSpc>
                <a:spcPts val="3080"/>
              </a:lnSpc>
              <a:buFont typeface="Arial"/>
              <a:buChar char="⚬"/>
            </a:pPr>
            <a:r>
              <a:rPr lang="en-US" sz="2200">
                <a:solidFill>
                  <a:srgbClr val="FFFFFF"/>
                </a:solidFill>
                <a:latin typeface="Poppins"/>
                <a:ea typeface="Poppins"/>
                <a:cs typeface="Poppins"/>
                <a:sym typeface="Poppins"/>
              </a:rPr>
              <a:t>Average Fréchet Inception Distance (FID)</a:t>
            </a:r>
          </a:p>
          <a:p>
            <a:pPr algn="just">
              <a:lnSpc>
                <a:spcPts val="3080"/>
              </a:lnSpc>
              <a:spcBef>
                <a:spcPct val="0"/>
              </a:spcBef>
            </a:pPr>
          </a:p>
        </p:txBody>
      </p:sp>
      <p:sp>
        <p:nvSpPr>
          <p:cNvPr name="Freeform 18" id="18"/>
          <p:cNvSpPr/>
          <p:nvPr/>
        </p:nvSpPr>
        <p:spPr>
          <a:xfrm flipH="false" flipV="false" rot="0">
            <a:off x="11411337" y="5822246"/>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1411337" y="7466139"/>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1589826" y="975499"/>
            <a:ext cx="6924992" cy="836057"/>
          </a:xfrm>
          <a:prstGeom prst="rect">
            <a:avLst/>
          </a:prstGeom>
        </p:spPr>
        <p:txBody>
          <a:bodyPr anchor="t" rtlCol="false" tIns="0" lIns="0" bIns="0" rIns="0">
            <a:spAutoFit/>
          </a:bodyPr>
          <a:lstStyle/>
          <a:p>
            <a:pPr algn="ctr">
              <a:lnSpc>
                <a:spcPts val="6511"/>
              </a:lnSpc>
            </a:pPr>
            <a:r>
              <a:rPr lang="en-US" sz="5662" b="true">
                <a:solidFill>
                  <a:srgbClr val="0453B9"/>
                </a:solidFill>
                <a:latin typeface="Aileron Bold"/>
                <a:ea typeface="Aileron Bold"/>
                <a:cs typeface="Aileron Bold"/>
                <a:sym typeface="Aileron Bold"/>
              </a:rPr>
              <a:t>Experimental Setup</a:t>
            </a:r>
          </a:p>
        </p:txBody>
      </p:sp>
      <p:sp>
        <p:nvSpPr>
          <p:cNvPr name="TextBox 21" id="21"/>
          <p:cNvSpPr txBox="true"/>
          <p:nvPr/>
        </p:nvSpPr>
        <p:spPr>
          <a:xfrm rot="0">
            <a:off x="11406411" y="1853310"/>
            <a:ext cx="5584489" cy="704050"/>
          </a:xfrm>
          <a:prstGeom prst="rect">
            <a:avLst/>
          </a:prstGeom>
        </p:spPr>
        <p:txBody>
          <a:bodyPr anchor="t" rtlCol="false" tIns="0" lIns="0" bIns="0" rIns="0">
            <a:spAutoFit/>
          </a:bodyPr>
          <a:lstStyle/>
          <a:p>
            <a:pPr algn="l">
              <a:lnSpc>
                <a:spcPts val="5494"/>
              </a:lnSpc>
            </a:pPr>
            <a:r>
              <a:rPr lang="en-US" sz="4778" b="true">
                <a:solidFill>
                  <a:srgbClr val="FFFFFF"/>
                </a:solidFill>
                <a:latin typeface="Aileron Bold"/>
                <a:ea typeface="Aileron Bold"/>
                <a:cs typeface="Aileron Bold"/>
                <a:sym typeface="Aileron Bold"/>
              </a:rPr>
              <a:t> Setup Parameters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328813" y="-3634257"/>
            <a:ext cx="3537063" cy="9253676"/>
            <a:chOff x="0" y="0"/>
            <a:chExt cx="931572" cy="2437182"/>
          </a:xfrm>
        </p:grpSpPr>
        <p:sp>
          <p:nvSpPr>
            <p:cNvPr name="Freeform 3" id="3"/>
            <p:cNvSpPr/>
            <p:nvPr/>
          </p:nvSpPr>
          <p:spPr>
            <a:xfrm flipH="false" flipV="false" rot="0">
              <a:off x="0" y="0"/>
              <a:ext cx="931572" cy="2437182"/>
            </a:xfrm>
            <a:custGeom>
              <a:avLst/>
              <a:gdLst/>
              <a:ahLst/>
              <a:cxnLst/>
              <a:rect r="r" b="b" t="t" l="l"/>
              <a:pathLst>
                <a:path h="2437182" w="93157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4" id="4"/>
            <p:cNvSpPr txBox="true"/>
            <p:nvPr/>
          </p:nvSpPr>
          <p:spPr>
            <a:xfrm>
              <a:off x="0" y="-38100"/>
              <a:ext cx="931572" cy="24752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827729" y="3884779"/>
            <a:ext cx="9077742" cy="1356570"/>
            <a:chOff x="0" y="0"/>
            <a:chExt cx="2390846" cy="357286"/>
          </a:xfrm>
        </p:grpSpPr>
        <p:sp>
          <p:nvSpPr>
            <p:cNvPr name="Freeform 6" id="6"/>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7" id="7"/>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0">
            <a:off x="10827729" y="5498524"/>
            <a:ext cx="9077742" cy="1356570"/>
            <a:chOff x="0" y="0"/>
            <a:chExt cx="2390846" cy="357286"/>
          </a:xfrm>
        </p:grpSpPr>
        <p:sp>
          <p:nvSpPr>
            <p:cNvPr name="Freeform 9" id="9"/>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10" id="10"/>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5400000">
            <a:off x="6463840" y="1104655"/>
            <a:ext cx="8346532" cy="3885105"/>
            <a:chOff x="0" y="0"/>
            <a:chExt cx="2198264" cy="1023237"/>
          </a:xfrm>
        </p:grpSpPr>
        <p:sp>
          <p:nvSpPr>
            <p:cNvPr name="Freeform 12" id="12"/>
            <p:cNvSpPr/>
            <p:nvPr/>
          </p:nvSpPr>
          <p:spPr>
            <a:xfrm flipH="false" flipV="false" rot="0">
              <a:off x="0" y="0"/>
              <a:ext cx="2198263" cy="1023237"/>
            </a:xfrm>
            <a:custGeom>
              <a:avLst/>
              <a:gdLst/>
              <a:ahLst/>
              <a:cxnLst/>
              <a:rect r="r" b="b" t="t" l="l"/>
              <a:pathLst>
                <a:path h="1023237" w="2198263">
                  <a:moveTo>
                    <a:pt x="92756" y="0"/>
                  </a:moveTo>
                  <a:lnTo>
                    <a:pt x="2105507" y="0"/>
                  </a:lnTo>
                  <a:cubicBezTo>
                    <a:pt x="2130108" y="0"/>
                    <a:pt x="2153701" y="9772"/>
                    <a:pt x="2171096" y="27168"/>
                  </a:cubicBezTo>
                  <a:cubicBezTo>
                    <a:pt x="2188491" y="44563"/>
                    <a:pt x="2198263" y="68156"/>
                    <a:pt x="2198263" y="92756"/>
                  </a:cubicBezTo>
                  <a:lnTo>
                    <a:pt x="2198263" y="930481"/>
                  </a:lnTo>
                  <a:cubicBezTo>
                    <a:pt x="2198263" y="981709"/>
                    <a:pt x="2156735" y="1023237"/>
                    <a:pt x="2105507" y="1023237"/>
                  </a:cubicBezTo>
                  <a:lnTo>
                    <a:pt x="92756" y="1023237"/>
                  </a:lnTo>
                  <a:cubicBezTo>
                    <a:pt x="68156" y="1023237"/>
                    <a:pt x="44563" y="1013465"/>
                    <a:pt x="27168" y="996070"/>
                  </a:cubicBezTo>
                  <a:cubicBezTo>
                    <a:pt x="9772" y="978675"/>
                    <a:pt x="0" y="955082"/>
                    <a:pt x="0" y="930481"/>
                  </a:cubicBezTo>
                  <a:lnTo>
                    <a:pt x="0" y="92756"/>
                  </a:lnTo>
                  <a:cubicBezTo>
                    <a:pt x="0" y="68156"/>
                    <a:pt x="9772" y="44563"/>
                    <a:pt x="27168" y="27168"/>
                  </a:cubicBezTo>
                  <a:cubicBezTo>
                    <a:pt x="44563" y="9772"/>
                    <a:pt x="68156" y="0"/>
                    <a:pt x="92756"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13" id="13"/>
            <p:cNvSpPr txBox="true"/>
            <p:nvPr/>
          </p:nvSpPr>
          <p:spPr>
            <a:xfrm>
              <a:off x="0" y="-38100"/>
              <a:ext cx="2198264" cy="1061337"/>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7697423" y="4889677"/>
            <a:ext cx="1233326" cy="664397"/>
          </a:xfrm>
          <a:custGeom>
            <a:avLst/>
            <a:gdLst/>
            <a:ahLst/>
            <a:cxnLst/>
            <a:rect r="r" b="b" t="t" l="l"/>
            <a:pathLst>
              <a:path h="664397" w="1233326">
                <a:moveTo>
                  <a:pt x="0" y="0"/>
                </a:moveTo>
                <a:lnTo>
                  <a:pt x="1233327" y="0"/>
                </a:lnTo>
                <a:lnTo>
                  <a:pt x="1233327" y="664397"/>
                </a:lnTo>
                <a:lnTo>
                  <a:pt x="0" y="664397"/>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15" id="15"/>
          <p:cNvGrpSpPr/>
          <p:nvPr/>
        </p:nvGrpSpPr>
        <p:grpSpPr>
          <a:xfrm rot="0">
            <a:off x="10625361" y="956449"/>
            <a:ext cx="9077742" cy="2406973"/>
            <a:chOff x="0" y="0"/>
            <a:chExt cx="2390846" cy="633935"/>
          </a:xfrm>
        </p:grpSpPr>
        <p:sp>
          <p:nvSpPr>
            <p:cNvPr name="Freeform 16" id="16"/>
            <p:cNvSpPr/>
            <p:nvPr/>
          </p:nvSpPr>
          <p:spPr>
            <a:xfrm flipH="false" flipV="false" rot="0">
              <a:off x="0" y="0"/>
              <a:ext cx="2390846" cy="633935"/>
            </a:xfrm>
            <a:custGeom>
              <a:avLst/>
              <a:gdLst/>
              <a:ahLst/>
              <a:cxnLst/>
              <a:rect r="r" b="b" t="t" l="l"/>
              <a:pathLst>
                <a:path h="633935" w="2390846">
                  <a:moveTo>
                    <a:pt x="56288" y="0"/>
                  </a:moveTo>
                  <a:lnTo>
                    <a:pt x="2334558" y="0"/>
                  </a:lnTo>
                  <a:cubicBezTo>
                    <a:pt x="2349486" y="0"/>
                    <a:pt x="2363803" y="5930"/>
                    <a:pt x="2374359" y="16486"/>
                  </a:cubicBezTo>
                  <a:cubicBezTo>
                    <a:pt x="2384915" y="27042"/>
                    <a:pt x="2390846" y="41359"/>
                    <a:pt x="2390846" y="56288"/>
                  </a:cubicBezTo>
                  <a:lnTo>
                    <a:pt x="2390846" y="577647"/>
                  </a:lnTo>
                  <a:cubicBezTo>
                    <a:pt x="2390846" y="608734"/>
                    <a:pt x="2365645" y="633935"/>
                    <a:pt x="2334558" y="633935"/>
                  </a:cubicBezTo>
                  <a:lnTo>
                    <a:pt x="56288" y="633935"/>
                  </a:lnTo>
                  <a:cubicBezTo>
                    <a:pt x="41359" y="633935"/>
                    <a:pt x="27042" y="628005"/>
                    <a:pt x="16486" y="617449"/>
                  </a:cubicBezTo>
                  <a:cubicBezTo>
                    <a:pt x="5930" y="606893"/>
                    <a:pt x="0" y="592576"/>
                    <a:pt x="0" y="577647"/>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17" id="17"/>
            <p:cNvSpPr txBox="true"/>
            <p:nvPr/>
          </p:nvSpPr>
          <p:spPr>
            <a:xfrm>
              <a:off x="0" y="-57150"/>
              <a:ext cx="2390846" cy="691085"/>
            </a:xfrm>
            <a:prstGeom prst="rect">
              <a:avLst/>
            </a:prstGeom>
          </p:spPr>
          <p:txBody>
            <a:bodyPr anchor="ctr" rtlCol="false" tIns="50800" lIns="50800" bIns="50800" rIns="50800"/>
            <a:lstStyle/>
            <a:p>
              <a:pPr algn="ctr">
                <a:lnSpc>
                  <a:spcPts val="2735"/>
                </a:lnSpc>
              </a:pPr>
            </a:p>
          </p:txBody>
        </p:sp>
      </p:grpSp>
      <p:sp>
        <p:nvSpPr>
          <p:cNvPr name="Freeform 18" id="18"/>
          <p:cNvSpPr/>
          <p:nvPr/>
        </p:nvSpPr>
        <p:spPr>
          <a:xfrm flipH="false" flipV="false" rot="0">
            <a:off x="11613706" y="4446675"/>
            <a:ext cx="234433" cy="168792"/>
          </a:xfrm>
          <a:custGeom>
            <a:avLst/>
            <a:gdLst/>
            <a:ahLst/>
            <a:cxnLst/>
            <a:rect r="r" b="b" t="t" l="l"/>
            <a:pathLst>
              <a:path h="168792" w="234433">
                <a:moveTo>
                  <a:pt x="0" y="0"/>
                </a:moveTo>
                <a:lnTo>
                  <a:pt x="234433" y="0"/>
                </a:lnTo>
                <a:lnTo>
                  <a:pt x="234433" y="168792"/>
                </a:lnTo>
                <a:lnTo>
                  <a:pt x="0" y="168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1464189" y="4268994"/>
            <a:ext cx="606964" cy="591031"/>
          </a:xfrm>
          <a:custGeom>
            <a:avLst/>
            <a:gdLst/>
            <a:ahLst/>
            <a:cxnLst/>
            <a:rect r="r" b="b" t="t" l="l"/>
            <a:pathLst>
              <a:path h="591031" w="606964">
                <a:moveTo>
                  <a:pt x="0" y="0"/>
                </a:moveTo>
                <a:lnTo>
                  <a:pt x="606964" y="0"/>
                </a:lnTo>
                <a:lnTo>
                  <a:pt x="606964" y="591031"/>
                </a:lnTo>
                <a:lnTo>
                  <a:pt x="0" y="5910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1442903" y="5871190"/>
            <a:ext cx="543358" cy="543358"/>
          </a:xfrm>
          <a:custGeom>
            <a:avLst/>
            <a:gdLst/>
            <a:ahLst/>
            <a:cxnLst/>
            <a:rect r="r" b="b" t="t" l="l"/>
            <a:pathLst>
              <a:path h="543358" w="543358">
                <a:moveTo>
                  <a:pt x="0" y="0"/>
                </a:moveTo>
                <a:lnTo>
                  <a:pt x="543358" y="0"/>
                </a:lnTo>
                <a:lnTo>
                  <a:pt x="543358" y="543358"/>
                </a:lnTo>
                <a:lnTo>
                  <a:pt x="0" y="5433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711357" y="4812449"/>
            <a:ext cx="6507148" cy="836057"/>
          </a:xfrm>
          <a:prstGeom prst="rect">
            <a:avLst/>
          </a:prstGeom>
        </p:spPr>
        <p:txBody>
          <a:bodyPr anchor="t" rtlCol="false" tIns="0" lIns="0" bIns="0" rIns="0">
            <a:spAutoFit/>
          </a:bodyPr>
          <a:lstStyle/>
          <a:p>
            <a:pPr algn="ctr">
              <a:lnSpc>
                <a:spcPts val="6511"/>
              </a:lnSpc>
            </a:pPr>
            <a:r>
              <a:rPr lang="en-US" sz="5662" b="true">
                <a:solidFill>
                  <a:srgbClr val="0453B9"/>
                </a:solidFill>
                <a:latin typeface="Aileron Bold"/>
                <a:ea typeface="Aileron Bold"/>
                <a:cs typeface="Aileron Bold"/>
                <a:sym typeface="Aileron Bold"/>
              </a:rPr>
              <a:t>Results</a:t>
            </a:r>
          </a:p>
        </p:txBody>
      </p:sp>
      <p:sp>
        <p:nvSpPr>
          <p:cNvPr name="TextBox 22" id="22"/>
          <p:cNvSpPr txBox="true"/>
          <p:nvPr/>
        </p:nvSpPr>
        <p:spPr>
          <a:xfrm rot="0">
            <a:off x="11406411" y="1853310"/>
            <a:ext cx="5584489" cy="704050"/>
          </a:xfrm>
          <a:prstGeom prst="rect">
            <a:avLst/>
          </a:prstGeom>
        </p:spPr>
        <p:txBody>
          <a:bodyPr anchor="t" rtlCol="false" tIns="0" lIns="0" bIns="0" rIns="0">
            <a:spAutoFit/>
          </a:bodyPr>
          <a:lstStyle/>
          <a:p>
            <a:pPr algn="l">
              <a:lnSpc>
                <a:spcPts val="5494"/>
              </a:lnSpc>
            </a:pPr>
            <a:r>
              <a:rPr lang="en-US" sz="4778" b="true">
                <a:solidFill>
                  <a:srgbClr val="FFFFFF"/>
                </a:solidFill>
                <a:latin typeface="Aileron Bold"/>
                <a:ea typeface="Aileron Bold"/>
                <a:cs typeface="Aileron Bold"/>
                <a:sym typeface="Aileron Bold"/>
              </a:rPr>
              <a:t>Outline</a:t>
            </a:r>
          </a:p>
        </p:txBody>
      </p:sp>
      <p:sp>
        <p:nvSpPr>
          <p:cNvPr name="TextBox 23" id="23"/>
          <p:cNvSpPr txBox="true"/>
          <p:nvPr/>
        </p:nvSpPr>
        <p:spPr>
          <a:xfrm rot="0">
            <a:off x="12199899" y="4239151"/>
            <a:ext cx="5261769" cy="507640"/>
          </a:xfrm>
          <a:prstGeom prst="rect">
            <a:avLst/>
          </a:prstGeom>
        </p:spPr>
        <p:txBody>
          <a:bodyPr anchor="t" rtlCol="false" tIns="0" lIns="0" bIns="0" rIns="0">
            <a:spAutoFit/>
          </a:bodyPr>
          <a:lstStyle/>
          <a:p>
            <a:pPr algn="l">
              <a:lnSpc>
                <a:spcPts val="4044"/>
              </a:lnSpc>
              <a:spcBef>
                <a:spcPct val="0"/>
              </a:spcBef>
            </a:pPr>
            <a:r>
              <a:rPr lang="en-US" sz="2889" b="true">
                <a:solidFill>
                  <a:srgbClr val="FFFFFF"/>
                </a:solidFill>
                <a:latin typeface="Poppins Semi-Bold"/>
                <a:ea typeface="Poppins Semi-Bold"/>
                <a:cs typeface="Poppins Semi-Bold"/>
                <a:sym typeface="Poppins Semi-Bold"/>
              </a:rPr>
              <a:t>Quantitative Results</a:t>
            </a:r>
          </a:p>
        </p:txBody>
      </p:sp>
      <p:sp>
        <p:nvSpPr>
          <p:cNvPr name="TextBox 24" id="24"/>
          <p:cNvSpPr txBox="true"/>
          <p:nvPr/>
        </p:nvSpPr>
        <p:spPr>
          <a:xfrm rot="0">
            <a:off x="12199899" y="5850949"/>
            <a:ext cx="5261769" cy="507640"/>
          </a:xfrm>
          <a:prstGeom prst="rect">
            <a:avLst/>
          </a:prstGeom>
        </p:spPr>
        <p:txBody>
          <a:bodyPr anchor="t" rtlCol="false" tIns="0" lIns="0" bIns="0" rIns="0">
            <a:spAutoFit/>
          </a:bodyPr>
          <a:lstStyle/>
          <a:p>
            <a:pPr algn="l">
              <a:lnSpc>
                <a:spcPts val="4044"/>
              </a:lnSpc>
              <a:spcBef>
                <a:spcPct val="0"/>
              </a:spcBef>
            </a:pPr>
            <a:r>
              <a:rPr lang="en-US" sz="2889" b="true">
                <a:solidFill>
                  <a:srgbClr val="FFFFFF"/>
                </a:solidFill>
                <a:latin typeface="Poppins Semi-Bold"/>
                <a:ea typeface="Poppins Semi-Bold"/>
                <a:cs typeface="Poppins Semi-Bold"/>
                <a:sym typeface="Poppins Semi-Bold"/>
              </a:rPr>
              <a:t>Qualitative Results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27508" y="373388"/>
            <a:ext cx="10675349" cy="915951"/>
          </a:xfrm>
          <a:prstGeom prst="rect">
            <a:avLst/>
          </a:prstGeom>
        </p:spPr>
        <p:txBody>
          <a:bodyPr anchor="t" rtlCol="false" tIns="0" lIns="0" bIns="0" rIns="0">
            <a:spAutoFit/>
          </a:bodyPr>
          <a:lstStyle/>
          <a:p>
            <a:pPr algn="ctr">
              <a:lnSpc>
                <a:spcPts val="7180"/>
              </a:lnSpc>
            </a:pPr>
            <a:r>
              <a:rPr lang="en-US" sz="6244" b="true">
                <a:solidFill>
                  <a:srgbClr val="0453B9"/>
                </a:solidFill>
                <a:latin typeface="Aileron Bold"/>
                <a:ea typeface="Aileron Bold"/>
                <a:cs typeface="Aileron Bold"/>
                <a:sym typeface="Aileron Bold"/>
              </a:rPr>
              <a:t>Quantitative Results</a:t>
            </a:r>
          </a:p>
        </p:txBody>
      </p:sp>
      <p:sp>
        <p:nvSpPr>
          <p:cNvPr name="TextBox 3" id="3"/>
          <p:cNvSpPr txBox="true"/>
          <p:nvPr/>
        </p:nvSpPr>
        <p:spPr>
          <a:xfrm rot="0">
            <a:off x="1941231" y="1553416"/>
            <a:ext cx="14405538" cy="557173"/>
          </a:xfrm>
          <a:prstGeom prst="rect">
            <a:avLst/>
          </a:prstGeom>
        </p:spPr>
        <p:txBody>
          <a:bodyPr anchor="t" rtlCol="false" tIns="0" lIns="0" bIns="0" rIns="0">
            <a:spAutoFit/>
          </a:bodyPr>
          <a:lstStyle/>
          <a:p>
            <a:pPr algn="ctr">
              <a:lnSpc>
                <a:spcPts val="4305"/>
              </a:lnSpc>
            </a:pPr>
            <a:r>
              <a:rPr lang="en-US" sz="3743" b="true">
                <a:solidFill>
                  <a:srgbClr val="7FB5FA"/>
                </a:solidFill>
                <a:latin typeface="Aileron Bold"/>
                <a:ea typeface="Aileron Bold"/>
                <a:cs typeface="Aileron Bold"/>
                <a:sym typeface="Aileron Bold"/>
              </a:rPr>
              <a:t>Comparison between Interaction Models</a:t>
            </a:r>
          </a:p>
        </p:txBody>
      </p:sp>
      <p:sp>
        <p:nvSpPr>
          <p:cNvPr name="Freeform 4" id="4"/>
          <p:cNvSpPr/>
          <p:nvPr/>
        </p:nvSpPr>
        <p:spPr>
          <a:xfrm flipH="false" flipV="false" rot="-5400000">
            <a:off x="16653983" y="812907"/>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aphicFrame>
        <p:nvGraphicFramePr>
          <p:cNvPr name="Table 5" id="5"/>
          <p:cNvGraphicFramePr>
            <a:graphicFrameLocks noGrp="true"/>
          </p:cNvGraphicFramePr>
          <p:nvPr/>
        </p:nvGraphicFramePr>
        <p:xfrm>
          <a:off x="1147794" y="2259112"/>
          <a:ext cx="16165402" cy="7786877"/>
        </p:xfrm>
        <a:graphic>
          <a:graphicData uri="http://schemas.openxmlformats.org/drawingml/2006/table">
            <a:tbl>
              <a:tblPr/>
              <a:tblGrid>
                <a:gridCol w="2425697"/>
                <a:gridCol w="1057098"/>
                <a:gridCol w="1331173"/>
                <a:gridCol w="1091642"/>
                <a:gridCol w="1497038"/>
                <a:gridCol w="1189945"/>
                <a:gridCol w="1514562"/>
                <a:gridCol w="1514562"/>
                <a:gridCol w="1514562"/>
                <a:gridCol w="1514562"/>
                <a:gridCol w="1514562"/>
              </a:tblGrid>
              <a:tr h="804034">
                <a:tc>
                  <a:txBody>
                    <a:bodyPr anchor="t" rtlCol="false"/>
                    <a:lstStyle/>
                    <a:p>
                      <a:pPr algn="ctr">
                        <a:lnSpc>
                          <a:spcPts val="2100"/>
                        </a:lnSpc>
                        <a:defRPr/>
                      </a:pP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gridSpan="2">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Text</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hMerge="true">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Text</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gridSpan="2">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Facial 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hMerge="true">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Facial 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gridSpan="2">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Segmentation Map</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hMerge="true">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Segmentation Map</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gridSpan="2">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Landmark </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hMerge="true">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Landmark </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gridSpan="2">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Sketch</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hMerge="true">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Sketch</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r>
              <a:tr h="811308">
                <a:tc>
                  <a:txBody>
                    <a:bodyPr anchor="t" rtlCol="false"/>
                    <a:lstStyle/>
                    <a:p>
                      <a:pPr algn="l">
                        <a:lnSpc>
                          <a:spcPts val="2100"/>
                        </a:lnSpc>
                        <a:defRPr/>
                      </a:pPr>
                      <a:r>
                        <a:rPr lang="en-US" sz="1500" b="true">
                          <a:solidFill>
                            <a:srgbClr val="FFFFFF"/>
                          </a:solidFill>
                          <a:latin typeface="Poppins Bold"/>
                          <a:ea typeface="Poppins Bold"/>
                          <a:cs typeface="Poppins Bold"/>
                          <a:sym typeface="Poppins Bold"/>
                        </a:rPr>
                        <a:t>Interaction Models</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100"/>
                        </a:lnSpc>
                        <a:defRPr/>
                      </a:pPr>
                      <a:r>
                        <a:rPr lang="en-US" sz="1500" b="true">
                          <a:solidFill>
                            <a:srgbClr val="FFFFFF"/>
                          </a:solidFill>
                          <a:latin typeface="Poppins Bold"/>
                          <a:ea typeface="Poppins Bold"/>
                          <a:cs typeface="Poppins Bold"/>
                          <a:sym typeface="Poppins Bold"/>
                        </a:rPr>
                        <a:t>FID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Distance</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FID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Distance</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FID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Distance</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FID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Distance</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FID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Distance</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r>
              <a:tr h="1340057">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MATCHE</a:t>
                      </a:r>
                      <a:endParaRPr lang="en-US" sz="1100"/>
                    </a:p>
                    <a:p>
                      <a:pPr algn="ctr">
                        <a:lnSpc>
                          <a:spcPts val="2100"/>
                        </a:lnSpc>
                      </a:pPr>
                      <a:r>
                        <a:rPr lang="en-US" sz="1500" b="true">
                          <a:solidFill>
                            <a:srgbClr val="FFFFFF"/>
                          </a:solidFill>
                          <a:latin typeface="Poppins Bold"/>
                          <a:ea typeface="Poppins Bold"/>
                          <a:cs typeface="Poppins Bold"/>
                          <a:sym typeface="Poppins Bold"/>
                        </a:rPr>
                        <a:t>(No Interaction Modelling)</a:t>
                      </a:r>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ctr">
                        <a:lnSpc>
                          <a:spcPts val="2100"/>
                        </a:lnSpc>
                        <a:defRPr/>
                      </a:pPr>
                      <a:r>
                        <a:rPr lang="en-US" sz="1500">
                          <a:solidFill>
                            <a:srgbClr val="000000"/>
                          </a:solidFill>
                          <a:latin typeface="Poppins"/>
                          <a:ea typeface="Poppins"/>
                          <a:cs typeface="Poppins"/>
                          <a:sym typeface="Poppins"/>
                        </a:rPr>
                        <a:t>113</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21.8</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158</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84.1</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129</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2331</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139</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17.3</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119</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329</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1308">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Euclidean Distance</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ctr">
                        <a:lnSpc>
                          <a:spcPts val="2100"/>
                        </a:lnSpc>
                        <a:defRPr/>
                      </a:pPr>
                      <a:r>
                        <a:rPr lang="en-US" sz="1500">
                          <a:solidFill>
                            <a:srgbClr val="000000"/>
                          </a:solidFill>
                          <a:latin typeface="Poppins"/>
                          <a:ea typeface="Poppins"/>
                          <a:cs typeface="Poppins"/>
                          <a:sym typeface="Poppins"/>
                        </a:rPr>
                        <a:t>163</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34.9</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188</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132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146</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2737</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136</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18.9</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129</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368</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4034">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Cosine Similarity</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ctr">
                        <a:lnSpc>
                          <a:spcPts val="2100"/>
                        </a:lnSpc>
                        <a:defRPr/>
                      </a:pPr>
                      <a:r>
                        <a:rPr lang="en-US" sz="1500">
                          <a:solidFill>
                            <a:srgbClr val="000000"/>
                          </a:solidFill>
                          <a:latin typeface="Poppins"/>
                          <a:ea typeface="Poppins"/>
                          <a:cs typeface="Poppins"/>
                          <a:sym typeface="Poppins"/>
                        </a:rPr>
                        <a:t>130</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24.6</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144</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73.5</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118</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2147</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128</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21.4</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116</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317</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4034">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Pearson Correlation</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ctr">
                        <a:lnSpc>
                          <a:spcPts val="2100"/>
                        </a:lnSpc>
                        <a:defRPr/>
                      </a:pPr>
                      <a:r>
                        <a:rPr lang="en-US" sz="1500">
                          <a:solidFill>
                            <a:srgbClr val="000000"/>
                          </a:solidFill>
                          <a:latin typeface="Poppins"/>
                          <a:ea typeface="Poppins"/>
                          <a:cs typeface="Poppins"/>
                          <a:sym typeface="Poppins"/>
                        </a:rPr>
                        <a:t>149</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29.2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148</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83.2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131</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2722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141</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16.1</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131</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396</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4034">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Polynomial</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ctr">
                        <a:lnSpc>
                          <a:spcPts val="2100"/>
                        </a:lnSpc>
                        <a:defRPr/>
                      </a:pPr>
                      <a:r>
                        <a:rPr lang="en-US" sz="1500">
                          <a:solidFill>
                            <a:srgbClr val="000000"/>
                          </a:solidFill>
                          <a:latin typeface="Poppins"/>
                          <a:ea typeface="Poppins"/>
                          <a:cs typeface="Poppins"/>
                          <a:sym typeface="Poppins"/>
                        </a:rPr>
                        <a:t>86.2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18.0</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102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71.5</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91.0</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2174</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95.3</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15.3</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91.4</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293</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4034">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Sigmoid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ctr">
                        <a:lnSpc>
                          <a:spcPts val="2100"/>
                        </a:lnSpc>
                        <a:defRPr/>
                      </a:pPr>
                      <a:r>
                        <a:rPr lang="en-US" sz="1500">
                          <a:solidFill>
                            <a:srgbClr val="000000"/>
                          </a:solidFill>
                          <a:latin typeface="Poppins"/>
                          <a:ea typeface="Poppins"/>
                          <a:cs typeface="Poppins"/>
                          <a:sym typeface="Poppins"/>
                        </a:rPr>
                        <a:t>102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21.7</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118</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68.4</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101</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2272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127</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16.3</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122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322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4034">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Gaussian </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ctr">
                        <a:lnSpc>
                          <a:spcPts val="2100"/>
                        </a:lnSpc>
                        <a:defRPr/>
                      </a:pPr>
                      <a:r>
                        <a:rPr lang="en-US" sz="1500">
                          <a:solidFill>
                            <a:srgbClr val="000000"/>
                          </a:solidFill>
                          <a:latin typeface="Poppins"/>
                          <a:ea typeface="Poppins"/>
                          <a:cs typeface="Poppins"/>
                          <a:sym typeface="Poppins"/>
                        </a:rPr>
                        <a:t>74.2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13.4</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86.3</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58.7</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77.5</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1825</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81.7</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14.9</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89.2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248</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27508" y="433046"/>
            <a:ext cx="10675349" cy="915951"/>
          </a:xfrm>
          <a:prstGeom prst="rect">
            <a:avLst/>
          </a:prstGeom>
        </p:spPr>
        <p:txBody>
          <a:bodyPr anchor="t" rtlCol="false" tIns="0" lIns="0" bIns="0" rIns="0">
            <a:spAutoFit/>
          </a:bodyPr>
          <a:lstStyle/>
          <a:p>
            <a:pPr algn="ctr">
              <a:lnSpc>
                <a:spcPts val="7180"/>
              </a:lnSpc>
            </a:pPr>
            <a:r>
              <a:rPr lang="en-US" sz="6244" b="true">
                <a:solidFill>
                  <a:srgbClr val="0453B9"/>
                </a:solidFill>
                <a:latin typeface="Aileron Bold"/>
                <a:ea typeface="Aileron Bold"/>
                <a:cs typeface="Aileron Bold"/>
                <a:sym typeface="Aileron Bold"/>
              </a:rPr>
              <a:t>Quantitative Results</a:t>
            </a:r>
          </a:p>
        </p:txBody>
      </p:sp>
      <p:sp>
        <p:nvSpPr>
          <p:cNvPr name="Freeform 3" id="3"/>
          <p:cNvSpPr/>
          <p:nvPr/>
        </p:nvSpPr>
        <p:spPr>
          <a:xfrm flipH="false" flipV="false" rot="-5400000">
            <a:off x="16653983" y="812907"/>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TextBox 4" id="4"/>
          <p:cNvSpPr txBox="true"/>
          <p:nvPr/>
        </p:nvSpPr>
        <p:spPr>
          <a:xfrm rot="0">
            <a:off x="1782676" y="1554912"/>
            <a:ext cx="14405538" cy="557173"/>
          </a:xfrm>
          <a:prstGeom prst="rect">
            <a:avLst/>
          </a:prstGeom>
        </p:spPr>
        <p:txBody>
          <a:bodyPr anchor="t" rtlCol="false" tIns="0" lIns="0" bIns="0" rIns="0">
            <a:spAutoFit/>
          </a:bodyPr>
          <a:lstStyle/>
          <a:p>
            <a:pPr algn="ctr">
              <a:lnSpc>
                <a:spcPts val="4305"/>
              </a:lnSpc>
            </a:pPr>
            <a:r>
              <a:rPr lang="en-US" sz="3743" b="true">
                <a:solidFill>
                  <a:srgbClr val="7FB5FA"/>
                </a:solidFill>
                <a:latin typeface="Aileron Bold"/>
                <a:ea typeface="Aileron Bold"/>
                <a:cs typeface="Aileron Bold"/>
                <a:sym typeface="Aileron Bold"/>
              </a:rPr>
              <a:t> TediGAN Baseline Comparison</a:t>
            </a:r>
          </a:p>
        </p:txBody>
      </p:sp>
      <p:sp>
        <p:nvSpPr>
          <p:cNvPr name="TextBox 5" id="5"/>
          <p:cNvSpPr txBox="true"/>
          <p:nvPr/>
        </p:nvSpPr>
        <p:spPr>
          <a:xfrm rot="0">
            <a:off x="1641595" y="2421483"/>
            <a:ext cx="14687700" cy="1598930"/>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000000"/>
                </a:solidFill>
                <a:latin typeface="Poppins"/>
                <a:ea typeface="Poppins"/>
                <a:cs typeface="Poppins"/>
                <a:sym typeface="Poppins"/>
              </a:rPr>
              <a:t>To further validate the effectiveness of MATCHE diffusion, we compared MATCHE diffusion with Gaussian Kernels, with the baseline model TediGAN.</a:t>
            </a:r>
          </a:p>
          <a:p>
            <a:pPr algn="just" marL="496571" indent="-248285" lvl="1">
              <a:lnSpc>
                <a:spcPts val="3220"/>
              </a:lnSpc>
              <a:spcBef>
                <a:spcPct val="0"/>
              </a:spcBef>
              <a:buFont typeface="Arial"/>
              <a:buChar char="•"/>
            </a:pPr>
            <a:r>
              <a:rPr lang="en-US" sz="2300">
                <a:solidFill>
                  <a:srgbClr val="000000"/>
                </a:solidFill>
                <a:latin typeface="Poppins"/>
                <a:ea typeface="Poppins"/>
                <a:cs typeface="Poppins"/>
                <a:sym typeface="Poppins"/>
              </a:rPr>
              <a:t>TediGAN is a multi-modal image generation framework that enables text-guided synthesis through StyleGAN inversion and visual-linguistic similarity learning [17]</a:t>
            </a:r>
          </a:p>
        </p:txBody>
      </p:sp>
      <p:graphicFrame>
        <p:nvGraphicFramePr>
          <p:cNvPr name="Table 6" id="6"/>
          <p:cNvGraphicFramePr>
            <a:graphicFrameLocks noGrp="true"/>
          </p:cNvGraphicFramePr>
          <p:nvPr/>
        </p:nvGraphicFramePr>
        <p:xfrm>
          <a:off x="965281" y="4782413"/>
          <a:ext cx="16357438" cy="4133850"/>
        </p:xfrm>
        <a:graphic>
          <a:graphicData uri="http://schemas.openxmlformats.org/drawingml/2006/table">
            <a:tbl>
              <a:tblPr/>
              <a:tblGrid>
                <a:gridCol w="2394652"/>
                <a:gridCol w="1199168"/>
                <a:gridCol w="1469736"/>
                <a:gridCol w="955085"/>
                <a:gridCol w="1466566"/>
                <a:gridCol w="1219041"/>
                <a:gridCol w="1539503"/>
                <a:gridCol w="1539503"/>
                <a:gridCol w="1539503"/>
                <a:gridCol w="1539503"/>
                <a:gridCol w="1495178"/>
              </a:tblGrid>
              <a:tr h="874838">
                <a:tc>
                  <a:txBody>
                    <a:bodyPr anchor="t" rtlCol="false"/>
                    <a:lstStyle/>
                    <a:p>
                      <a:pPr algn="ctr">
                        <a:lnSpc>
                          <a:spcPts val="2520"/>
                        </a:lnSpc>
                        <a:defRPr/>
                      </a:pP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gridSpan="2">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Text</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hMerge="true">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Text</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gridSpan="2">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Facial 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hMerge="true">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Facial 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gridSpan="2">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Segmentation Map</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hMerge="true">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Segmentation Map</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gridSpan="2">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Landmark </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hMerge="true">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Landmark </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gridSpan="2">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Sketch</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hMerge="true">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Sketch</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r>
              <a:tr h="1192087">
                <a:tc>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Interaction Models</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FID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Distance</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FID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Distance</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FID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Distance</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FID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Distance</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FID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Distance</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r>
              <a:tr h="1192087">
                <a:tc>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TediGAN</a:t>
                      </a:r>
                      <a:endParaRPr lang="en-US" sz="1100"/>
                    </a:p>
                    <a:p>
                      <a:pPr algn="ctr">
                        <a:lnSpc>
                          <a:spcPts val="2520"/>
                        </a:lnSpc>
                      </a:pPr>
                      <a:r>
                        <a:rPr lang="en-US" sz="1800">
                          <a:solidFill>
                            <a:srgbClr val="FFFFFF"/>
                          </a:solidFill>
                          <a:latin typeface="Poppins"/>
                          <a:ea typeface="Poppins"/>
                          <a:cs typeface="Poppins"/>
                          <a:sym typeface="Poppins"/>
                        </a:rPr>
                        <a:t>[17]</a:t>
                      </a:r>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ctr">
                        <a:lnSpc>
                          <a:spcPts val="2520"/>
                        </a:lnSpc>
                        <a:defRPr/>
                      </a:pPr>
                      <a:r>
                        <a:rPr lang="en-US" sz="1800">
                          <a:solidFill>
                            <a:srgbClr val="000000"/>
                          </a:solidFill>
                          <a:latin typeface="Poppins"/>
                          <a:ea typeface="Poppins"/>
                          <a:cs typeface="Poppins"/>
                          <a:sym typeface="Poppins"/>
                        </a:rPr>
                        <a:t>71.9</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12.8</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82.8</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59.0</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81.2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2073</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87.0</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19.4</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89.2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248</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74838">
                <a:tc>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MATCHE</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ctr">
                        <a:lnSpc>
                          <a:spcPts val="2520"/>
                        </a:lnSpc>
                        <a:defRPr/>
                      </a:pPr>
                      <a:r>
                        <a:rPr lang="en-US" sz="1800">
                          <a:solidFill>
                            <a:srgbClr val="000000"/>
                          </a:solidFill>
                          <a:latin typeface="Poppins"/>
                          <a:ea typeface="Poppins"/>
                          <a:cs typeface="Poppins"/>
                          <a:sym typeface="Poppins"/>
                        </a:rPr>
                        <a:t>74.2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13.4</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86.3</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58.7</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77.5</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1825</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79.7</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14.9</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98.2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288</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328813" y="-3634257"/>
            <a:ext cx="3537063" cy="9253676"/>
            <a:chOff x="0" y="0"/>
            <a:chExt cx="931572" cy="2437182"/>
          </a:xfrm>
        </p:grpSpPr>
        <p:sp>
          <p:nvSpPr>
            <p:cNvPr name="Freeform 3" id="3"/>
            <p:cNvSpPr/>
            <p:nvPr/>
          </p:nvSpPr>
          <p:spPr>
            <a:xfrm flipH="false" flipV="false" rot="0">
              <a:off x="0" y="0"/>
              <a:ext cx="931572" cy="2437182"/>
            </a:xfrm>
            <a:custGeom>
              <a:avLst/>
              <a:gdLst/>
              <a:ahLst/>
              <a:cxnLst/>
              <a:rect r="r" b="b" t="t" l="l"/>
              <a:pathLst>
                <a:path h="2437182" w="93157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4" id="4"/>
            <p:cNvSpPr txBox="true"/>
            <p:nvPr/>
          </p:nvSpPr>
          <p:spPr>
            <a:xfrm>
              <a:off x="0" y="-38100"/>
              <a:ext cx="931572" cy="24752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6463840" y="1104655"/>
            <a:ext cx="8346532" cy="3885105"/>
            <a:chOff x="0" y="0"/>
            <a:chExt cx="2198264" cy="1023237"/>
          </a:xfrm>
        </p:grpSpPr>
        <p:sp>
          <p:nvSpPr>
            <p:cNvPr name="Freeform 6" id="6"/>
            <p:cNvSpPr/>
            <p:nvPr/>
          </p:nvSpPr>
          <p:spPr>
            <a:xfrm flipH="false" flipV="false" rot="0">
              <a:off x="0" y="0"/>
              <a:ext cx="2198263" cy="1023237"/>
            </a:xfrm>
            <a:custGeom>
              <a:avLst/>
              <a:gdLst/>
              <a:ahLst/>
              <a:cxnLst/>
              <a:rect r="r" b="b" t="t" l="l"/>
              <a:pathLst>
                <a:path h="1023237" w="2198263">
                  <a:moveTo>
                    <a:pt x="92756" y="0"/>
                  </a:moveTo>
                  <a:lnTo>
                    <a:pt x="2105507" y="0"/>
                  </a:lnTo>
                  <a:cubicBezTo>
                    <a:pt x="2130108" y="0"/>
                    <a:pt x="2153701" y="9772"/>
                    <a:pt x="2171096" y="27168"/>
                  </a:cubicBezTo>
                  <a:cubicBezTo>
                    <a:pt x="2188491" y="44563"/>
                    <a:pt x="2198263" y="68156"/>
                    <a:pt x="2198263" y="92756"/>
                  </a:cubicBezTo>
                  <a:lnTo>
                    <a:pt x="2198263" y="930481"/>
                  </a:lnTo>
                  <a:cubicBezTo>
                    <a:pt x="2198263" y="981709"/>
                    <a:pt x="2156735" y="1023237"/>
                    <a:pt x="2105507" y="1023237"/>
                  </a:cubicBezTo>
                  <a:lnTo>
                    <a:pt x="92756" y="1023237"/>
                  </a:lnTo>
                  <a:cubicBezTo>
                    <a:pt x="68156" y="1023237"/>
                    <a:pt x="44563" y="1013465"/>
                    <a:pt x="27168" y="996070"/>
                  </a:cubicBezTo>
                  <a:cubicBezTo>
                    <a:pt x="9772" y="978675"/>
                    <a:pt x="0" y="955082"/>
                    <a:pt x="0" y="930481"/>
                  </a:cubicBezTo>
                  <a:lnTo>
                    <a:pt x="0" y="92756"/>
                  </a:lnTo>
                  <a:cubicBezTo>
                    <a:pt x="0" y="68156"/>
                    <a:pt x="9772" y="44563"/>
                    <a:pt x="27168" y="27168"/>
                  </a:cubicBezTo>
                  <a:cubicBezTo>
                    <a:pt x="44563" y="9772"/>
                    <a:pt x="68156" y="0"/>
                    <a:pt x="92756"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7" id="7"/>
            <p:cNvSpPr txBox="true"/>
            <p:nvPr/>
          </p:nvSpPr>
          <p:spPr>
            <a:xfrm>
              <a:off x="0" y="-38100"/>
              <a:ext cx="2198264" cy="106133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1620520"/>
            <a:ext cx="6924992" cy="836057"/>
          </a:xfrm>
          <a:prstGeom prst="rect">
            <a:avLst/>
          </a:prstGeom>
        </p:spPr>
        <p:txBody>
          <a:bodyPr anchor="t" rtlCol="false" tIns="0" lIns="0" bIns="0" rIns="0">
            <a:spAutoFit/>
          </a:bodyPr>
          <a:lstStyle/>
          <a:p>
            <a:pPr algn="l">
              <a:lnSpc>
                <a:spcPts val="6511"/>
              </a:lnSpc>
            </a:pPr>
            <a:r>
              <a:rPr lang="en-US" sz="5662" b="true">
                <a:solidFill>
                  <a:srgbClr val="0453B9"/>
                </a:solidFill>
                <a:latin typeface="Aileron Bold"/>
                <a:ea typeface="Aileron Bold"/>
                <a:cs typeface="Aileron Bold"/>
                <a:sym typeface="Aileron Bold"/>
              </a:rPr>
              <a:t>Qualitative Results </a:t>
            </a:r>
          </a:p>
        </p:txBody>
      </p:sp>
      <p:sp>
        <p:nvSpPr>
          <p:cNvPr name="TextBox 9" id="9"/>
          <p:cNvSpPr txBox="true"/>
          <p:nvPr/>
        </p:nvSpPr>
        <p:spPr>
          <a:xfrm rot="0">
            <a:off x="1111317" y="2850356"/>
            <a:ext cx="8032683" cy="1643023"/>
          </a:xfrm>
          <a:prstGeom prst="rect">
            <a:avLst/>
          </a:prstGeom>
        </p:spPr>
        <p:txBody>
          <a:bodyPr anchor="t" rtlCol="false" tIns="0" lIns="0" bIns="0" rIns="0">
            <a:spAutoFit/>
          </a:bodyPr>
          <a:lstStyle/>
          <a:p>
            <a:pPr algn="l">
              <a:lnSpc>
                <a:spcPts val="4305"/>
              </a:lnSpc>
            </a:pPr>
            <a:r>
              <a:rPr lang="en-US" sz="3743" b="true">
                <a:solidFill>
                  <a:srgbClr val="2D80EB"/>
                </a:solidFill>
                <a:latin typeface="Aileron Bold"/>
                <a:ea typeface="Aileron Bold"/>
                <a:cs typeface="Aileron Bold"/>
                <a:sym typeface="Aileron Bold"/>
              </a:rPr>
              <a:t>Illustration of Sequential Multi-Conditional Image Generation by MATCHE Diffusion</a:t>
            </a:r>
          </a:p>
        </p:txBody>
      </p:sp>
      <p:sp>
        <p:nvSpPr>
          <p:cNvPr name="TextBox 10" id="10"/>
          <p:cNvSpPr txBox="true"/>
          <p:nvPr/>
        </p:nvSpPr>
        <p:spPr>
          <a:xfrm rot="0">
            <a:off x="889118" y="4817228"/>
            <a:ext cx="7805435" cy="3599180"/>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000000"/>
                </a:solidFill>
                <a:latin typeface="Poppins"/>
                <a:ea typeface="Poppins"/>
                <a:cs typeface="Poppins"/>
                <a:sym typeface="Poppins"/>
              </a:rPr>
              <a:t>Shows a sequence of image generation to better illustrates MATCHE's ability to integrate multiple conditions progressively</a:t>
            </a:r>
          </a:p>
          <a:p>
            <a:pPr algn="just" marL="496571" indent="-248285" lvl="1">
              <a:lnSpc>
                <a:spcPts val="3220"/>
              </a:lnSpc>
              <a:buFont typeface="Arial"/>
              <a:buChar char="•"/>
            </a:pPr>
            <a:r>
              <a:rPr lang="en-US" sz="2300">
                <a:solidFill>
                  <a:srgbClr val="000000"/>
                </a:solidFill>
                <a:latin typeface="Poppins"/>
                <a:ea typeface="Poppins"/>
                <a:cs typeface="Poppins"/>
                <a:sym typeface="Poppins"/>
              </a:rPr>
              <a:t>In this example:</a:t>
            </a:r>
          </a:p>
          <a:p>
            <a:pPr algn="just" marL="993141" indent="-331047" lvl="2">
              <a:lnSpc>
                <a:spcPts val="3220"/>
              </a:lnSpc>
              <a:buFont typeface="Arial"/>
              <a:buChar char="⚬"/>
            </a:pPr>
            <a:r>
              <a:rPr lang="en-US" sz="2300">
                <a:solidFill>
                  <a:srgbClr val="000000"/>
                </a:solidFill>
                <a:latin typeface="Poppins"/>
                <a:ea typeface="Poppins"/>
                <a:cs typeface="Poppins"/>
                <a:sym typeface="Poppins"/>
              </a:rPr>
              <a:t> (Sketch → Sketch + Text Prompt → Sketch + Text Prompt + Segmentation Map)</a:t>
            </a:r>
          </a:p>
          <a:p>
            <a:pPr algn="just" marL="496571" indent="-248285" lvl="1">
              <a:lnSpc>
                <a:spcPts val="3220"/>
              </a:lnSpc>
              <a:spcBef>
                <a:spcPct val="0"/>
              </a:spcBef>
              <a:buFont typeface="Arial"/>
              <a:buChar char="•"/>
            </a:pPr>
            <a:r>
              <a:rPr lang="en-US" sz="2300">
                <a:solidFill>
                  <a:srgbClr val="000000"/>
                </a:solidFill>
                <a:latin typeface="Poppins"/>
                <a:ea typeface="Poppins"/>
                <a:cs typeface="Poppins"/>
                <a:sym typeface="Poppins"/>
              </a:rPr>
              <a:t>This demonstrates how MATCHE's ability to add additional constraints and refine the output while preserving visual coherence</a:t>
            </a:r>
          </a:p>
        </p:txBody>
      </p:sp>
      <p:sp>
        <p:nvSpPr>
          <p:cNvPr name="Freeform 11" id="11"/>
          <p:cNvSpPr/>
          <p:nvPr/>
        </p:nvSpPr>
        <p:spPr>
          <a:xfrm flipH="false" flipV="false" rot="0">
            <a:off x="9428679" y="1846373"/>
            <a:ext cx="7627691" cy="6325133"/>
          </a:xfrm>
          <a:custGeom>
            <a:avLst/>
            <a:gdLst/>
            <a:ahLst/>
            <a:cxnLst/>
            <a:rect r="r" b="b" t="t" l="l"/>
            <a:pathLst>
              <a:path h="6325133" w="7627691">
                <a:moveTo>
                  <a:pt x="0" y="0"/>
                </a:moveTo>
                <a:lnTo>
                  <a:pt x="7627690" y="0"/>
                </a:lnTo>
                <a:lnTo>
                  <a:pt x="7627690" y="6325133"/>
                </a:lnTo>
                <a:lnTo>
                  <a:pt x="0" y="6325133"/>
                </a:lnTo>
                <a:lnTo>
                  <a:pt x="0" y="0"/>
                </a:lnTo>
                <a:close/>
              </a:path>
            </a:pathLst>
          </a:custGeom>
          <a:blipFill>
            <a:blip r:embed="rId2"/>
            <a:stretch>
              <a:fillRect l="0" t="0" r="0" b="0"/>
            </a:stretch>
          </a:blipFill>
          <a:ln w="38100" cap="rnd">
            <a:solidFill>
              <a:srgbClr val="0453B9"/>
            </a:solidFill>
            <a:prstDash val="solid"/>
            <a:round/>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7267" y="7006654"/>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7267" y="7551783"/>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979895" y="0"/>
            <a:ext cx="1365255" cy="10287000"/>
            <a:chOff x="0" y="0"/>
            <a:chExt cx="359573" cy="2709333"/>
          </a:xfrm>
        </p:grpSpPr>
        <p:sp>
          <p:nvSpPr>
            <p:cNvPr name="Freeform 5" id="5"/>
            <p:cNvSpPr/>
            <p:nvPr/>
          </p:nvSpPr>
          <p:spPr>
            <a:xfrm flipH="false" flipV="false" rot="0">
              <a:off x="0" y="0"/>
              <a:ext cx="359573" cy="2709333"/>
            </a:xfrm>
            <a:custGeom>
              <a:avLst/>
              <a:gdLst/>
              <a:ahLst/>
              <a:cxnLst/>
              <a:rect r="r" b="b" t="t" l="l"/>
              <a:pathLst>
                <a:path h="2709333" w="359573">
                  <a:moveTo>
                    <a:pt x="0" y="0"/>
                  </a:moveTo>
                  <a:lnTo>
                    <a:pt x="359573" y="0"/>
                  </a:lnTo>
                  <a:lnTo>
                    <a:pt x="359573" y="2709333"/>
                  </a:lnTo>
                  <a:lnTo>
                    <a:pt x="0" y="2709333"/>
                  </a:lnTo>
                  <a:close/>
                </a:path>
              </a:pathLst>
            </a:custGeom>
            <a:gradFill rotWithShape="true">
              <a:gsLst>
                <a:gs pos="0">
                  <a:srgbClr val="0453B9">
                    <a:alpha val="100000"/>
                  </a:srgbClr>
                </a:gs>
                <a:gs pos="100000">
                  <a:srgbClr val="3881DF">
                    <a:alpha val="100000"/>
                  </a:srgbClr>
                </a:gs>
              </a:gsLst>
              <a:lin ang="2700000"/>
            </a:gradFill>
          </p:spPr>
        </p:sp>
        <p:sp>
          <p:nvSpPr>
            <p:cNvPr name="TextBox 6" id="6"/>
            <p:cNvSpPr txBox="true"/>
            <p:nvPr/>
          </p:nvSpPr>
          <p:spPr>
            <a:xfrm>
              <a:off x="0" y="-57150"/>
              <a:ext cx="359573" cy="2766483"/>
            </a:xfrm>
            <a:prstGeom prst="rect">
              <a:avLst/>
            </a:prstGeom>
          </p:spPr>
          <p:txBody>
            <a:bodyPr anchor="ctr" rtlCol="false" tIns="50800" lIns="50800" bIns="50800" rIns="50800"/>
            <a:lstStyle/>
            <a:p>
              <a:pPr algn="ctr">
                <a:lnSpc>
                  <a:spcPts val="2735"/>
                </a:lnSpc>
              </a:pPr>
            </a:p>
          </p:txBody>
        </p:sp>
      </p:grpSp>
      <p:grpSp>
        <p:nvGrpSpPr>
          <p:cNvPr name="Group 7" id="7"/>
          <p:cNvGrpSpPr/>
          <p:nvPr/>
        </p:nvGrpSpPr>
        <p:grpSpPr>
          <a:xfrm rot="0">
            <a:off x="12147547" y="2939239"/>
            <a:ext cx="4408521" cy="440852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FFFFFF">
                    <a:alpha val="24000"/>
                  </a:srgbClr>
                </a:gs>
                <a:gs pos="100000">
                  <a:srgbClr val="0151B8">
                    <a:alpha val="0"/>
                  </a:srgbClr>
                </a:gs>
              </a:gsLst>
              <a:lin ang="0"/>
            </a:gradFill>
          </p:spPr>
        </p:sp>
        <p:sp>
          <p:nvSpPr>
            <p:cNvPr name="TextBox 9" id="9"/>
            <p:cNvSpPr txBox="true"/>
            <p:nvPr/>
          </p:nvSpPr>
          <p:spPr>
            <a:xfrm>
              <a:off x="76200" y="38100"/>
              <a:ext cx="660400" cy="698500"/>
            </a:xfrm>
            <a:prstGeom prst="rect">
              <a:avLst/>
            </a:prstGeom>
          </p:spPr>
          <p:txBody>
            <a:bodyPr anchor="ctr" rtlCol="false" tIns="31086" lIns="31086" bIns="31086" rIns="31086"/>
            <a:lstStyle/>
            <a:p>
              <a:pPr algn="ctr">
                <a:lnSpc>
                  <a:spcPts val="2659"/>
                </a:lnSpc>
              </a:pPr>
            </a:p>
          </p:txBody>
        </p:sp>
      </p:grpSp>
      <p:grpSp>
        <p:nvGrpSpPr>
          <p:cNvPr name="Group 10" id="10"/>
          <p:cNvGrpSpPr/>
          <p:nvPr/>
        </p:nvGrpSpPr>
        <p:grpSpPr>
          <a:xfrm rot="0">
            <a:off x="12420111" y="3211803"/>
            <a:ext cx="3863394" cy="386339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9871" t="0" r="-22072" b="0"/>
              </a:stretch>
            </a:blipFill>
            <a:ln w="123825" cap="sq">
              <a:solidFill>
                <a:srgbClr val="FFFFFF"/>
              </a:solidFill>
              <a:prstDash val="solid"/>
              <a:miter/>
            </a:ln>
          </p:spPr>
        </p:sp>
      </p:grpSp>
      <p:sp>
        <p:nvSpPr>
          <p:cNvPr name="Freeform 12" id="12"/>
          <p:cNvSpPr/>
          <p:nvPr/>
        </p:nvSpPr>
        <p:spPr>
          <a:xfrm flipH="false" flipV="false" rot="-5400000">
            <a:off x="17057377" y="4822637"/>
            <a:ext cx="1191242" cy="641726"/>
          </a:xfrm>
          <a:custGeom>
            <a:avLst/>
            <a:gdLst/>
            <a:ahLst/>
            <a:cxnLst/>
            <a:rect r="r" b="b" t="t" l="l"/>
            <a:pathLst>
              <a:path h="641726" w="1191242">
                <a:moveTo>
                  <a:pt x="0" y="0"/>
                </a:moveTo>
                <a:lnTo>
                  <a:pt x="1191242" y="0"/>
                </a:lnTo>
                <a:lnTo>
                  <a:pt x="1191242" y="641726"/>
                </a:lnTo>
                <a:lnTo>
                  <a:pt x="0" y="641726"/>
                </a:lnTo>
                <a:lnTo>
                  <a:pt x="0" y="0"/>
                </a:lnTo>
                <a:close/>
              </a:path>
            </a:pathLst>
          </a:custGeom>
          <a:blipFill>
            <a:blip r:embed="rId5">
              <a:extLst>
                <a:ext uri="{96DAC541-7B7A-43D3-8B79-37D633B846F1}">
                  <asvg:svgBlip xmlns:asvg="http://schemas.microsoft.com/office/drawing/2016/SVG/main" r:embed="rId6"/>
                </a:ext>
              </a:extLst>
            </a:blip>
            <a:stretch>
              <a:fillRect l="0" t="0" r="0" b="-85630"/>
            </a:stretch>
          </a:blipFill>
        </p:spPr>
      </p:sp>
      <p:grpSp>
        <p:nvGrpSpPr>
          <p:cNvPr name="Group 13" id="13"/>
          <p:cNvGrpSpPr/>
          <p:nvPr/>
        </p:nvGrpSpPr>
        <p:grpSpPr>
          <a:xfrm rot="0">
            <a:off x="6404501" y="9720110"/>
            <a:ext cx="7020469" cy="1076631"/>
            <a:chOff x="0" y="0"/>
            <a:chExt cx="1849012" cy="283557"/>
          </a:xfrm>
        </p:grpSpPr>
        <p:sp>
          <p:nvSpPr>
            <p:cNvPr name="Freeform 14" id="14"/>
            <p:cNvSpPr/>
            <p:nvPr/>
          </p:nvSpPr>
          <p:spPr>
            <a:xfrm flipH="false" flipV="false" rot="0">
              <a:off x="0" y="0"/>
              <a:ext cx="1849012" cy="283557"/>
            </a:xfrm>
            <a:custGeom>
              <a:avLst/>
              <a:gdLst/>
              <a:ahLst/>
              <a:cxnLst/>
              <a:rect r="r" b="b" t="t" l="l"/>
              <a:pathLst>
                <a:path h="283557" w="1849012">
                  <a:moveTo>
                    <a:pt x="110276" y="0"/>
                  </a:moveTo>
                  <a:lnTo>
                    <a:pt x="1738736" y="0"/>
                  </a:lnTo>
                  <a:cubicBezTo>
                    <a:pt x="1767983" y="0"/>
                    <a:pt x="1796032" y="11618"/>
                    <a:pt x="1816713" y="32299"/>
                  </a:cubicBezTo>
                  <a:cubicBezTo>
                    <a:pt x="1837394" y="52980"/>
                    <a:pt x="1849012" y="81029"/>
                    <a:pt x="1849012" y="110276"/>
                  </a:cubicBezTo>
                  <a:lnTo>
                    <a:pt x="1849012" y="173281"/>
                  </a:lnTo>
                  <a:cubicBezTo>
                    <a:pt x="1849012" y="234185"/>
                    <a:pt x="1799640" y="283557"/>
                    <a:pt x="1738736" y="283557"/>
                  </a:cubicBezTo>
                  <a:lnTo>
                    <a:pt x="110276" y="283557"/>
                  </a:lnTo>
                  <a:cubicBezTo>
                    <a:pt x="81029" y="283557"/>
                    <a:pt x="52980" y="271939"/>
                    <a:pt x="32299" y="251258"/>
                  </a:cubicBezTo>
                  <a:cubicBezTo>
                    <a:pt x="11618" y="230577"/>
                    <a:pt x="0" y="202528"/>
                    <a:pt x="0" y="173281"/>
                  </a:cubicBezTo>
                  <a:lnTo>
                    <a:pt x="0" y="110276"/>
                  </a:lnTo>
                  <a:cubicBezTo>
                    <a:pt x="0" y="81029"/>
                    <a:pt x="11618" y="52980"/>
                    <a:pt x="32299" y="32299"/>
                  </a:cubicBezTo>
                  <a:cubicBezTo>
                    <a:pt x="52980" y="11618"/>
                    <a:pt x="81029" y="0"/>
                    <a:pt x="110276"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15" id="15"/>
            <p:cNvSpPr txBox="true"/>
            <p:nvPr/>
          </p:nvSpPr>
          <p:spPr>
            <a:xfrm>
              <a:off x="0" y="-38100"/>
              <a:ext cx="1849012" cy="321657"/>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1454241" y="9501622"/>
            <a:ext cx="1046053" cy="563513"/>
          </a:xfrm>
          <a:custGeom>
            <a:avLst/>
            <a:gdLst/>
            <a:ahLst/>
            <a:cxnLst/>
            <a:rect r="r" b="b" t="t" l="l"/>
            <a:pathLst>
              <a:path h="563513" w="1046053">
                <a:moveTo>
                  <a:pt x="0" y="0"/>
                </a:moveTo>
                <a:lnTo>
                  <a:pt x="1046053" y="0"/>
                </a:lnTo>
                <a:lnTo>
                  <a:pt x="1046053" y="563512"/>
                </a:lnTo>
                <a:lnTo>
                  <a:pt x="0" y="563512"/>
                </a:lnTo>
                <a:lnTo>
                  <a:pt x="0" y="0"/>
                </a:lnTo>
                <a:close/>
              </a:path>
            </a:pathLst>
          </a:custGeom>
          <a:blipFill>
            <a:blip r:embed="rId7">
              <a:extLst>
                <a:ext uri="{96DAC541-7B7A-43D3-8B79-37D633B846F1}">
                  <asvg:svgBlip xmlns:asvg="http://schemas.microsoft.com/office/drawing/2016/SVG/main" r:embed="rId8"/>
                </a:ext>
              </a:extLst>
            </a:blip>
            <a:stretch>
              <a:fillRect l="0" t="0" r="0" b="-85630"/>
            </a:stretch>
          </a:blipFill>
        </p:spPr>
      </p:sp>
      <p:sp>
        <p:nvSpPr>
          <p:cNvPr name="TextBox 17" id="17"/>
          <p:cNvSpPr txBox="true"/>
          <p:nvPr/>
        </p:nvSpPr>
        <p:spPr>
          <a:xfrm rot="0">
            <a:off x="1411367" y="1614053"/>
            <a:ext cx="7358388" cy="940482"/>
          </a:xfrm>
          <a:prstGeom prst="rect">
            <a:avLst/>
          </a:prstGeom>
        </p:spPr>
        <p:txBody>
          <a:bodyPr anchor="t" rtlCol="false" tIns="0" lIns="0" bIns="0" rIns="0">
            <a:spAutoFit/>
          </a:bodyPr>
          <a:lstStyle/>
          <a:p>
            <a:pPr algn="l">
              <a:lnSpc>
                <a:spcPts val="7363"/>
              </a:lnSpc>
            </a:pPr>
            <a:r>
              <a:rPr lang="en-US" sz="6403" b="true">
                <a:solidFill>
                  <a:srgbClr val="0453B9"/>
                </a:solidFill>
                <a:latin typeface="Aileron Bold"/>
                <a:ea typeface="Aileron Bold"/>
                <a:cs typeface="Aileron Bold"/>
                <a:sym typeface="Aileron Bold"/>
              </a:rPr>
              <a:t>Research Scope</a:t>
            </a:r>
          </a:p>
        </p:txBody>
      </p:sp>
      <p:sp>
        <p:nvSpPr>
          <p:cNvPr name="TextBox 18" id="18"/>
          <p:cNvSpPr txBox="true"/>
          <p:nvPr/>
        </p:nvSpPr>
        <p:spPr>
          <a:xfrm rot="0">
            <a:off x="1253014" y="4837099"/>
            <a:ext cx="9258696" cy="2799080"/>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000000"/>
                </a:solidFill>
                <a:latin typeface="Poppins"/>
                <a:ea typeface="Poppins"/>
                <a:cs typeface="Poppins"/>
                <a:sym typeface="Poppins"/>
              </a:rPr>
              <a:t>Automated Generation implies minimal human input</a:t>
            </a:r>
          </a:p>
          <a:p>
            <a:pPr algn="just" marL="496571" indent="-248285" lvl="1">
              <a:lnSpc>
                <a:spcPts val="3220"/>
              </a:lnSpc>
              <a:buFont typeface="Arial"/>
              <a:buChar char="•"/>
            </a:pPr>
            <a:r>
              <a:rPr lang="en-US" sz="2300">
                <a:solidFill>
                  <a:srgbClr val="000000"/>
                </a:solidFill>
                <a:latin typeface="Poppins"/>
                <a:ea typeface="Poppins"/>
                <a:cs typeface="Poppins"/>
                <a:sym typeface="Poppins"/>
              </a:rPr>
              <a:t>Chosen training-free methods </a:t>
            </a:r>
          </a:p>
          <a:p>
            <a:pPr algn="just" marL="496571" indent="-248285" lvl="1">
              <a:lnSpc>
                <a:spcPts val="3220"/>
              </a:lnSpc>
              <a:buFont typeface="Arial"/>
              <a:buChar char="•"/>
            </a:pPr>
            <a:r>
              <a:rPr lang="en-US" sz="2300">
                <a:solidFill>
                  <a:srgbClr val="000000"/>
                </a:solidFill>
                <a:latin typeface="Poppins"/>
                <a:ea typeface="Poppins"/>
                <a:cs typeface="Poppins"/>
                <a:sym typeface="Poppins"/>
              </a:rPr>
              <a:t>Training-free take automation further by removing the need for retraining on new data or conditions</a:t>
            </a:r>
          </a:p>
          <a:p>
            <a:pPr algn="just" marL="496571" indent="-248285" lvl="1">
              <a:lnSpc>
                <a:spcPts val="3220"/>
              </a:lnSpc>
              <a:buFont typeface="Arial"/>
              <a:buChar char="•"/>
            </a:pPr>
            <a:r>
              <a:rPr lang="en-US" sz="2300">
                <a:solidFill>
                  <a:srgbClr val="000000"/>
                </a:solidFill>
                <a:latin typeface="Poppins"/>
                <a:ea typeface="Poppins"/>
                <a:cs typeface="Poppins"/>
                <a:sym typeface="Poppins"/>
              </a:rPr>
              <a:t>This increases practicality, reduces computational costs, and supports rapid adaptation to new generation tasks</a:t>
            </a:r>
          </a:p>
          <a:p>
            <a:pPr algn="just">
              <a:lnSpc>
                <a:spcPts val="3220"/>
              </a:lnSpc>
              <a:spcBef>
                <a:spcPct val="0"/>
              </a:spcBef>
            </a:pPr>
          </a:p>
        </p:txBody>
      </p:sp>
      <p:sp>
        <p:nvSpPr>
          <p:cNvPr name="TextBox 19" id="19"/>
          <p:cNvSpPr txBox="true"/>
          <p:nvPr/>
        </p:nvSpPr>
        <p:spPr>
          <a:xfrm rot="0">
            <a:off x="1454241" y="3947113"/>
            <a:ext cx="9563406" cy="566136"/>
          </a:xfrm>
          <a:prstGeom prst="rect">
            <a:avLst/>
          </a:prstGeom>
        </p:spPr>
        <p:txBody>
          <a:bodyPr anchor="t" rtlCol="false" tIns="0" lIns="0" bIns="0" rIns="0">
            <a:spAutoFit/>
          </a:bodyPr>
          <a:lstStyle/>
          <a:p>
            <a:pPr algn="l">
              <a:lnSpc>
                <a:spcPts val="4495"/>
              </a:lnSpc>
              <a:spcBef>
                <a:spcPct val="0"/>
              </a:spcBef>
            </a:pPr>
            <a:r>
              <a:rPr lang="en-US" sz="3211" b="true">
                <a:solidFill>
                  <a:srgbClr val="000000"/>
                </a:solidFill>
                <a:latin typeface="Poppins Semi-Bold"/>
                <a:ea typeface="Poppins Semi-Bold"/>
                <a:cs typeface="Poppins Semi-Bold"/>
                <a:sym typeface="Poppins Semi-Bold"/>
              </a:rPr>
              <a:t>Automated ⟶ Training-Free</a:t>
            </a:r>
          </a:p>
        </p:txBody>
      </p:sp>
      <p:sp>
        <p:nvSpPr>
          <p:cNvPr name="TextBox 20" id="20"/>
          <p:cNvSpPr txBox="true"/>
          <p:nvPr/>
        </p:nvSpPr>
        <p:spPr>
          <a:xfrm rot="0">
            <a:off x="1454241" y="2752696"/>
            <a:ext cx="8856243" cy="450113"/>
          </a:xfrm>
          <a:prstGeom prst="rect">
            <a:avLst/>
          </a:prstGeom>
        </p:spPr>
        <p:txBody>
          <a:bodyPr anchor="t" rtlCol="false" tIns="0" lIns="0" bIns="0" rIns="0">
            <a:spAutoFit/>
          </a:bodyPr>
          <a:lstStyle/>
          <a:p>
            <a:pPr algn="l">
              <a:lnSpc>
                <a:spcPts val="3650"/>
              </a:lnSpc>
              <a:spcBef>
                <a:spcPct val="0"/>
              </a:spcBef>
            </a:pPr>
            <a:r>
              <a:rPr lang="en-US" b="true" sz="2808">
                <a:solidFill>
                  <a:srgbClr val="2D80EB"/>
                </a:solidFill>
                <a:latin typeface="Aileron Bold"/>
                <a:ea typeface="Aileron Bold"/>
                <a:cs typeface="Aileron Bold"/>
                <a:sym typeface="Aileron Bold"/>
              </a:rPr>
              <a:t>FYP Title ⟶ FYP Research Scope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681504" y="851729"/>
            <a:ext cx="6924992" cy="836057"/>
          </a:xfrm>
          <a:prstGeom prst="rect">
            <a:avLst/>
          </a:prstGeom>
        </p:spPr>
        <p:txBody>
          <a:bodyPr anchor="t" rtlCol="false" tIns="0" lIns="0" bIns="0" rIns="0">
            <a:spAutoFit/>
          </a:bodyPr>
          <a:lstStyle/>
          <a:p>
            <a:pPr algn="ctr">
              <a:lnSpc>
                <a:spcPts val="6511"/>
              </a:lnSpc>
            </a:pPr>
            <a:r>
              <a:rPr lang="en-US" sz="5662" b="true">
                <a:solidFill>
                  <a:srgbClr val="0453B9"/>
                </a:solidFill>
                <a:latin typeface="Aileron Bold"/>
                <a:ea typeface="Aileron Bold"/>
                <a:cs typeface="Aileron Bold"/>
                <a:sym typeface="Aileron Bold"/>
              </a:rPr>
              <a:t>Qualitative Results </a:t>
            </a:r>
          </a:p>
        </p:txBody>
      </p:sp>
      <p:sp>
        <p:nvSpPr>
          <p:cNvPr name="TextBox 3" id="3"/>
          <p:cNvSpPr txBox="true"/>
          <p:nvPr/>
        </p:nvSpPr>
        <p:spPr>
          <a:xfrm rot="0">
            <a:off x="2664693" y="1939692"/>
            <a:ext cx="12958614" cy="1643023"/>
          </a:xfrm>
          <a:prstGeom prst="rect">
            <a:avLst/>
          </a:prstGeom>
        </p:spPr>
        <p:txBody>
          <a:bodyPr anchor="t" rtlCol="false" tIns="0" lIns="0" bIns="0" rIns="0">
            <a:spAutoFit/>
          </a:bodyPr>
          <a:lstStyle/>
          <a:p>
            <a:pPr algn="ctr">
              <a:lnSpc>
                <a:spcPts val="4305"/>
              </a:lnSpc>
            </a:pPr>
            <a:r>
              <a:rPr lang="en-US" sz="3743" b="true">
                <a:solidFill>
                  <a:srgbClr val="2D80EB"/>
                </a:solidFill>
                <a:latin typeface="Aileron Bold"/>
                <a:ea typeface="Aileron Bold"/>
                <a:cs typeface="Aileron Bold"/>
                <a:sym typeface="Aileron Bold"/>
              </a:rPr>
              <a:t>Segmentation Map + Text Prompt, </a:t>
            </a:r>
          </a:p>
          <a:p>
            <a:pPr algn="ctr">
              <a:lnSpc>
                <a:spcPts val="4305"/>
              </a:lnSpc>
            </a:pPr>
            <a:r>
              <a:rPr lang="en-US" sz="3743" b="true">
                <a:solidFill>
                  <a:srgbClr val="2D80EB"/>
                </a:solidFill>
                <a:latin typeface="Aileron Bold"/>
                <a:ea typeface="Aileron Bold"/>
                <a:cs typeface="Aileron Bold"/>
                <a:sym typeface="Aileron Bold"/>
              </a:rPr>
              <a:t>Multi-Conditional Image Generation Result</a:t>
            </a:r>
          </a:p>
          <a:p>
            <a:pPr algn="ctr">
              <a:lnSpc>
                <a:spcPts val="4305"/>
              </a:lnSpc>
            </a:pPr>
          </a:p>
        </p:txBody>
      </p:sp>
      <p:sp>
        <p:nvSpPr>
          <p:cNvPr name="Freeform 4" id="4"/>
          <p:cNvSpPr/>
          <p:nvPr/>
        </p:nvSpPr>
        <p:spPr>
          <a:xfrm flipH="false" flipV="false" rot="0">
            <a:off x="5282227" y="3582714"/>
            <a:ext cx="7723546" cy="6085519"/>
          </a:xfrm>
          <a:custGeom>
            <a:avLst/>
            <a:gdLst/>
            <a:ahLst/>
            <a:cxnLst/>
            <a:rect r="r" b="b" t="t" l="l"/>
            <a:pathLst>
              <a:path h="6085519" w="7723546">
                <a:moveTo>
                  <a:pt x="0" y="0"/>
                </a:moveTo>
                <a:lnTo>
                  <a:pt x="7723546" y="0"/>
                </a:lnTo>
                <a:lnTo>
                  <a:pt x="7723546" y="6085519"/>
                </a:lnTo>
                <a:lnTo>
                  <a:pt x="0" y="6085519"/>
                </a:lnTo>
                <a:lnTo>
                  <a:pt x="0" y="0"/>
                </a:lnTo>
                <a:close/>
              </a:path>
            </a:pathLst>
          </a:custGeom>
          <a:blipFill>
            <a:blip r:embed="rId2"/>
            <a:stretch>
              <a:fillRect l="0" t="0" r="0" b="0"/>
            </a:stretch>
          </a:blipFill>
          <a:ln w="38100" cap="sq">
            <a:solidFill>
              <a:srgbClr val="0453B9"/>
            </a:solidFill>
            <a:prstDash val="solid"/>
            <a:miter/>
          </a:ln>
        </p:spPr>
      </p:sp>
      <p:grpSp>
        <p:nvGrpSpPr>
          <p:cNvPr name="Group 5" id="5"/>
          <p:cNvGrpSpPr/>
          <p:nvPr/>
        </p:nvGrpSpPr>
        <p:grpSpPr>
          <a:xfrm rot="1865818">
            <a:off x="15792762" y="378361"/>
            <a:ext cx="5289783" cy="528978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2581221">
            <a:off x="-2009996" y="6946961"/>
            <a:ext cx="5115846" cy="511584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1865818">
            <a:off x="14613177" y="606362"/>
            <a:ext cx="1384678" cy="138467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2581221">
            <a:off x="2494864" y="9214683"/>
            <a:ext cx="1298895" cy="129889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1865818">
            <a:off x="14973538" y="2620270"/>
            <a:ext cx="344610" cy="34461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0" id="20"/>
          <p:cNvGrpSpPr/>
          <p:nvPr/>
        </p:nvGrpSpPr>
        <p:grpSpPr>
          <a:xfrm rot="2581221">
            <a:off x="1390834" y="6138158"/>
            <a:ext cx="475381" cy="47538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3" id="23"/>
          <p:cNvSpPr/>
          <p:nvPr/>
        </p:nvSpPr>
        <p:spPr>
          <a:xfrm flipH="false" flipV="false" rot="0">
            <a:off x="2072617" y="7772102"/>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
        <p:nvSpPr>
          <p:cNvPr name="Freeform 24" id="24"/>
          <p:cNvSpPr/>
          <p:nvPr/>
        </p:nvSpPr>
        <p:spPr>
          <a:xfrm flipH="false" flipV="false" rot="0">
            <a:off x="15446065" y="454236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681504" y="851729"/>
            <a:ext cx="6924992" cy="836057"/>
          </a:xfrm>
          <a:prstGeom prst="rect">
            <a:avLst/>
          </a:prstGeom>
        </p:spPr>
        <p:txBody>
          <a:bodyPr anchor="t" rtlCol="false" tIns="0" lIns="0" bIns="0" rIns="0">
            <a:spAutoFit/>
          </a:bodyPr>
          <a:lstStyle/>
          <a:p>
            <a:pPr algn="ctr">
              <a:lnSpc>
                <a:spcPts val="6511"/>
              </a:lnSpc>
            </a:pPr>
            <a:r>
              <a:rPr lang="en-US" sz="5662" b="true">
                <a:solidFill>
                  <a:srgbClr val="0453B9"/>
                </a:solidFill>
                <a:latin typeface="Aileron Bold"/>
                <a:ea typeface="Aileron Bold"/>
                <a:cs typeface="Aileron Bold"/>
                <a:sym typeface="Aileron Bold"/>
              </a:rPr>
              <a:t>Qualitative Results </a:t>
            </a:r>
          </a:p>
        </p:txBody>
      </p:sp>
      <p:sp>
        <p:nvSpPr>
          <p:cNvPr name="TextBox 3" id="3"/>
          <p:cNvSpPr txBox="true"/>
          <p:nvPr/>
        </p:nvSpPr>
        <p:spPr>
          <a:xfrm rot="0">
            <a:off x="2664693" y="1939692"/>
            <a:ext cx="12958614" cy="1643023"/>
          </a:xfrm>
          <a:prstGeom prst="rect">
            <a:avLst/>
          </a:prstGeom>
        </p:spPr>
        <p:txBody>
          <a:bodyPr anchor="t" rtlCol="false" tIns="0" lIns="0" bIns="0" rIns="0">
            <a:spAutoFit/>
          </a:bodyPr>
          <a:lstStyle/>
          <a:p>
            <a:pPr algn="ctr">
              <a:lnSpc>
                <a:spcPts val="4305"/>
              </a:lnSpc>
            </a:pPr>
            <a:r>
              <a:rPr lang="en-US" sz="3743" b="true">
                <a:solidFill>
                  <a:srgbClr val="2D80EB"/>
                </a:solidFill>
                <a:latin typeface="Aileron Bold"/>
                <a:ea typeface="Aileron Bold"/>
                <a:cs typeface="Aileron Bold"/>
                <a:sym typeface="Aileron Bold"/>
              </a:rPr>
              <a:t>Sketch + Segmentation Map, </a:t>
            </a:r>
          </a:p>
          <a:p>
            <a:pPr algn="ctr">
              <a:lnSpc>
                <a:spcPts val="4305"/>
              </a:lnSpc>
            </a:pPr>
            <a:r>
              <a:rPr lang="en-US" sz="3743" b="true">
                <a:solidFill>
                  <a:srgbClr val="2D80EB"/>
                </a:solidFill>
                <a:latin typeface="Aileron Bold"/>
                <a:ea typeface="Aileron Bold"/>
                <a:cs typeface="Aileron Bold"/>
                <a:sym typeface="Aileron Bold"/>
              </a:rPr>
              <a:t>Multi-Conditional Image Generation Result</a:t>
            </a:r>
          </a:p>
          <a:p>
            <a:pPr algn="ctr">
              <a:lnSpc>
                <a:spcPts val="4305"/>
              </a:lnSpc>
            </a:pPr>
          </a:p>
        </p:txBody>
      </p:sp>
      <p:sp>
        <p:nvSpPr>
          <p:cNvPr name="Freeform 4" id="4"/>
          <p:cNvSpPr/>
          <p:nvPr/>
        </p:nvSpPr>
        <p:spPr>
          <a:xfrm flipH="false" flipV="false" rot="0">
            <a:off x="5282227" y="3582714"/>
            <a:ext cx="7723546" cy="6153199"/>
          </a:xfrm>
          <a:custGeom>
            <a:avLst/>
            <a:gdLst/>
            <a:ahLst/>
            <a:cxnLst/>
            <a:rect r="r" b="b" t="t" l="l"/>
            <a:pathLst>
              <a:path h="6153199" w="7723546">
                <a:moveTo>
                  <a:pt x="0" y="0"/>
                </a:moveTo>
                <a:lnTo>
                  <a:pt x="7723546" y="0"/>
                </a:lnTo>
                <a:lnTo>
                  <a:pt x="7723546" y="6153199"/>
                </a:lnTo>
                <a:lnTo>
                  <a:pt x="0" y="6153199"/>
                </a:lnTo>
                <a:lnTo>
                  <a:pt x="0" y="0"/>
                </a:lnTo>
                <a:close/>
              </a:path>
            </a:pathLst>
          </a:custGeom>
          <a:blipFill>
            <a:blip r:embed="rId2"/>
            <a:stretch>
              <a:fillRect l="0" t="0" r="0" b="0"/>
            </a:stretch>
          </a:blipFill>
          <a:ln w="38100" cap="sq">
            <a:solidFill>
              <a:srgbClr val="0453B9"/>
            </a:solidFill>
            <a:prstDash val="solid"/>
            <a:miter/>
          </a:ln>
        </p:spPr>
      </p:sp>
      <p:grpSp>
        <p:nvGrpSpPr>
          <p:cNvPr name="Group 5" id="5"/>
          <p:cNvGrpSpPr/>
          <p:nvPr/>
        </p:nvGrpSpPr>
        <p:grpSpPr>
          <a:xfrm rot="1865818">
            <a:off x="15792762" y="378361"/>
            <a:ext cx="5289783" cy="528978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2581221">
            <a:off x="-2009996" y="6946961"/>
            <a:ext cx="5115846" cy="511584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1865818">
            <a:off x="14613177" y="606362"/>
            <a:ext cx="1384678" cy="138467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2581221">
            <a:off x="2494864" y="9214683"/>
            <a:ext cx="1298895" cy="129889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1865818">
            <a:off x="14973538" y="2620270"/>
            <a:ext cx="344610" cy="34461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0" id="20"/>
          <p:cNvGrpSpPr/>
          <p:nvPr/>
        </p:nvGrpSpPr>
        <p:grpSpPr>
          <a:xfrm rot="2581221">
            <a:off x="1390834" y="6138158"/>
            <a:ext cx="475381" cy="47538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3" id="23"/>
          <p:cNvSpPr/>
          <p:nvPr/>
        </p:nvSpPr>
        <p:spPr>
          <a:xfrm flipH="false" flipV="false" rot="0">
            <a:off x="2072617" y="7772102"/>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
        <p:nvSpPr>
          <p:cNvPr name="Freeform 24" id="24"/>
          <p:cNvSpPr/>
          <p:nvPr/>
        </p:nvSpPr>
        <p:spPr>
          <a:xfrm flipH="false" flipV="false" rot="0">
            <a:off x="15446065" y="454236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681504" y="851729"/>
            <a:ext cx="6924992" cy="836057"/>
          </a:xfrm>
          <a:prstGeom prst="rect">
            <a:avLst/>
          </a:prstGeom>
        </p:spPr>
        <p:txBody>
          <a:bodyPr anchor="t" rtlCol="false" tIns="0" lIns="0" bIns="0" rIns="0">
            <a:spAutoFit/>
          </a:bodyPr>
          <a:lstStyle/>
          <a:p>
            <a:pPr algn="ctr">
              <a:lnSpc>
                <a:spcPts val="6511"/>
              </a:lnSpc>
            </a:pPr>
            <a:r>
              <a:rPr lang="en-US" sz="5662" b="true">
                <a:solidFill>
                  <a:srgbClr val="0453B9"/>
                </a:solidFill>
                <a:latin typeface="Aileron Bold"/>
                <a:ea typeface="Aileron Bold"/>
                <a:cs typeface="Aileron Bold"/>
                <a:sym typeface="Aileron Bold"/>
              </a:rPr>
              <a:t>Qualitative Results </a:t>
            </a:r>
          </a:p>
        </p:txBody>
      </p:sp>
      <p:sp>
        <p:nvSpPr>
          <p:cNvPr name="TextBox 3" id="3"/>
          <p:cNvSpPr txBox="true"/>
          <p:nvPr/>
        </p:nvSpPr>
        <p:spPr>
          <a:xfrm rot="0">
            <a:off x="2664693" y="1939692"/>
            <a:ext cx="12958614" cy="1643023"/>
          </a:xfrm>
          <a:prstGeom prst="rect">
            <a:avLst/>
          </a:prstGeom>
        </p:spPr>
        <p:txBody>
          <a:bodyPr anchor="t" rtlCol="false" tIns="0" lIns="0" bIns="0" rIns="0">
            <a:spAutoFit/>
          </a:bodyPr>
          <a:lstStyle/>
          <a:p>
            <a:pPr algn="ctr">
              <a:lnSpc>
                <a:spcPts val="4305"/>
              </a:lnSpc>
            </a:pPr>
            <a:r>
              <a:rPr lang="en-US" sz="3743" b="true">
                <a:solidFill>
                  <a:srgbClr val="2D80EB"/>
                </a:solidFill>
                <a:latin typeface="Aileron Bold"/>
                <a:ea typeface="Aileron Bold"/>
                <a:cs typeface="Aileron Bold"/>
                <a:sym typeface="Aileron Bold"/>
              </a:rPr>
              <a:t>Face ID + Landmark + Text Prompt, </a:t>
            </a:r>
          </a:p>
          <a:p>
            <a:pPr algn="ctr">
              <a:lnSpc>
                <a:spcPts val="4305"/>
              </a:lnSpc>
            </a:pPr>
            <a:r>
              <a:rPr lang="en-US" sz="3743" b="true">
                <a:solidFill>
                  <a:srgbClr val="2D80EB"/>
                </a:solidFill>
                <a:latin typeface="Aileron Bold"/>
                <a:ea typeface="Aileron Bold"/>
                <a:cs typeface="Aileron Bold"/>
                <a:sym typeface="Aileron Bold"/>
              </a:rPr>
              <a:t>Multi-Conditional Image Generation Result</a:t>
            </a:r>
          </a:p>
          <a:p>
            <a:pPr algn="ctr">
              <a:lnSpc>
                <a:spcPts val="4305"/>
              </a:lnSpc>
            </a:pPr>
          </a:p>
        </p:txBody>
      </p:sp>
      <p:sp>
        <p:nvSpPr>
          <p:cNvPr name="Freeform 4" id="4"/>
          <p:cNvSpPr/>
          <p:nvPr/>
        </p:nvSpPr>
        <p:spPr>
          <a:xfrm flipH="false" flipV="false" rot="0">
            <a:off x="5246898" y="3383337"/>
            <a:ext cx="7794204" cy="6133144"/>
          </a:xfrm>
          <a:custGeom>
            <a:avLst/>
            <a:gdLst/>
            <a:ahLst/>
            <a:cxnLst/>
            <a:rect r="r" b="b" t="t" l="l"/>
            <a:pathLst>
              <a:path h="6133144" w="7794204">
                <a:moveTo>
                  <a:pt x="0" y="0"/>
                </a:moveTo>
                <a:lnTo>
                  <a:pt x="7794204" y="0"/>
                </a:lnTo>
                <a:lnTo>
                  <a:pt x="7794204" y="6133144"/>
                </a:lnTo>
                <a:lnTo>
                  <a:pt x="0" y="6133144"/>
                </a:lnTo>
                <a:lnTo>
                  <a:pt x="0" y="0"/>
                </a:lnTo>
                <a:close/>
              </a:path>
            </a:pathLst>
          </a:custGeom>
          <a:blipFill>
            <a:blip r:embed="rId2"/>
            <a:stretch>
              <a:fillRect l="0" t="0" r="0" b="0"/>
            </a:stretch>
          </a:blipFill>
          <a:ln w="38100" cap="sq">
            <a:solidFill>
              <a:srgbClr val="0453B9"/>
            </a:solidFill>
            <a:prstDash val="solid"/>
            <a:miter/>
          </a:ln>
        </p:spPr>
      </p:sp>
      <p:grpSp>
        <p:nvGrpSpPr>
          <p:cNvPr name="Group 5" id="5"/>
          <p:cNvGrpSpPr/>
          <p:nvPr/>
        </p:nvGrpSpPr>
        <p:grpSpPr>
          <a:xfrm rot="1865818">
            <a:off x="15792762" y="378361"/>
            <a:ext cx="5289783" cy="528978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2581221">
            <a:off x="-2009996" y="6946961"/>
            <a:ext cx="5115846" cy="511584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1865818">
            <a:off x="14613177" y="606362"/>
            <a:ext cx="1384678" cy="138467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2581221">
            <a:off x="2494864" y="9214683"/>
            <a:ext cx="1298895" cy="129889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1865818">
            <a:off x="14973538" y="2620270"/>
            <a:ext cx="344610" cy="34461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0" id="20"/>
          <p:cNvGrpSpPr/>
          <p:nvPr/>
        </p:nvGrpSpPr>
        <p:grpSpPr>
          <a:xfrm rot="2581221">
            <a:off x="1390834" y="6138158"/>
            <a:ext cx="475381" cy="47538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3" id="23"/>
          <p:cNvSpPr/>
          <p:nvPr/>
        </p:nvSpPr>
        <p:spPr>
          <a:xfrm flipH="false" flipV="false" rot="0">
            <a:off x="2072617" y="7772102"/>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
        <p:nvSpPr>
          <p:cNvPr name="Freeform 24" id="24"/>
          <p:cNvSpPr/>
          <p:nvPr/>
        </p:nvSpPr>
        <p:spPr>
          <a:xfrm flipH="false" flipV="false" rot="0">
            <a:off x="15446065" y="454236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664693" y="1939692"/>
            <a:ext cx="12958614" cy="557173"/>
          </a:xfrm>
          <a:prstGeom prst="rect">
            <a:avLst/>
          </a:prstGeom>
        </p:spPr>
        <p:txBody>
          <a:bodyPr anchor="t" rtlCol="false" tIns="0" lIns="0" bIns="0" rIns="0">
            <a:spAutoFit/>
          </a:bodyPr>
          <a:lstStyle/>
          <a:p>
            <a:pPr algn="ctr">
              <a:lnSpc>
                <a:spcPts val="4305"/>
              </a:lnSpc>
            </a:pPr>
            <a:r>
              <a:rPr lang="en-US" sz="3743" b="true">
                <a:solidFill>
                  <a:srgbClr val="2D80EB"/>
                </a:solidFill>
                <a:latin typeface="Aileron Bold"/>
                <a:ea typeface="Aileron Bold"/>
                <a:cs typeface="Aileron Bold"/>
                <a:sym typeface="Aileron Bold"/>
              </a:rPr>
              <a:t>Baseline Comparison: Sketch + Text Prompt </a:t>
            </a:r>
          </a:p>
        </p:txBody>
      </p:sp>
      <p:sp>
        <p:nvSpPr>
          <p:cNvPr name="Freeform 3" id="3"/>
          <p:cNvSpPr/>
          <p:nvPr/>
        </p:nvSpPr>
        <p:spPr>
          <a:xfrm flipH="false" flipV="false" rot="0">
            <a:off x="5103210" y="2893532"/>
            <a:ext cx="8081581" cy="6364768"/>
          </a:xfrm>
          <a:custGeom>
            <a:avLst/>
            <a:gdLst/>
            <a:ahLst/>
            <a:cxnLst/>
            <a:rect r="r" b="b" t="t" l="l"/>
            <a:pathLst>
              <a:path h="6364768" w="8081581">
                <a:moveTo>
                  <a:pt x="0" y="0"/>
                </a:moveTo>
                <a:lnTo>
                  <a:pt x="8081580" y="0"/>
                </a:lnTo>
                <a:lnTo>
                  <a:pt x="8081580" y="6364768"/>
                </a:lnTo>
                <a:lnTo>
                  <a:pt x="0" y="6364768"/>
                </a:lnTo>
                <a:lnTo>
                  <a:pt x="0" y="0"/>
                </a:lnTo>
                <a:close/>
              </a:path>
            </a:pathLst>
          </a:custGeom>
          <a:blipFill>
            <a:blip r:embed="rId2"/>
            <a:stretch>
              <a:fillRect l="0" t="0" r="0" b="0"/>
            </a:stretch>
          </a:blipFill>
          <a:ln w="38100" cap="rnd">
            <a:solidFill>
              <a:srgbClr val="0453B9"/>
            </a:solidFill>
            <a:prstDash val="solid"/>
            <a:round/>
          </a:ln>
        </p:spPr>
      </p:sp>
      <p:grpSp>
        <p:nvGrpSpPr>
          <p:cNvPr name="Group 4" id="4"/>
          <p:cNvGrpSpPr/>
          <p:nvPr/>
        </p:nvGrpSpPr>
        <p:grpSpPr>
          <a:xfrm rot="1865818">
            <a:off x="15792762" y="378361"/>
            <a:ext cx="5289783" cy="528978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2581221">
            <a:off x="-2009996" y="6946961"/>
            <a:ext cx="5115846" cy="511584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0" id="10"/>
          <p:cNvGrpSpPr/>
          <p:nvPr/>
        </p:nvGrpSpPr>
        <p:grpSpPr>
          <a:xfrm rot="1865818">
            <a:off x="14613177" y="606362"/>
            <a:ext cx="1384678" cy="138467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2581221">
            <a:off x="2494864" y="9214683"/>
            <a:ext cx="1298895" cy="129889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1865818">
            <a:off x="14973538" y="2620270"/>
            <a:ext cx="344610" cy="34461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9" id="19"/>
          <p:cNvGrpSpPr/>
          <p:nvPr/>
        </p:nvGrpSpPr>
        <p:grpSpPr>
          <a:xfrm rot="2581221">
            <a:off x="1390834" y="6138158"/>
            <a:ext cx="475381" cy="47538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2" id="22"/>
          <p:cNvSpPr/>
          <p:nvPr/>
        </p:nvSpPr>
        <p:spPr>
          <a:xfrm flipH="false" flipV="false" rot="0">
            <a:off x="2072617" y="7772102"/>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
        <p:nvSpPr>
          <p:cNvPr name="Freeform 23" id="23"/>
          <p:cNvSpPr/>
          <p:nvPr/>
        </p:nvSpPr>
        <p:spPr>
          <a:xfrm flipH="false" flipV="false" rot="0">
            <a:off x="15446065" y="454236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grpSp>
        <p:nvGrpSpPr>
          <p:cNvPr name="Group 24" id="24"/>
          <p:cNvGrpSpPr/>
          <p:nvPr/>
        </p:nvGrpSpPr>
        <p:grpSpPr>
          <a:xfrm rot="0">
            <a:off x="5216012" y="7209656"/>
            <a:ext cx="6631707" cy="383171"/>
            <a:chOff x="0" y="0"/>
            <a:chExt cx="1746622" cy="100917"/>
          </a:xfrm>
        </p:grpSpPr>
        <p:sp>
          <p:nvSpPr>
            <p:cNvPr name="Freeform 25" id="25"/>
            <p:cNvSpPr/>
            <p:nvPr/>
          </p:nvSpPr>
          <p:spPr>
            <a:xfrm flipH="false" flipV="false" rot="0">
              <a:off x="0" y="0"/>
              <a:ext cx="1746622" cy="100917"/>
            </a:xfrm>
            <a:custGeom>
              <a:avLst/>
              <a:gdLst/>
              <a:ahLst/>
              <a:cxnLst/>
              <a:rect r="r" b="b" t="t" l="l"/>
              <a:pathLst>
                <a:path h="100917" w="1746622">
                  <a:moveTo>
                    <a:pt x="0" y="0"/>
                  </a:moveTo>
                  <a:lnTo>
                    <a:pt x="1746622" y="0"/>
                  </a:lnTo>
                  <a:lnTo>
                    <a:pt x="1746622" y="100917"/>
                  </a:lnTo>
                  <a:lnTo>
                    <a:pt x="0" y="100917"/>
                  </a:lnTo>
                  <a:close/>
                </a:path>
              </a:pathLst>
            </a:custGeom>
            <a:solidFill>
              <a:srgbClr val="FFFFFF"/>
            </a:solidFill>
          </p:spPr>
        </p:sp>
        <p:sp>
          <p:nvSpPr>
            <p:cNvPr name="TextBox 26" id="26"/>
            <p:cNvSpPr txBox="true"/>
            <p:nvPr/>
          </p:nvSpPr>
          <p:spPr>
            <a:xfrm>
              <a:off x="0" y="-38100"/>
              <a:ext cx="1746622" cy="139017"/>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1531378" y="5564455"/>
            <a:ext cx="1605787" cy="1580012"/>
          </a:xfrm>
          <a:custGeom>
            <a:avLst/>
            <a:gdLst/>
            <a:ahLst/>
            <a:cxnLst/>
            <a:rect r="r" b="b" t="t" l="l"/>
            <a:pathLst>
              <a:path h="1580012" w="1605787">
                <a:moveTo>
                  <a:pt x="0" y="0"/>
                </a:moveTo>
                <a:lnTo>
                  <a:pt x="1605787" y="0"/>
                </a:lnTo>
                <a:lnTo>
                  <a:pt x="1605787" y="1580012"/>
                </a:lnTo>
                <a:lnTo>
                  <a:pt x="0" y="1580012"/>
                </a:lnTo>
                <a:lnTo>
                  <a:pt x="0" y="0"/>
                </a:lnTo>
                <a:close/>
              </a:path>
            </a:pathLst>
          </a:custGeom>
          <a:blipFill>
            <a:blip r:embed="rId5"/>
            <a:stretch>
              <a:fillRect l="-1080" t="0" r="-1080" b="0"/>
            </a:stretch>
          </a:blipFill>
        </p:spPr>
      </p:sp>
      <p:sp>
        <p:nvSpPr>
          <p:cNvPr name="TextBox 28" id="28"/>
          <p:cNvSpPr txBox="true"/>
          <p:nvPr/>
        </p:nvSpPr>
        <p:spPr>
          <a:xfrm rot="0">
            <a:off x="5681504" y="851729"/>
            <a:ext cx="6924992" cy="836057"/>
          </a:xfrm>
          <a:prstGeom prst="rect">
            <a:avLst/>
          </a:prstGeom>
        </p:spPr>
        <p:txBody>
          <a:bodyPr anchor="t" rtlCol="false" tIns="0" lIns="0" bIns="0" rIns="0">
            <a:spAutoFit/>
          </a:bodyPr>
          <a:lstStyle/>
          <a:p>
            <a:pPr algn="ctr">
              <a:lnSpc>
                <a:spcPts val="6511"/>
              </a:lnSpc>
            </a:pPr>
            <a:r>
              <a:rPr lang="en-US" sz="5662" b="true">
                <a:solidFill>
                  <a:srgbClr val="0453B9"/>
                </a:solidFill>
                <a:latin typeface="Aileron Bold"/>
                <a:ea typeface="Aileron Bold"/>
                <a:cs typeface="Aileron Bold"/>
                <a:sym typeface="Aileron Bold"/>
              </a:rPr>
              <a:t>Qualitative Results </a:t>
            </a:r>
          </a:p>
        </p:txBody>
      </p:sp>
      <p:sp>
        <p:nvSpPr>
          <p:cNvPr name="TextBox 29" id="29"/>
          <p:cNvSpPr txBox="true"/>
          <p:nvPr/>
        </p:nvSpPr>
        <p:spPr>
          <a:xfrm rot="0">
            <a:off x="5299706" y="7273923"/>
            <a:ext cx="927199" cy="302260"/>
          </a:xfrm>
          <a:prstGeom prst="rect">
            <a:avLst/>
          </a:prstGeom>
        </p:spPr>
        <p:txBody>
          <a:bodyPr anchor="t" rtlCol="false" tIns="0" lIns="0" bIns="0" rIns="0">
            <a:spAutoFit/>
          </a:bodyPr>
          <a:lstStyle/>
          <a:p>
            <a:pPr algn="ctr">
              <a:lnSpc>
                <a:spcPts val="2239"/>
              </a:lnSpc>
              <a:spcBef>
                <a:spcPct val="0"/>
              </a:spcBef>
            </a:pPr>
            <a:r>
              <a:rPr lang="en-US" sz="1599" u="sng">
                <a:solidFill>
                  <a:srgbClr val="000000"/>
                </a:solidFill>
                <a:latin typeface="Times New Roman"/>
                <a:ea typeface="Times New Roman"/>
                <a:cs typeface="Times New Roman"/>
                <a:sym typeface="Times New Roman"/>
              </a:rPr>
              <a:t>MATCHE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328813" y="-3634257"/>
            <a:ext cx="3537063" cy="9253676"/>
            <a:chOff x="0" y="0"/>
            <a:chExt cx="931572" cy="2437182"/>
          </a:xfrm>
        </p:grpSpPr>
        <p:sp>
          <p:nvSpPr>
            <p:cNvPr name="Freeform 3" id="3"/>
            <p:cNvSpPr/>
            <p:nvPr/>
          </p:nvSpPr>
          <p:spPr>
            <a:xfrm flipH="false" flipV="false" rot="0">
              <a:off x="0" y="0"/>
              <a:ext cx="931572" cy="2437182"/>
            </a:xfrm>
            <a:custGeom>
              <a:avLst/>
              <a:gdLst/>
              <a:ahLst/>
              <a:cxnLst/>
              <a:rect r="r" b="b" t="t" l="l"/>
              <a:pathLst>
                <a:path h="2437182" w="93157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4" id="4"/>
            <p:cNvSpPr txBox="true"/>
            <p:nvPr/>
          </p:nvSpPr>
          <p:spPr>
            <a:xfrm>
              <a:off x="0" y="-38100"/>
              <a:ext cx="931572" cy="24752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625361" y="3962396"/>
            <a:ext cx="9077742" cy="1356570"/>
            <a:chOff x="0" y="0"/>
            <a:chExt cx="2390846" cy="357286"/>
          </a:xfrm>
        </p:grpSpPr>
        <p:sp>
          <p:nvSpPr>
            <p:cNvPr name="Freeform 6" id="6"/>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7" id="7"/>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0">
            <a:off x="10625361" y="5863904"/>
            <a:ext cx="9077742" cy="1356570"/>
            <a:chOff x="0" y="0"/>
            <a:chExt cx="2390846" cy="357286"/>
          </a:xfrm>
        </p:grpSpPr>
        <p:sp>
          <p:nvSpPr>
            <p:cNvPr name="Freeform 9" id="9"/>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10" id="10"/>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5400000">
            <a:off x="6463840" y="1104655"/>
            <a:ext cx="8346532" cy="3885105"/>
            <a:chOff x="0" y="0"/>
            <a:chExt cx="2198264" cy="1023237"/>
          </a:xfrm>
        </p:grpSpPr>
        <p:sp>
          <p:nvSpPr>
            <p:cNvPr name="Freeform 12" id="12"/>
            <p:cNvSpPr/>
            <p:nvPr/>
          </p:nvSpPr>
          <p:spPr>
            <a:xfrm flipH="false" flipV="false" rot="0">
              <a:off x="0" y="0"/>
              <a:ext cx="2198263" cy="1023237"/>
            </a:xfrm>
            <a:custGeom>
              <a:avLst/>
              <a:gdLst/>
              <a:ahLst/>
              <a:cxnLst/>
              <a:rect r="r" b="b" t="t" l="l"/>
              <a:pathLst>
                <a:path h="1023237" w="2198263">
                  <a:moveTo>
                    <a:pt x="92756" y="0"/>
                  </a:moveTo>
                  <a:lnTo>
                    <a:pt x="2105507" y="0"/>
                  </a:lnTo>
                  <a:cubicBezTo>
                    <a:pt x="2130108" y="0"/>
                    <a:pt x="2153701" y="9772"/>
                    <a:pt x="2171096" y="27168"/>
                  </a:cubicBezTo>
                  <a:cubicBezTo>
                    <a:pt x="2188491" y="44563"/>
                    <a:pt x="2198263" y="68156"/>
                    <a:pt x="2198263" y="92756"/>
                  </a:cubicBezTo>
                  <a:lnTo>
                    <a:pt x="2198263" y="930481"/>
                  </a:lnTo>
                  <a:cubicBezTo>
                    <a:pt x="2198263" y="981709"/>
                    <a:pt x="2156735" y="1023237"/>
                    <a:pt x="2105507" y="1023237"/>
                  </a:cubicBezTo>
                  <a:lnTo>
                    <a:pt x="92756" y="1023237"/>
                  </a:lnTo>
                  <a:cubicBezTo>
                    <a:pt x="68156" y="1023237"/>
                    <a:pt x="44563" y="1013465"/>
                    <a:pt x="27168" y="996070"/>
                  </a:cubicBezTo>
                  <a:cubicBezTo>
                    <a:pt x="9772" y="978675"/>
                    <a:pt x="0" y="955082"/>
                    <a:pt x="0" y="930481"/>
                  </a:cubicBezTo>
                  <a:lnTo>
                    <a:pt x="0" y="92756"/>
                  </a:lnTo>
                  <a:cubicBezTo>
                    <a:pt x="0" y="68156"/>
                    <a:pt x="9772" y="44563"/>
                    <a:pt x="27168" y="27168"/>
                  </a:cubicBezTo>
                  <a:cubicBezTo>
                    <a:pt x="44563" y="9772"/>
                    <a:pt x="68156" y="0"/>
                    <a:pt x="92756"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13" id="13"/>
            <p:cNvSpPr txBox="true"/>
            <p:nvPr/>
          </p:nvSpPr>
          <p:spPr>
            <a:xfrm>
              <a:off x="0" y="-38100"/>
              <a:ext cx="2198264" cy="1061337"/>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7697423" y="4889677"/>
            <a:ext cx="1233326" cy="664397"/>
          </a:xfrm>
          <a:custGeom>
            <a:avLst/>
            <a:gdLst/>
            <a:ahLst/>
            <a:cxnLst/>
            <a:rect r="r" b="b" t="t" l="l"/>
            <a:pathLst>
              <a:path h="664397" w="1233326">
                <a:moveTo>
                  <a:pt x="0" y="0"/>
                </a:moveTo>
                <a:lnTo>
                  <a:pt x="1233327" y="0"/>
                </a:lnTo>
                <a:lnTo>
                  <a:pt x="1233327" y="664397"/>
                </a:lnTo>
                <a:lnTo>
                  <a:pt x="0" y="664397"/>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15" id="15"/>
          <p:cNvGrpSpPr/>
          <p:nvPr/>
        </p:nvGrpSpPr>
        <p:grpSpPr>
          <a:xfrm rot="0">
            <a:off x="10625361" y="956449"/>
            <a:ext cx="9077742" cy="2406973"/>
            <a:chOff x="0" y="0"/>
            <a:chExt cx="2390846" cy="633935"/>
          </a:xfrm>
        </p:grpSpPr>
        <p:sp>
          <p:nvSpPr>
            <p:cNvPr name="Freeform 16" id="16"/>
            <p:cNvSpPr/>
            <p:nvPr/>
          </p:nvSpPr>
          <p:spPr>
            <a:xfrm flipH="false" flipV="false" rot="0">
              <a:off x="0" y="0"/>
              <a:ext cx="2390846" cy="633935"/>
            </a:xfrm>
            <a:custGeom>
              <a:avLst/>
              <a:gdLst/>
              <a:ahLst/>
              <a:cxnLst/>
              <a:rect r="r" b="b" t="t" l="l"/>
              <a:pathLst>
                <a:path h="633935" w="2390846">
                  <a:moveTo>
                    <a:pt x="56288" y="0"/>
                  </a:moveTo>
                  <a:lnTo>
                    <a:pt x="2334558" y="0"/>
                  </a:lnTo>
                  <a:cubicBezTo>
                    <a:pt x="2349486" y="0"/>
                    <a:pt x="2363803" y="5930"/>
                    <a:pt x="2374359" y="16486"/>
                  </a:cubicBezTo>
                  <a:cubicBezTo>
                    <a:pt x="2384915" y="27042"/>
                    <a:pt x="2390846" y="41359"/>
                    <a:pt x="2390846" y="56288"/>
                  </a:cubicBezTo>
                  <a:lnTo>
                    <a:pt x="2390846" y="577647"/>
                  </a:lnTo>
                  <a:cubicBezTo>
                    <a:pt x="2390846" y="608734"/>
                    <a:pt x="2365645" y="633935"/>
                    <a:pt x="2334558" y="633935"/>
                  </a:cubicBezTo>
                  <a:lnTo>
                    <a:pt x="56288" y="633935"/>
                  </a:lnTo>
                  <a:cubicBezTo>
                    <a:pt x="41359" y="633935"/>
                    <a:pt x="27042" y="628005"/>
                    <a:pt x="16486" y="617449"/>
                  </a:cubicBezTo>
                  <a:cubicBezTo>
                    <a:pt x="5930" y="606893"/>
                    <a:pt x="0" y="592576"/>
                    <a:pt x="0" y="577647"/>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17" id="17"/>
            <p:cNvSpPr txBox="true"/>
            <p:nvPr/>
          </p:nvSpPr>
          <p:spPr>
            <a:xfrm>
              <a:off x="0" y="-57150"/>
              <a:ext cx="2390846" cy="691085"/>
            </a:xfrm>
            <a:prstGeom prst="rect">
              <a:avLst/>
            </a:prstGeom>
          </p:spPr>
          <p:txBody>
            <a:bodyPr anchor="ctr" rtlCol="false" tIns="50800" lIns="50800" bIns="50800" rIns="50800"/>
            <a:lstStyle/>
            <a:p>
              <a:pPr algn="ctr">
                <a:lnSpc>
                  <a:spcPts val="2735"/>
                </a:lnSpc>
              </a:pPr>
            </a:p>
          </p:txBody>
        </p:sp>
      </p:grpSp>
      <p:sp>
        <p:nvSpPr>
          <p:cNvPr name="Freeform 18" id="18"/>
          <p:cNvSpPr/>
          <p:nvPr/>
        </p:nvSpPr>
        <p:spPr>
          <a:xfrm flipH="false" flipV="false" rot="0">
            <a:off x="11411337" y="4607641"/>
            <a:ext cx="234433" cy="168792"/>
          </a:xfrm>
          <a:custGeom>
            <a:avLst/>
            <a:gdLst/>
            <a:ahLst/>
            <a:cxnLst/>
            <a:rect r="r" b="b" t="t" l="l"/>
            <a:pathLst>
              <a:path h="168792" w="234433">
                <a:moveTo>
                  <a:pt x="0" y="0"/>
                </a:moveTo>
                <a:lnTo>
                  <a:pt x="234434" y="0"/>
                </a:lnTo>
                <a:lnTo>
                  <a:pt x="234434" y="168793"/>
                </a:lnTo>
                <a:lnTo>
                  <a:pt x="0" y="1687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1411337" y="6425800"/>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1172989" y="4314400"/>
            <a:ext cx="610904" cy="672246"/>
          </a:xfrm>
          <a:custGeom>
            <a:avLst/>
            <a:gdLst/>
            <a:ahLst/>
            <a:cxnLst/>
            <a:rect r="r" b="b" t="t" l="l"/>
            <a:pathLst>
              <a:path h="672246" w="610904">
                <a:moveTo>
                  <a:pt x="0" y="0"/>
                </a:moveTo>
                <a:lnTo>
                  <a:pt x="610903" y="0"/>
                </a:lnTo>
                <a:lnTo>
                  <a:pt x="610903" y="672246"/>
                </a:lnTo>
                <a:lnTo>
                  <a:pt x="0" y="6722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1172989" y="6199698"/>
            <a:ext cx="610904" cy="620995"/>
          </a:xfrm>
          <a:custGeom>
            <a:avLst/>
            <a:gdLst/>
            <a:ahLst/>
            <a:cxnLst/>
            <a:rect r="r" b="b" t="t" l="l"/>
            <a:pathLst>
              <a:path h="620995" w="610904">
                <a:moveTo>
                  <a:pt x="0" y="0"/>
                </a:moveTo>
                <a:lnTo>
                  <a:pt x="610903" y="0"/>
                </a:lnTo>
                <a:lnTo>
                  <a:pt x="610903" y="620995"/>
                </a:lnTo>
                <a:lnTo>
                  <a:pt x="0" y="6209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711357" y="4812449"/>
            <a:ext cx="6507148" cy="836057"/>
          </a:xfrm>
          <a:prstGeom prst="rect">
            <a:avLst/>
          </a:prstGeom>
        </p:spPr>
        <p:txBody>
          <a:bodyPr anchor="t" rtlCol="false" tIns="0" lIns="0" bIns="0" rIns="0">
            <a:spAutoFit/>
          </a:bodyPr>
          <a:lstStyle/>
          <a:p>
            <a:pPr algn="ctr">
              <a:lnSpc>
                <a:spcPts val="6511"/>
              </a:lnSpc>
            </a:pPr>
            <a:r>
              <a:rPr lang="en-US" sz="5662" b="true">
                <a:solidFill>
                  <a:srgbClr val="0453B9"/>
                </a:solidFill>
                <a:latin typeface="Aileron Bold"/>
                <a:ea typeface="Aileron Bold"/>
                <a:cs typeface="Aileron Bold"/>
                <a:sym typeface="Aileron Bold"/>
              </a:rPr>
              <a:t>Evaluation</a:t>
            </a:r>
          </a:p>
        </p:txBody>
      </p:sp>
      <p:sp>
        <p:nvSpPr>
          <p:cNvPr name="TextBox 23" id="23"/>
          <p:cNvSpPr txBox="true"/>
          <p:nvPr/>
        </p:nvSpPr>
        <p:spPr>
          <a:xfrm rot="0">
            <a:off x="11406411" y="1853310"/>
            <a:ext cx="5584489" cy="704050"/>
          </a:xfrm>
          <a:prstGeom prst="rect">
            <a:avLst/>
          </a:prstGeom>
        </p:spPr>
        <p:txBody>
          <a:bodyPr anchor="t" rtlCol="false" tIns="0" lIns="0" bIns="0" rIns="0">
            <a:spAutoFit/>
          </a:bodyPr>
          <a:lstStyle/>
          <a:p>
            <a:pPr algn="l">
              <a:lnSpc>
                <a:spcPts val="5494"/>
              </a:lnSpc>
            </a:pPr>
            <a:r>
              <a:rPr lang="en-US" sz="4778" b="true">
                <a:solidFill>
                  <a:srgbClr val="FFFFFF"/>
                </a:solidFill>
                <a:latin typeface="Aileron Bold"/>
                <a:ea typeface="Aileron Bold"/>
                <a:cs typeface="Aileron Bold"/>
                <a:sym typeface="Aileron Bold"/>
              </a:rPr>
              <a:t>Outline</a:t>
            </a:r>
          </a:p>
        </p:txBody>
      </p:sp>
      <p:sp>
        <p:nvSpPr>
          <p:cNvPr name="TextBox 24" id="24"/>
          <p:cNvSpPr txBox="true"/>
          <p:nvPr/>
        </p:nvSpPr>
        <p:spPr>
          <a:xfrm rot="0">
            <a:off x="11997531" y="4358603"/>
            <a:ext cx="5261769" cy="507640"/>
          </a:xfrm>
          <a:prstGeom prst="rect">
            <a:avLst/>
          </a:prstGeom>
        </p:spPr>
        <p:txBody>
          <a:bodyPr anchor="t" rtlCol="false" tIns="0" lIns="0" bIns="0" rIns="0">
            <a:spAutoFit/>
          </a:bodyPr>
          <a:lstStyle/>
          <a:p>
            <a:pPr algn="l">
              <a:lnSpc>
                <a:spcPts val="4044"/>
              </a:lnSpc>
              <a:spcBef>
                <a:spcPct val="0"/>
              </a:spcBef>
            </a:pPr>
            <a:r>
              <a:rPr lang="en-US" sz="2889" b="true">
                <a:solidFill>
                  <a:srgbClr val="FFFFFF"/>
                </a:solidFill>
                <a:latin typeface="Poppins Semi-Bold"/>
                <a:ea typeface="Poppins Semi-Bold"/>
                <a:cs typeface="Poppins Semi-Bold"/>
                <a:sym typeface="Poppins Semi-Bold"/>
              </a:rPr>
              <a:t>Results Evaluation</a:t>
            </a:r>
          </a:p>
        </p:txBody>
      </p:sp>
      <p:sp>
        <p:nvSpPr>
          <p:cNvPr name="TextBox 25" id="25"/>
          <p:cNvSpPr txBox="true"/>
          <p:nvPr/>
        </p:nvSpPr>
        <p:spPr>
          <a:xfrm rot="0">
            <a:off x="12097345" y="6218276"/>
            <a:ext cx="5261769" cy="507640"/>
          </a:xfrm>
          <a:prstGeom prst="rect">
            <a:avLst/>
          </a:prstGeom>
        </p:spPr>
        <p:txBody>
          <a:bodyPr anchor="t" rtlCol="false" tIns="0" lIns="0" bIns="0" rIns="0">
            <a:spAutoFit/>
          </a:bodyPr>
          <a:lstStyle/>
          <a:p>
            <a:pPr algn="l">
              <a:lnSpc>
                <a:spcPts val="4044"/>
              </a:lnSpc>
              <a:spcBef>
                <a:spcPct val="0"/>
              </a:spcBef>
            </a:pPr>
            <a:r>
              <a:rPr lang="en-US" sz="2889" b="true">
                <a:solidFill>
                  <a:srgbClr val="FFFFFF"/>
                </a:solidFill>
                <a:latin typeface="Poppins Semi-Bold"/>
                <a:ea typeface="Poppins Semi-Bold"/>
                <a:cs typeface="Poppins Semi-Bold"/>
                <a:sym typeface="Poppins Semi-Bold"/>
              </a:rPr>
              <a:t>Future Work</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06160" y="4111580"/>
            <a:ext cx="10158321" cy="1563370"/>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000000"/>
                </a:solidFill>
                <a:latin typeface="Poppins"/>
                <a:ea typeface="Poppins"/>
                <a:cs typeface="Poppins"/>
                <a:sym typeface="Poppins"/>
              </a:rPr>
              <a:t>Interaction modelling greatly improves quality of images</a:t>
            </a:r>
          </a:p>
          <a:p>
            <a:pPr algn="just" marL="949962" indent="-316654" lvl="2">
              <a:lnSpc>
                <a:spcPts val="3080"/>
              </a:lnSpc>
              <a:buFont typeface="Arial"/>
              <a:buChar char="⚬"/>
            </a:pPr>
            <a:r>
              <a:rPr lang="en-US" sz="2200">
                <a:solidFill>
                  <a:srgbClr val="000000"/>
                </a:solidFill>
                <a:latin typeface="Poppins"/>
                <a:ea typeface="Poppins"/>
                <a:cs typeface="Poppins"/>
                <a:sym typeface="Poppins"/>
              </a:rPr>
              <a:t>Seen from lower FID and improved visual fidelity</a:t>
            </a:r>
          </a:p>
          <a:p>
            <a:pPr algn="just" marL="474981" indent="-237491" lvl="1">
              <a:lnSpc>
                <a:spcPts val="3080"/>
              </a:lnSpc>
              <a:spcBef>
                <a:spcPct val="0"/>
              </a:spcBef>
              <a:buFont typeface="Arial"/>
              <a:buChar char="•"/>
            </a:pPr>
            <a:r>
              <a:rPr lang="en-US" sz="2200">
                <a:solidFill>
                  <a:srgbClr val="000000"/>
                </a:solidFill>
                <a:latin typeface="Poppins"/>
                <a:ea typeface="Poppins"/>
                <a:cs typeface="Poppins"/>
                <a:sym typeface="Poppins"/>
              </a:rPr>
              <a:t>Gaussian kernels performing the best</a:t>
            </a:r>
          </a:p>
          <a:p>
            <a:pPr algn="just">
              <a:lnSpc>
                <a:spcPts val="3080"/>
              </a:lnSpc>
              <a:spcBef>
                <a:spcPct val="0"/>
              </a:spcBef>
            </a:pPr>
          </a:p>
        </p:txBody>
      </p:sp>
      <p:grpSp>
        <p:nvGrpSpPr>
          <p:cNvPr name="Group 3" id="3"/>
          <p:cNvGrpSpPr/>
          <p:nvPr/>
        </p:nvGrpSpPr>
        <p:grpSpPr>
          <a:xfrm rot="0">
            <a:off x="16884941" y="4476924"/>
            <a:ext cx="7333405" cy="5999784"/>
            <a:chOff x="0" y="0"/>
            <a:chExt cx="1931432" cy="1580190"/>
          </a:xfrm>
        </p:grpSpPr>
        <p:sp>
          <p:nvSpPr>
            <p:cNvPr name="Freeform 4" id="4"/>
            <p:cNvSpPr/>
            <p:nvPr/>
          </p:nvSpPr>
          <p:spPr>
            <a:xfrm flipH="false" flipV="false" rot="0">
              <a:off x="0" y="0"/>
              <a:ext cx="1931432" cy="1580190"/>
            </a:xfrm>
            <a:custGeom>
              <a:avLst/>
              <a:gdLst/>
              <a:ahLst/>
              <a:cxnLst/>
              <a:rect r="r" b="b" t="t" l="l"/>
              <a:pathLst>
                <a:path h="1580190" w="1931432">
                  <a:moveTo>
                    <a:pt x="0" y="0"/>
                  </a:moveTo>
                  <a:lnTo>
                    <a:pt x="1931432" y="0"/>
                  </a:lnTo>
                  <a:lnTo>
                    <a:pt x="1931432" y="1580190"/>
                  </a:lnTo>
                  <a:lnTo>
                    <a:pt x="0" y="1580190"/>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5" id="5"/>
            <p:cNvSpPr txBox="true"/>
            <p:nvPr/>
          </p:nvSpPr>
          <p:spPr>
            <a:xfrm>
              <a:off x="0" y="-57150"/>
              <a:ext cx="1931432" cy="1637340"/>
            </a:xfrm>
            <a:prstGeom prst="rect">
              <a:avLst/>
            </a:prstGeom>
          </p:spPr>
          <p:txBody>
            <a:bodyPr anchor="ctr" rtlCol="false" tIns="50800" lIns="50800" bIns="50800" rIns="50800"/>
            <a:lstStyle/>
            <a:p>
              <a:pPr algn="ctr">
                <a:lnSpc>
                  <a:spcPts val="2735"/>
                </a:lnSpc>
              </a:pPr>
            </a:p>
          </p:txBody>
        </p:sp>
      </p:grpSp>
      <p:grpSp>
        <p:nvGrpSpPr>
          <p:cNvPr name="Group 6" id="6"/>
          <p:cNvGrpSpPr/>
          <p:nvPr/>
        </p:nvGrpSpPr>
        <p:grpSpPr>
          <a:xfrm rot="-3077455">
            <a:off x="11460316" y="510845"/>
            <a:ext cx="5549480" cy="554948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7FB5FA">
                    <a:alpha val="24000"/>
                  </a:srgbClr>
                </a:gs>
                <a:gs pos="100000">
                  <a:srgbClr val="0151B8">
                    <a:alpha val="0"/>
                  </a:srgbClr>
                </a:gs>
              </a:gsLst>
              <a:lin ang="0"/>
            </a:gradFill>
          </p:spPr>
        </p:sp>
        <p:sp>
          <p:nvSpPr>
            <p:cNvPr name="TextBox 8" id="8"/>
            <p:cNvSpPr txBox="true"/>
            <p:nvPr/>
          </p:nvSpPr>
          <p:spPr>
            <a:xfrm>
              <a:off x="76200" y="38100"/>
              <a:ext cx="660400" cy="698500"/>
            </a:xfrm>
            <a:prstGeom prst="rect">
              <a:avLst/>
            </a:prstGeom>
          </p:spPr>
          <p:txBody>
            <a:bodyPr anchor="ctr" rtlCol="false" tIns="29051" lIns="29051" bIns="29051" rIns="29051"/>
            <a:lstStyle/>
            <a:p>
              <a:pPr algn="ctr">
                <a:lnSpc>
                  <a:spcPts val="2659"/>
                </a:lnSpc>
              </a:pPr>
            </a:p>
          </p:txBody>
        </p:sp>
      </p:grpSp>
      <p:sp>
        <p:nvSpPr>
          <p:cNvPr name="Freeform 9" id="9"/>
          <p:cNvSpPr/>
          <p:nvPr/>
        </p:nvSpPr>
        <p:spPr>
          <a:xfrm flipH="false" flipV="false" rot="0">
            <a:off x="1028700" y="3732353"/>
            <a:ext cx="234433" cy="168792"/>
          </a:xfrm>
          <a:custGeom>
            <a:avLst/>
            <a:gdLst/>
            <a:ahLst/>
            <a:cxnLst/>
            <a:rect r="r" b="b" t="t" l="l"/>
            <a:pathLst>
              <a:path h="168792" w="234433">
                <a:moveTo>
                  <a:pt x="0" y="0"/>
                </a:moveTo>
                <a:lnTo>
                  <a:pt x="234433" y="0"/>
                </a:lnTo>
                <a:lnTo>
                  <a:pt x="234433"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71726" y="6436915"/>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854028">
            <a:off x="8963280" y="-1240882"/>
            <a:ext cx="13817076" cy="4846894"/>
            <a:chOff x="0" y="0"/>
            <a:chExt cx="3639065" cy="1276548"/>
          </a:xfrm>
        </p:grpSpPr>
        <p:sp>
          <p:nvSpPr>
            <p:cNvPr name="Freeform 12" id="12"/>
            <p:cNvSpPr/>
            <p:nvPr/>
          </p:nvSpPr>
          <p:spPr>
            <a:xfrm flipH="false" flipV="false" rot="0">
              <a:off x="0" y="0"/>
              <a:ext cx="3639065" cy="1276548"/>
            </a:xfrm>
            <a:custGeom>
              <a:avLst/>
              <a:gdLst/>
              <a:ahLst/>
              <a:cxnLst/>
              <a:rect r="r" b="b" t="t" l="l"/>
              <a:pathLst>
                <a:path h="1276548" w="3639065">
                  <a:moveTo>
                    <a:pt x="0" y="0"/>
                  </a:moveTo>
                  <a:lnTo>
                    <a:pt x="3639065" y="0"/>
                  </a:lnTo>
                  <a:lnTo>
                    <a:pt x="3639065" y="1276548"/>
                  </a:lnTo>
                  <a:lnTo>
                    <a:pt x="0" y="1276548"/>
                  </a:lnTo>
                  <a:close/>
                </a:path>
              </a:pathLst>
            </a:custGeom>
            <a:gradFill rotWithShape="true">
              <a:gsLst>
                <a:gs pos="0">
                  <a:srgbClr val="0453B9">
                    <a:alpha val="100000"/>
                  </a:srgbClr>
                </a:gs>
                <a:gs pos="100000">
                  <a:srgbClr val="3881DF">
                    <a:alpha val="100000"/>
                  </a:srgbClr>
                </a:gs>
              </a:gsLst>
              <a:lin ang="5400000"/>
            </a:gradFill>
          </p:spPr>
        </p:sp>
        <p:sp>
          <p:nvSpPr>
            <p:cNvPr name="TextBox 13" id="13"/>
            <p:cNvSpPr txBox="true"/>
            <p:nvPr/>
          </p:nvSpPr>
          <p:spPr>
            <a:xfrm>
              <a:off x="0" y="-57150"/>
              <a:ext cx="3639065" cy="1333698"/>
            </a:xfrm>
            <a:prstGeom prst="rect">
              <a:avLst/>
            </a:prstGeom>
          </p:spPr>
          <p:txBody>
            <a:bodyPr anchor="ctr" rtlCol="false" tIns="50800" lIns="50800" bIns="50800" rIns="50800"/>
            <a:lstStyle/>
            <a:p>
              <a:pPr algn="ctr">
                <a:lnSpc>
                  <a:spcPts val="2735"/>
                </a:lnSpc>
              </a:pPr>
            </a:p>
          </p:txBody>
        </p:sp>
      </p:grpSp>
      <p:grpSp>
        <p:nvGrpSpPr>
          <p:cNvPr name="Group 14" id="14"/>
          <p:cNvGrpSpPr/>
          <p:nvPr/>
        </p:nvGrpSpPr>
        <p:grpSpPr>
          <a:xfrm rot="-8191885">
            <a:off x="12384402" y="-1209390"/>
            <a:ext cx="9305705" cy="4558836"/>
            <a:chOff x="0" y="0"/>
            <a:chExt cx="2450885" cy="1200681"/>
          </a:xfrm>
        </p:grpSpPr>
        <p:sp>
          <p:nvSpPr>
            <p:cNvPr name="Freeform 15" id="15"/>
            <p:cNvSpPr/>
            <p:nvPr/>
          </p:nvSpPr>
          <p:spPr>
            <a:xfrm flipH="false" flipV="false" rot="0">
              <a:off x="0" y="0"/>
              <a:ext cx="2450885" cy="1200681"/>
            </a:xfrm>
            <a:custGeom>
              <a:avLst/>
              <a:gdLst/>
              <a:ahLst/>
              <a:cxnLst/>
              <a:rect r="r" b="b" t="t" l="l"/>
              <a:pathLst>
                <a:path h="1200681" w="2450885">
                  <a:moveTo>
                    <a:pt x="0" y="0"/>
                  </a:moveTo>
                  <a:lnTo>
                    <a:pt x="2450885" y="0"/>
                  </a:lnTo>
                  <a:lnTo>
                    <a:pt x="2450885" y="1200681"/>
                  </a:lnTo>
                  <a:lnTo>
                    <a:pt x="0" y="1200681"/>
                  </a:lnTo>
                  <a:close/>
                </a:path>
              </a:pathLst>
            </a:custGeom>
            <a:gradFill rotWithShape="true">
              <a:gsLst>
                <a:gs pos="0">
                  <a:srgbClr val="398DFA">
                    <a:alpha val="100000"/>
                  </a:srgbClr>
                </a:gs>
                <a:gs pos="50000">
                  <a:srgbClr val="0151B8">
                    <a:alpha val="100000"/>
                  </a:srgbClr>
                </a:gs>
                <a:gs pos="100000">
                  <a:srgbClr val="0151B8">
                    <a:alpha val="0"/>
                  </a:srgbClr>
                </a:gs>
              </a:gsLst>
              <a:lin ang="5400000"/>
            </a:gradFill>
          </p:spPr>
        </p:sp>
        <p:sp>
          <p:nvSpPr>
            <p:cNvPr name="TextBox 16" id="16"/>
            <p:cNvSpPr txBox="true"/>
            <p:nvPr/>
          </p:nvSpPr>
          <p:spPr>
            <a:xfrm>
              <a:off x="0" y="-57150"/>
              <a:ext cx="2450885" cy="1257831"/>
            </a:xfrm>
            <a:prstGeom prst="rect">
              <a:avLst/>
            </a:prstGeom>
          </p:spPr>
          <p:txBody>
            <a:bodyPr anchor="ctr" rtlCol="false" tIns="50800" lIns="50800" bIns="50800" rIns="50800"/>
            <a:lstStyle/>
            <a:p>
              <a:pPr algn="ctr">
                <a:lnSpc>
                  <a:spcPts val="2735"/>
                </a:lnSpc>
              </a:pPr>
            </a:p>
          </p:txBody>
        </p:sp>
      </p:grpSp>
      <p:grpSp>
        <p:nvGrpSpPr>
          <p:cNvPr name="Group 17" id="17"/>
          <p:cNvGrpSpPr/>
          <p:nvPr/>
        </p:nvGrpSpPr>
        <p:grpSpPr>
          <a:xfrm rot="0">
            <a:off x="11729541" y="780070"/>
            <a:ext cx="5011030" cy="501103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11538" r="0" b="-11538"/>
              </a:stretch>
            </a:blipFill>
            <a:ln w="123825" cap="sq">
              <a:solidFill>
                <a:srgbClr val="FFFFFF"/>
              </a:solidFill>
              <a:prstDash val="solid"/>
              <a:miter/>
            </a:ln>
          </p:spPr>
        </p:sp>
      </p:grpSp>
      <p:sp>
        <p:nvSpPr>
          <p:cNvPr name="TextBox 19" id="19"/>
          <p:cNvSpPr txBox="true"/>
          <p:nvPr/>
        </p:nvSpPr>
        <p:spPr>
          <a:xfrm rot="0">
            <a:off x="1428345" y="1918610"/>
            <a:ext cx="8978230" cy="916353"/>
          </a:xfrm>
          <a:prstGeom prst="rect">
            <a:avLst/>
          </a:prstGeom>
        </p:spPr>
        <p:txBody>
          <a:bodyPr anchor="t" rtlCol="false" tIns="0" lIns="0" bIns="0" rIns="0">
            <a:spAutoFit/>
          </a:bodyPr>
          <a:lstStyle/>
          <a:p>
            <a:pPr algn="l">
              <a:lnSpc>
                <a:spcPts val="7169"/>
              </a:lnSpc>
            </a:pPr>
            <a:r>
              <a:rPr lang="en-US" sz="6233" b="true">
                <a:solidFill>
                  <a:srgbClr val="0453B9"/>
                </a:solidFill>
                <a:latin typeface="Aileron Bold"/>
                <a:ea typeface="Aileron Bold"/>
                <a:cs typeface="Aileron Bold"/>
                <a:sym typeface="Aileron Bold"/>
              </a:rPr>
              <a:t>Results Evaluation</a:t>
            </a:r>
          </a:p>
        </p:txBody>
      </p:sp>
      <p:sp>
        <p:nvSpPr>
          <p:cNvPr name="TextBox 20" id="20"/>
          <p:cNvSpPr txBox="true"/>
          <p:nvPr/>
        </p:nvSpPr>
        <p:spPr>
          <a:xfrm rot="0">
            <a:off x="1367252" y="6481012"/>
            <a:ext cx="10036136" cy="2344420"/>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000000"/>
                </a:solidFill>
                <a:latin typeface="Poppins"/>
                <a:ea typeface="Poppins"/>
                <a:cs typeface="Poppins"/>
                <a:sym typeface="Poppins"/>
              </a:rPr>
              <a:t>MATCHE remains competitive with state-of-the-art networks like TediGAN</a:t>
            </a:r>
          </a:p>
          <a:p>
            <a:pPr algn="l" marL="474981" indent="-237491" lvl="1">
              <a:lnSpc>
                <a:spcPts val="3080"/>
              </a:lnSpc>
              <a:buFont typeface="Arial"/>
              <a:buChar char="•"/>
            </a:pPr>
            <a:r>
              <a:rPr lang="en-US" sz="2200">
                <a:solidFill>
                  <a:srgbClr val="000000"/>
                </a:solidFill>
                <a:latin typeface="Poppins"/>
                <a:ea typeface="Poppins"/>
                <a:cs typeface="Poppins"/>
                <a:sym typeface="Poppins"/>
              </a:rPr>
              <a:t>Highlights the potential of incorporating MATCHE into existing training-free multi conditional methods to improve quality of outputs</a:t>
            </a:r>
          </a:p>
          <a:p>
            <a:pPr algn="just">
              <a:lnSpc>
                <a:spcPts val="3080"/>
              </a:lnSpc>
              <a:spcBef>
                <a:spcPct val="0"/>
              </a:spcBef>
            </a:pPr>
          </a:p>
        </p:txBody>
      </p:sp>
      <p:sp>
        <p:nvSpPr>
          <p:cNvPr name="TextBox 21" id="21"/>
          <p:cNvSpPr txBox="true"/>
          <p:nvPr/>
        </p:nvSpPr>
        <p:spPr>
          <a:xfrm rot="0">
            <a:off x="1428345" y="3515263"/>
            <a:ext cx="6195235" cy="515249"/>
          </a:xfrm>
          <a:prstGeom prst="rect">
            <a:avLst/>
          </a:prstGeom>
        </p:spPr>
        <p:txBody>
          <a:bodyPr anchor="t" rtlCol="false" tIns="0" lIns="0" bIns="0" rIns="0">
            <a:spAutoFit/>
          </a:bodyPr>
          <a:lstStyle/>
          <a:p>
            <a:pPr algn="just">
              <a:lnSpc>
                <a:spcPts val="4044"/>
              </a:lnSpc>
              <a:spcBef>
                <a:spcPct val="0"/>
              </a:spcBef>
            </a:pPr>
            <a:r>
              <a:rPr lang="en-US" b="true" sz="2889">
                <a:solidFill>
                  <a:srgbClr val="0453B9"/>
                </a:solidFill>
                <a:latin typeface="Poppins Semi-Bold"/>
                <a:ea typeface="Poppins Semi-Bold"/>
                <a:cs typeface="Poppins Semi-Bold"/>
                <a:sym typeface="Poppins Semi-Bold"/>
              </a:rPr>
              <a:t>Interation Modelling</a:t>
            </a:r>
          </a:p>
        </p:txBody>
      </p:sp>
      <p:sp>
        <p:nvSpPr>
          <p:cNvPr name="TextBox 22" id="22"/>
          <p:cNvSpPr txBox="true"/>
          <p:nvPr/>
        </p:nvSpPr>
        <p:spPr>
          <a:xfrm rot="0">
            <a:off x="1367252" y="5849080"/>
            <a:ext cx="6302999" cy="515249"/>
          </a:xfrm>
          <a:prstGeom prst="rect">
            <a:avLst/>
          </a:prstGeom>
        </p:spPr>
        <p:txBody>
          <a:bodyPr anchor="t" rtlCol="false" tIns="0" lIns="0" bIns="0" rIns="0">
            <a:spAutoFit/>
          </a:bodyPr>
          <a:lstStyle/>
          <a:p>
            <a:pPr algn="just">
              <a:lnSpc>
                <a:spcPts val="4044"/>
              </a:lnSpc>
              <a:spcBef>
                <a:spcPct val="0"/>
              </a:spcBef>
            </a:pPr>
            <a:r>
              <a:rPr lang="en-US" b="true" sz="2889">
                <a:solidFill>
                  <a:srgbClr val="0453B9"/>
                </a:solidFill>
                <a:latin typeface="Poppins Semi-Bold"/>
                <a:ea typeface="Poppins Semi-Bold"/>
                <a:cs typeface="Poppins Semi-Bold"/>
                <a:sym typeface="Poppins Semi-Bold"/>
              </a:rPr>
              <a:t>Baseline Comparison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4139" y="-609881"/>
            <a:ext cx="19424207" cy="3532558"/>
            <a:chOff x="0" y="0"/>
            <a:chExt cx="5115840" cy="930386"/>
          </a:xfrm>
        </p:grpSpPr>
        <p:sp>
          <p:nvSpPr>
            <p:cNvPr name="Freeform 3" id="3"/>
            <p:cNvSpPr/>
            <p:nvPr/>
          </p:nvSpPr>
          <p:spPr>
            <a:xfrm flipH="false" flipV="false" rot="0">
              <a:off x="0" y="0"/>
              <a:ext cx="5115840" cy="930386"/>
            </a:xfrm>
            <a:custGeom>
              <a:avLst/>
              <a:gdLst/>
              <a:ahLst/>
              <a:cxnLst/>
              <a:rect r="r" b="b" t="t" l="l"/>
              <a:pathLst>
                <a:path h="930386" w="5115840">
                  <a:moveTo>
                    <a:pt x="0" y="0"/>
                  </a:moveTo>
                  <a:lnTo>
                    <a:pt x="5115840" y="0"/>
                  </a:lnTo>
                  <a:lnTo>
                    <a:pt x="5115840" y="930386"/>
                  </a:lnTo>
                  <a:lnTo>
                    <a:pt x="0" y="930386"/>
                  </a:lnTo>
                  <a:close/>
                </a:path>
              </a:pathLst>
            </a:custGeom>
            <a:solidFill>
              <a:srgbClr val="0453B9"/>
            </a:solidFill>
          </p:spPr>
        </p:sp>
        <p:sp>
          <p:nvSpPr>
            <p:cNvPr name="TextBox 4" id="4"/>
            <p:cNvSpPr txBox="true"/>
            <p:nvPr/>
          </p:nvSpPr>
          <p:spPr>
            <a:xfrm>
              <a:off x="0" y="-57150"/>
              <a:ext cx="5115840" cy="987536"/>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0">
            <a:off x="2421476" y="3288003"/>
            <a:ext cx="4481682" cy="1737459"/>
            <a:chOff x="0" y="0"/>
            <a:chExt cx="1180361" cy="457602"/>
          </a:xfrm>
        </p:grpSpPr>
        <p:sp>
          <p:nvSpPr>
            <p:cNvPr name="Freeform 6" id="6"/>
            <p:cNvSpPr/>
            <p:nvPr/>
          </p:nvSpPr>
          <p:spPr>
            <a:xfrm flipH="false" flipV="false" rot="0">
              <a:off x="0" y="0"/>
              <a:ext cx="1180361" cy="457602"/>
            </a:xfrm>
            <a:custGeom>
              <a:avLst/>
              <a:gdLst/>
              <a:ahLst/>
              <a:cxnLst/>
              <a:rect r="r" b="b" t="t" l="l"/>
              <a:pathLst>
                <a:path h="457602" w="1180361">
                  <a:moveTo>
                    <a:pt x="38004" y="0"/>
                  </a:moveTo>
                  <a:lnTo>
                    <a:pt x="1142357" y="0"/>
                  </a:lnTo>
                  <a:cubicBezTo>
                    <a:pt x="1152436" y="0"/>
                    <a:pt x="1162103" y="4004"/>
                    <a:pt x="1169230" y="11131"/>
                  </a:cubicBezTo>
                  <a:cubicBezTo>
                    <a:pt x="1176357" y="18258"/>
                    <a:pt x="1180361" y="27925"/>
                    <a:pt x="1180361" y="38004"/>
                  </a:cubicBezTo>
                  <a:lnTo>
                    <a:pt x="1180361" y="419598"/>
                  </a:lnTo>
                  <a:cubicBezTo>
                    <a:pt x="1180361" y="440587"/>
                    <a:pt x="1163346" y="457602"/>
                    <a:pt x="1142357" y="457602"/>
                  </a:cubicBezTo>
                  <a:lnTo>
                    <a:pt x="38004" y="457602"/>
                  </a:lnTo>
                  <a:cubicBezTo>
                    <a:pt x="27925" y="457602"/>
                    <a:pt x="18258" y="453598"/>
                    <a:pt x="11131" y="446471"/>
                  </a:cubicBezTo>
                  <a:cubicBezTo>
                    <a:pt x="4004" y="439344"/>
                    <a:pt x="0" y="429678"/>
                    <a:pt x="0" y="419598"/>
                  </a:cubicBezTo>
                  <a:lnTo>
                    <a:pt x="0" y="38004"/>
                  </a:lnTo>
                  <a:cubicBezTo>
                    <a:pt x="0" y="27925"/>
                    <a:pt x="4004" y="18258"/>
                    <a:pt x="11131" y="11131"/>
                  </a:cubicBezTo>
                  <a:cubicBezTo>
                    <a:pt x="18258" y="4004"/>
                    <a:pt x="27925" y="0"/>
                    <a:pt x="38004" y="0"/>
                  </a:cubicBezTo>
                  <a:close/>
                </a:path>
              </a:pathLst>
            </a:custGeom>
            <a:solidFill>
              <a:srgbClr val="0453B9"/>
            </a:solidFill>
          </p:spPr>
        </p:sp>
        <p:sp>
          <p:nvSpPr>
            <p:cNvPr name="TextBox 7" id="7"/>
            <p:cNvSpPr txBox="true"/>
            <p:nvPr/>
          </p:nvSpPr>
          <p:spPr>
            <a:xfrm>
              <a:off x="0" y="-57150"/>
              <a:ext cx="1180361" cy="514752"/>
            </a:xfrm>
            <a:prstGeom prst="rect">
              <a:avLst/>
            </a:prstGeom>
          </p:spPr>
          <p:txBody>
            <a:bodyPr anchor="ctr" rtlCol="false" tIns="50800" lIns="50800" bIns="50800" rIns="50800"/>
            <a:lstStyle/>
            <a:p>
              <a:pPr algn="ctr">
                <a:lnSpc>
                  <a:spcPts val="2735"/>
                </a:lnSpc>
              </a:pPr>
            </a:p>
          </p:txBody>
        </p:sp>
      </p:grpSp>
      <p:sp>
        <p:nvSpPr>
          <p:cNvPr name="TextBox 8" id="8"/>
          <p:cNvSpPr txBox="true"/>
          <p:nvPr/>
        </p:nvSpPr>
        <p:spPr>
          <a:xfrm rot="0">
            <a:off x="3639628" y="662627"/>
            <a:ext cx="11008744" cy="945536"/>
          </a:xfrm>
          <a:prstGeom prst="rect">
            <a:avLst/>
          </a:prstGeom>
        </p:spPr>
        <p:txBody>
          <a:bodyPr anchor="t" rtlCol="false" tIns="0" lIns="0" bIns="0" rIns="0">
            <a:spAutoFit/>
          </a:bodyPr>
          <a:lstStyle/>
          <a:p>
            <a:pPr algn="ctr">
              <a:lnSpc>
                <a:spcPts val="7363"/>
              </a:lnSpc>
            </a:pPr>
            <a:r>
              <a:rPr lang="en-US" sz="6403" b="true">
                <a:solidFill>
                  <a:srgbClr val="FFFFFF"/>
                </a:solidFill>
                <a:latin typeface="Aileron Bold"/>
                <a:ea typeface="Aileron Bold"/>
                <a:cs typeface="Aileron Bold"/>
                <a:sym typeface="Aileron Bold"/>
              </a:rPr>
              <a:t>Future Work</a:t>
            </a:r>
          </a:p>
        </p:txBody>
      </p:sp>
      <p:sp>
        <p:nvSpPr>
          <p:cNvPr name="TextBox 9" id="9"/>
          <p:cNvSpPr txBox="true"/>
          <p:nvPr/>
        </p:nvSpPr>
        <p:spPr>
          <a:xfrm rot="0">
            <a:off x="4662318" y="1737416"/>
            <a:ext cx="8963365" cy="634716"/>
          </a:xfrm>
          <a:prstGeom prst="rect">
            <a:avLst/>
          </a:prstGeom>
        </p:spPr>
        <p:txBody>
          <a:bodyPr anchor="t" rtlCol="false" tIns="0" lIns="0" bIns="0" rIns="0">
            <a:spAutoFit/>
          </a:bodyPr>
          <a:lstStyle/>
          <a:p>
            <a:pPr algn="ctr">
              <a:lnSpc>
                <a:spcPts val="4915"/>
              </a:lnSpc>
              <a:spcBef>
                <a:spcPct val="0"/>
              </a:spcBef>
            </a:pPr>
            <a:r>
              <a:rPr lang="en-US" b="true" sz="3511">
                <a:solidFill>
                  <a:srgbClr val="7FB5FA"/>
                </a:solidFill>
                <a:latin typeface="Poppins Semi-Bold"/>
                <a:ea typeface="Poppins Semi-Bold"/>
                <a:cs typeface="Poppins Semi-Bold"/>
                <a:sym typeface="Poppins Semi-Bold"/>
              </a:rPr>
              <a:t>Anisotropic Gaussian Kernels</a:t>
            </a:r>
          </a:p>
        </p:txBody>
      </p:sp>
      <p:sp>
        <p:nvSpPr>
          <p:cNvPr name="TextBox 10" id="10"/>
          <p:cNvSpPr txBox="true"/>
          <p:nvPr/>
        </p:nvSpPr>
        <p:spPr>
          <a:xfrm rot="0">
            <a:off x="2687559" y="3094127"/>
            <a:ext cx="3713515" cy="1154069"/>
          </a:xfrm>
          <a:prstGeom prst="rect">
            <a:avLst/>
          </a:prstGeom>
        </p:spPr>
        <p:txBody>
          <a:bodyPr anchor="t" rtlCol="false" tIns="0" lIns="0" bIns="0" rIns="0">
            <a:spAutoFit/>
          </a:bodyPr>
          <a:lstStyle/>
          <a:p>
            <a:pPr algn="just">
              <a:lnSpc>
                <a:spcPts val="3064"/>
              </a:lnSpc>
            </a:pPr>
          </a:p>
          <a:p>
            <a:pPr algn="l">
              <a:lnSpc>
                <a:spcPts val="3064"/>
              </a:lnSpc>
            </a:pPr>
            <a:r>
              <a:rPr lang="en-US" sz="2189" b="true">
                <a:solidFill>
                  <a:srgbClr val="FFFFFF"/>
                </a:solidFill>
                <a:latin typeface="Poppins Semi-Bold"/>
                <a:ea typeface="Poppins Semi-Bold"/>
                <a:cs typeface="Poppins Semi-Bold"/>
                <a:sym typeface="Poppins Semi-Bold"/>
              </a:rPr>
              <a:t>Standard Gaussian Kernel </a:t>
            </a:r>
          </a:p>
          <a:p>
            <a:pPr algn="just">
              <a:lnSpc>
                <a:spcPts val="3064"/>
              </a:lnSpc>
              <a:spcBef>
                <a:spcPct val="0"/>
              </a:spcBef>
            </a:pPr>
          </a:p>
        </p:txBody>
      </p:sp>
      <p:pic>
        <p:nvPicPr>
          <p:cNvPr name="Picture 11" id="11"/>
          <p:cNvPicPr>
            <a:picLocks noChangeAspect="true"/>
          </p:cNvPicPr>
          <p:nvPr/>
        </p:nvPicPr>
        <p:blipFill>
          <a:blip r:embed="rId2"/>
          <a:stretch>
            <a:fillRect/>
          </a:stretch>
        </p:blipFill>
        <p:spPr>
          <a:xfrm rot="0">
            <a:off x="2313991" y="3691467"/>
            <a:ext cx="4456331" cy="1465898"/>
          </a:xfrm>
          <a:prstGeom prst="rect">
            <a:avLst/>
          </a:prstGeom>
        </p:spPr>
      </p:pic>
      <p:sp>
        <p:nvSpPr>
          <p:cNvPr name="TextBox 12" id="12"/>
          <p:cNvSpPr txBox="true"/>
          <p:nvPr/>
        </p:nvSpPr>
        <p:spPr>
          <a:xfrm rot="0">
            <a:off x="705879" y="5324475"/>
            <a:ext cx="7721684" cy="3906520"/>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000000"/>
                </a:solidFill>
                <a:latin typeface="Poppins"/>
                <a:ea typeface="Poppins"/>
                <a:cs typeface="Poppins"/>
                <a:sym typeface="Poppins"/>
              </a:rPr>
              <a:t>σi is a fixed value, assumed to be fixed across all dimensions [13]</a:t>
            </a:r>
          </a:p>
          <a:p>
            <a:pPr algn="just" marL="474981" indent="-237491" lvl="1">
              <a:lnSpc>
                <a:spcPts val="3080"/>
              </a:lnSpc>
              <a:buFont typeface="Arial"/>
              <a:buChar char="•"/>
            </a:pPr>
            <a:r>
              <a:rPr lang="en-US" sz="2200">
                <a:solidFill>
                  <a:srgbClr val="000000"/>
                </a:solidFill>
                <a:latin typeface="Poppins"/>
                <a:ea typeface="Poppins"/>
                <a:cs typeface="Poppins"/>
                <a:sym typeface="Poppins"/>
              </a:rPr>
              <a:t>This is to reduce the hyperparameter search space to address GPU limitations and minimize computational complexity. </a:t>
            </a:r>
          </a:p>
          <a:p>
            <a:pPr algn="just" marL="474981" indent="-237491" lvl="1">
              <a:lnSpc>
                <a:spcPts val="3080"/>
              </a:lnSpc>
              <a:buFont typeface="Arial"/>
              <a:buChar char="•"/>
            </a:pPr>
            <a:r>
              <a:rPr lang="en-US" sz="2200">
                <a:solidFill>
                  <a:srgbClr val="000000"/>
                </a:solidFill>
                <a:latin typeface="Poppins"/>
                <a:ea typeface="Poppins"/>
                <a:cs typeface="Poppins"/>
                <a:sym typeface="Poppins"/>
              </a:rPr>
              <a:t>However, with the fixed σi, the standard Gaussian Kernel assumes equal influence in all directions, but some conditions (e.g., shape vs. color) influence different aspects of the image</a:t>
            </a:r>
          </a:p>
          <a:p>
            <a:pPr algn="just">
              <a:lnSpc>
                <a:spcPts val="3080"/>
              </a:lnSpc>
              <a:spcBef>
                <a:spcPct val="0"/>
              </a:spcBef>
            </a:pPr>
          </a:p>
        </p:txBody>
      </p:sp>
      <p:sp>
        <p:nvSpPr>
          <p:cNvPr name="AutoShape 13" id="13"/>
          <p:cNvSpPr/>
          <p:nvPr/>
        </p:nvSpPr>
        <p:spPr>
          <a:xfrm flipH="true">
            <a:off x="9144000" y="2922677"/>
            <a:ext cx="0" cy="7364323"/>
          </a:xfrm>
          <a:prstGeom prst="line">
            <a:avLst/>
          </a:prstGeom>
          <a:ln cap="flat" w="38100">
            <a:solidFill>
              <a:srgbClr val="000000"/>
            </a:solidFill>
            <a:prstDash val="sysDash"/>
            <a:headEnd type="none" len="sm" w="sm"/>
            <a:tailEnd type="none" len="sm" w="sm"/>
          </a:ln>
        </p:spPr>
      </p:sp>
      <p:grpSp>
        <p:nvGrpSpPr>
          <p:cNvPr name="Group 14" id="14"/>
          <p:cNvGrpSpPr/>
          <p:nvPr/>
        </p:nvGrpSpPr>
        <p:grpSpPr>
          <a:xfrm rot="0">
            <a:off x="11197607" y="3288003"/>
            <a:ext cx="4856151" cy="1737459"/>
            <a:chOff x="0" y="0"/>
            <a:chExt cx="1278986" cy="457602"/>
          </a:xfrm>
        </p:grpSpPr>
        <p:sp>
          <p:nvSpPr>
            <p:cNvPr name="Freeform 15" id="15"/>
            <p:cNvSpPr/>
            <p:nvPr/>
          </p:nvSpPr>
          <p:spPr>
            <a:xfrm flipH="false" flipV="false" rot="0">
              <a:off x="0" y="0"/>
              <a:ext cx="1278986" cy="457602"/>
            </a:xfrm>
            <a:custGeom>
              <a:avLst/>
              <a:gdLst/>
              <a:ahLst/>
              <a:cxnLst/>
              <a:rect r="r" b="b" t="t" l="l"/>
              <a:pathLst>
                <a:path h="457602" w="1278986">
                  <a:moveTo>
                    <a:pt x="35074" y="0"/>
                  </a:moveTo>
                  <a:lnTo>
                    <a:pt x="1243913" y="0"/>
                  </a:lnTo>
                  <a:cubicBezTo>
                    <a:pt x="1263283" y="0"/>
                    <a:pt x="1278986" y="15703"/>
                    <a:pt x="1278986" y="35074"/>
                  </a:cubicBezTo>
                  <a:lnTo>
                    <a:pt x="1278986" y="422529"/>
                  </a:lnTo>
                  <a:cubicBezTo>
                    <a:pt x="1278986" y="441899"/>
                    <a:pt x="1263283" y="457602"/>
                    <a:pt x="1243913" y="457602"/>
                  </a:cubicBezTo>
                  <a:lnTo>
                    <a:pt x="35074" y="457602"/>
                  </a:lnTo>
                  <a:cubicBezTo>
                    <a:pt x="15703" y="457602"/>
                    <a:pt x="0" y="441899"/>
                    <a:pt x="0" y="422529"/>
                  </a:cubicBezTo>
                  <a:lnTo>
                    <a:pt x="0" y="35074"/>
                  </a:lnTo>
                  <a:cubicBezTo>
                    <a:pt x="0" y="15703"/>
                    <a:pt x="15703" y="0"/>
                    <a:pt x="35074" y="0"/>
                  </a:cubicBezTo>
                  <a:close/>
                </a:path>
              </a:pathLst>
            </a:custGeom>
            <a:solidFill>
              <a:srgbClr val="0453B9"/>
            </a:solidFill>
          </p:spPr>
        </p:sp>
        <p:sp>
          <p:nvSpPr>
            <p:cNvPr name="TextBox 16" id="16"/>
            <p:cNvSpPr txBox="true"/>
            <p:nvPr/>
          </p:nvSpPr>
          <p:spPr>
            <a:xfrm>
              <a:off x="0" y="-57150"/>
              <a:ext cx="1278986" cy="514752"/>
            </a:xfrm>
            <a:prstGeom prst="rect">
              <a:avLst/>
            </a:prstGeom>
          </p:spPr>
          <p:txBody>
            <a:bodyPr anchor="ctr" rtlCol="false" tIns="50800" lIns="50800" bIns="50800" rIns="50800"/>
            <a:lstStyle/>
            <a:p>
              <a:pPr algn="ctr">
                <a:lnSpc>
                  <a:spcPts val="2735"/>
                </a:lnSpc>
              </a:pPr>
            </a:p>
          </p:txBody>
        </p:sp>
      </p:grpSp>
      <p:sp>
        <p:nvSpPr>
          <p:cNvPr name="TextBox 17" id="17"/>
          <p:cNvSpPr txBox="true"/>
          <p:nvPr/>
        </p:nvSpPr>
        <p:spPr>
          <a:xfrm rot="0">
            <a:off x="11293415" y="3475127"/>
            <a:ext cx="4570917" cy="773069"/>
          </a:xfrm>
          <a:prstGeom prst="rect">
            <a:avLst/>
          </a:prstGeom>
        </p:spPr>
        <p:txBody>
          <a:bodyPr anchor="t" rtlCol="false" tIns="0" lIns="0" bIns="0" rIns="0">
            <a:spAutoFit/>
          </a:bodyPr>
          <a:lstStyle/>
          <a:p>
            <a:pPr algn="ctr">
              <a:lnSpc>
                <a:spcPts val="3064"/>
              </a:lnSpc>
            </a:pPr>
            <a:r>
              <a:rPr lang="en-US" sz="2189" b="true">
                <a:solidFill>
                  <a:srgbClr val="FFFFFF"/>
                </a:solidFill>
                <a:latin typeface="Poppins Semi-Bold"/>
                <a:ea typeface="Poppins Semi-Bold"/>
                <a:cs typeface="Poppins Semi-Bold"/>
                <a:sym typeface="Poppins Semi-Bold"/>
              </a:rPr>
              <a:t>Anisotropic Gaussian Kernel</a:t>
            </a:r>
          </a:p>
          <a:p>
            <a:pPr algn="ctr">
              <a:lnSpc>
                <a:spcPts val="3064"/>
              </a:lnSpc>
              <a:spcBef>
                <a:spcPct val="0"/>
              </a:spcBef>
            </a:pPr>
          </a:p>
        </p:txBody>
      </p:sp>
      <p:sp>
        <p:nvSpPr>
          <p:cNvPr name="TextBox 18" id="18"/>
          <p:cNvSpPr txBox="true"/>
          <p:nvPr/>
        </p:nvSpPr>
        <p:spPr>
          <a:xfrm rot="0">
            <a:off x="9637611" y="5324475"/>
            <a:ext cx="7976143" cy="4687570"/>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000000"/>
                </a:solidFill>
                <a:latin typeface="Poppins"/>
                <a:ea typeface="Poppins"/>
                <a:cs typeface="Poppins"/>
                <a:sym typeface="Poppins"/>
              </a:rPr>
              <a:t>Σ is a predefined diagonal covariance matrix with varying σi values based on the perpetual importance of the different dimensions [1]</a:t>
            </a:r>
          </a:p>
          <a:p>
            <a:pPr algn="just" marL="474981" indent="-237491" lvl="1">
              <a:lnSpc>
                <a:spcPts val="3080"/>
              </a:lnSpc>
              <a:buFont typeface="Arial"/>
              <a:buChar char="•"/>
            </a:pPr>
            <a:r>
              <a:rPr lang="en-US" sz="2200">
                <a:solidFill>
                  <a:srgbClr val="000000"/>
                </a:solidFill>
                <a:latin typeface="Poppins"/>
                <a:ea typeface="Poppins"/>
                <a:cs typeface="Poppins"/>
                <a:sym typeface="Poppins"/>
              </a:rPr>
              <a:t>This flexibility enables the kernel to capture the anisotropic nature of images, where different features (dimensions) may have different importance or units, requiring different levels of smoothness or variance along each axis [1]</a:t>
            </a:r>
          </a:p>
          <a:p>
            <a:pPr algn="just" marL="474981" indent="-237491" lvl="1">
              <a:lnSpc>
                <a:spcPts val="3080"/>
              </a:lnSpc>
              <a:buFont typeface="Arial"/>
              <a:buChar char="•"/>
            </a:pPr>
            <a:r>
              <a:rPr lang="en-US" sz="2200">
                <a:solidFill>
                  <a:srgbClr val="000000"/>
                </a:solidFill>
                <a:latin typeface="Poppins"/>
                <a:ea typeface="Poppins"/>
                <a:cs typeface="Poppins"/>
                <a:sym typeface="Poppins"/>
              </a:rPr>
              <a:t>Can potentially add improvements to shape, spatial, and color constraints by ensuring conditions affect only relevant aspects of image features</a:t>
            </a:r>
          </a:p>
          <a:p>
            <a:pPr algn="just">
              <a:lnSpc>
                <a:spcPts val="3080"/>
              </a:lnSpc>
              <a:spcBef>
                <a:spcPct val="0"/>
              </a:spcBef>
            </a:pPr>
          </a:p>
        </p:txBody>
      </p:sp>
      <p:pic>
        <p:nvPicPr>
          <p:cNvPr name="Picture 19" id="19"/>
          <p:cNvPicPr>
            <a:picLocks noChangeAspect="true"/>
          </p:cNvPicPr>
          <p:nvPr/>
        </p:nvPicPr>
        <p:blipFill>
          <a:blip r:embed="rId3"/>
          <a:stretch>
            <a:fillRect/>
          </a:stretch>
        </p:blipFill>
        <p:spPr>
          <a:xfrm rot="0">
            <a:off x="11237553" y="3730916"/>
            <a:ext cx="4682642" cy="1387000"/>
          </a:xfrm>
          <a:prstGeom prst="rect">
            <a:avLst/>
          </a:prstGeom>
        </p:spPr>
      </p:pic>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78145" y="-408945"/>
            <a:ext cx="10687604" cy="817891"/>
            <a:chOff x="0" y="0"/>
            <a:chExt cx="3131837" cy="239670"/>
          </a:xfrm>
        </p:grpSpPr>
        <p:sp>
          <p:nvSpPr>
            <p:cNvPr name="Freeform 3" id="3"/>
            <p:cNvSpPr/>
            <p:nvPr/>
          </p:nvSpPr>
          <p:spPr>
            <a:xfrm flipH="false" flipV="false" rot="0">
              <a:off x="0" y="0"/>
              <a:ext cx="3131837" cy="239670"/>
            </a:xfrm>
            <a:custGeom>
              <a:avLst/>
              <a:gdLst/>
              <a:ahLst/>
              <a:cxnLst/>
              <a:rect r="r" b="b" t="t" l="l"/>
              <a:pathLst>
                <a:path h="239670" w="3131837">
                  <a:moveTo>
                    <a:pt x="72438" y="0"/>
                  </a:moveTo>
                  <a:lnTo>
                    <a:pt x="3059399" y="0"/>
                  </a:lnTo>
                  <a:cubicBezTo>
                    <a:pt x="3078611" y="0"/>
                    <a:pt x="3097035" y="7632"/>
                    <a:pt x="3110620" y="21217"/>
                  </a:cubicBezTo>
                  <a:cubicBezTo>
                    <a:pt x="3124205" y="34802"/>
                    <a:pt x="3131837" y="53226"/>
                    <a:pt x="3131837" y="72438"/>
                  </a:cubicBezTo>
                  <a:lnTo>
                    <a:pt x="3131837" y="167232"/>
                  </a:lnTo>
                  <a:cubicBezTo>
                    <a:pt x="3131837" y="186444"/>
                    <a:pt x="3124205" y="204869"/>
                    <a:pt x="3110620" y="218454"/>
                  </a:cubicBezTo>
                  <a:cubicBezTo>
                    <a:pt x="3097035" y="232038"/>
                    <a:pt x="3078611" y="239670"/>
                    <a:pt x="3059399" y="239670"/>
                  </a:cubicBezTo>
                  <a:lnTo>
                    <a:pt x="72438" y="239670"/>
                  </a:lnTo>
                  <a:cubicBezTo>
                    <a:pt x="53226" y="239670"/>
                    <a:pt x="34802" y="232038"/>
                    <a:pt x="21217" y="218454"/>
                  </a:cubicBezTo>
                  <a:cubicBezTo>
                    <a:pt x="7632" y="204869"/>
                    <a:pt x="0" y="186444"/>
                    <a:pt x="0" y="167232"/>
                  </a:cubicBezTo>
                  <a:lnTo>
                    <a:pt x="0" y="72438"/>
                  </a:lnTo>
                  <a:cubicBezTo>
                    <a:pt x="0" y="53226"/>
                    <a:pt x="7632" y="34802"/>
                    <a:pt x="21217" y="21217"/>
                  </a:cubicBezTo>
                  <a:cubicBezTo>
                    <a:pt x="34802" y="7632"/>
                    <a:pt x="53226" y="0"/>
                    <a:pt x="72438"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4" id="4"/>
            <p:cNvSpPr txBox="true"/>
            <p:nvPr/>
          </p:nvSpPr>
          <p:spPr>
            <a:xfrm>
              <a:off x="0" y="-38100"/>
              <a:ext cx="3131837" cy="27777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0"/>
            <a:ext cx="3086802" cy="10287000"/>
            <a:chOff x="0" y="0"/>
            <a:chExt cx="812985" cy="2709333"/>
          </a:xfrm>
        </p:grpSpPr>
        <p:sp>
          <p:nvSpPr>
            <p:cNvPr name="Freeform 6" id="6"/>
            <p:cNvSpPr/>
            <p:nvPr/>
          </p:nvSpPr>
          <p:spPr>
            <a:xfrm flipH="false" flipV="false" rot="0">
              <a:off x="0" y="0"/>
              <a:ext cx="812985" cy="2709333"/>
            </a:xfrm>
            <a:custGeom>
              <a:avLst/>
              <a:gdLst/>
              <a:ahLst/>
              <a:cxnLst/>
              <a:rect r="r" b="b" t="t" l="l"/>
              <a:pathLst>
                <a:path h="2709333" w="812985">
                  <a:moveTo>
                    <a:pt x="0" y="0"/>
                  </a:moveTo>
                  <a:lnTo>
                    <a:pt x="812985" y="0"/>
                  </a:lnTo>
                  <a:lnTo>
                    <a:pt x="812985" y="2709333"/>
                  </a:lnTo>
                  <a:lnTo>
                    <a:pt x="0" y="2709333"/>
                  </a:lnTo>
                  <a:close/>
                </a:path>
              </a:pathLst>
            </a:custGeom>
            <a:gradFill rotWithShape="true">
              <a:gsLst>
                <a:gs pos="0">
                  <a:srgbClr val="0453B9">
                    <a:alpha val="100000"/>
                  </a:srgbClr>
                </a:gs>
                <a:gs pos="100000">
                  <a:srgbClr val="3881DF">
                    <a:alpha val="100000"/>
                  </a:srgbClr>
                </a:gs>
              </a:gsLst>
              <a:lin ang="2700000"/>
            </a:gradFill>
          </p:spPr>
        </p:sp>
        <p:sp>
          <p:nvSpPr>
            <p:cNvPr name="TextBox 7" id="7"/>
            <p:cNvSpPr txBox="true"/>
            <p:nvPr/>
          </p:nvSpPr>
          <p:spPr>
            <a:xfrm>
              <a:off x="0" y="-57150"/>
              <a:ext cx="812985" cy="2766483"/>
            </a:xfrm>
            <a:prstGeom prst="rect">
              <a:avLst/>
            </a:prstGeom>
          </p:spPr>
          <p:txBody>
            <a:bodyPr anchor="ctr" rtlCol="false" tIns="50800" lIns="50800" bIns="50800" rIns="50800"/>
            <a:lstStyle/>
            <a:p>
              <a:pPr algn="ctr">
                <a:lnSpc>
                  <a:spcPts val="2735"/>
                </a:lnSpc>
              </a:pPr>
            </a:p>
          </p:txBody>
        </p:sp>
      </p:grpSp>
      <p:sp>
        <p:nvSpPr>
          <p:cNvPr name="Freeform 8" id="8"/>
          <p:cNvSpPr/>
          <p:nvPr/>
        </p:nvSpPr>
        <p:spPr>
          <a:xfrm flipH="false" flipV="false" rot="-5400000">
            <a:off x="726897" y="1573936"/>
            <a:ext cx="1308499" cy="704893"/>
          </a:xfrm>
          <a:custGeom>
            <a:avLst/>
            <a:gdLst/>
            <a:ahLst/>
            <a:cxnLst/>
            <a:rect r="r" b="b" t="t" l="l"/>
            <a:pathLst>
              <a:path h="704893" w="1308499">
                <a:moveTo>
                  <a:pt x="0" y="0"/>
                </a:moveTo>
                <a:lnTo>
                  <a:pt x="1308499" y="0"/>
                </a:lnTo>
                <a:lnTo>
                  <a:pt x="1308499" y="704894"/>
                </a:lnTo>
                <a:lnTo>
                  <a:pt x="0" y="704894"/>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9" id="9"/>
          <p:cNvGrpSpPr/>
          <p:nvPr/>
        </p:nvGrpSpPr>
        <p:grpSpPr>
          <a:xfrm rot="0">
            <a:off x="3786063" y="4922513"/>
            <a:ext cx="9556970" cy="1957315"/>
            <a:chOff x="0" y="0"/>
            <a:chExt cx="2517062" cy="515507"/>
          </a:xfrm>
        </p:grpSpPr>
        <p:sp>
          <p:nvSpPr>
            <p:cNvPr name="Freeform 10" id="10"/>
            <p:cNvSpPr/>
            <p:nvPr/>
          </p:nvSpPr>
          <p:spPr>
            <a:xfrm flipH="false" flipV="false" rot="0">
              <a:off x="0" y="0"/>
              <a:ext cx="2517062" cy="515507"/>
            </a:xfrm>
            <a:custGeom>
              <a:avLst/>
              <a:gdLst/>
              <a:ahLst/>
              <a:cxnLst/>
              <a:rect r="r" b="b" t="t" l="l"/>
              <a:pathLst>
                <a:path h="515507" w="2517062">
                  <a:moveTo>
                    <a:pt x="17822" y="0"/>
                  </a:moveTo>
                  <a:lnTo>
                    <a:pt x="2499240" y="0"/>
                  </a:lnTo>
                  <a:cubicBezTo>
                    <a:pt x="2503967" y="0"/>
                    <a:pt x="2508500" y="1878"/>
                    <a:pt x="2511842" y="5220"/>
                  </a:cubicBezTo>
                  <a:cubicBezTo>
                    <a:pt x="2515184" y="8562"/>
                    <a:pt x="2517062" y="13095"/>
                    <a:pt x="2517062" y="17822"/>
                  </a:cubicBezTo>
                  <a:lnTo>
                    <a:pt x="2517062" y="497685"/>
                  </a:lnTo>
                  <a:cubicBezTo>
                    <a:pt x="2517062" y="502412"/>
                    <a:pt x="2515184" y="506945"/>
                    <a:pt x="2511842" y="510287"/>
                  </a:cubicBezTo>
                  <a:cubicBezTo>
                    <a:pt x="2508500" y="513629"/>
                    <a:pt x="2503967" y="515507"/>
                    <a:pt x="2499240" y="515507"/>
                  </a:cubicBezTo>
                  <a:lnTo>
                    <a:pt x="17822" y="515507"/>
                  </a:lnTo>
                  <a:cubicBezTo>
                    <a:pt x="13095" y="515507"/>
                    <a:pt x="8562" y="513629"/>
                    <a:pt x="5220" y="510287"/>
                  </a:cubicBezTo>
                  <a:cubicBezTo>
                    <a:pt x="1878" y="506945"/>
                    <a:pt x="0" y="502412"/>
                    <a:pt x="0" y="497685"/>
                  </a:cubicBezTo>
                  <a:lnTo>
                    <a:pt x="0" y="17822"/>
                  </a:lnTo>
                  <a:cubicBezTo>
                    <a:pt x="0" y="13095"/>
                    <a:pt x="1878" y="8562"/>
                    <a:pt x="5220" y="5220"/>
                  </a:cubicBezTo>
                  <a:cubicBezTo>
                    <a:pt x="8562" y="1878"/>
                    <a:pt x="13095" y="0"/>
                    <a:pt x="17822" y="0"/>
                  </a:cubicBezTo>
                  <a:close/>
                </a:path>
              </a:pathLst>
            </a:custGeom>
            <a:solidFill>
              <a:srgbClr val="0453B9"/>
            </a:solidFill>
          </p:spPr>
        </p:sp>
        <p:sp>
          <p:nvSpPr>
            <p:cNvPr name="TextBox 11" id="11"/>
            <p:cNvSpPr txBox="true"/>
            <p:nvPr/>
          </p:nvSpPr>
          <p:spPr>
            <a:xfrm>
              <a:off x="0" y="-57150"/>
              <a:ext cx="2517062" cy="572657"/>
            </a:xfrm>
            <a:prstGeom prst="rect">
              <a:avLst/>
            </a:prstGeom>
          </p:spPr>
          <p:txBody>
            <a:bodyPr anchor="ctr" rtlCol="false" tIns="50800" lIns="50800" bIns="50800" rIns="50800"/>
            <a:lstStyle/>
            <a:p>
              <a:pPr algn="ctr">
                <a:lnSpc>
                  <a:spcPts val="2735"/>
                </a:lnSpc>
              </a:pPr>
            </a:p>
          </p:txBody>
        </p:sp>
      </p:grpSp>
      <p:grpSp>
        <p:nvGrpSpPr>
          <p:cNvPr name="Group 12" id="12"/>
          <p:cNvGrpSpPr/>
          <p:nvPr/>
        </p:nvGrpSpPr>
        <p:grpSpPr>
          <a:xfrm rot="0">
            <a:off x="3786063" y="7645068"/>
            <a:ext cx="240636" cy="240636"/>
            <a:chOff x="0" y="0"/>
            <a:chExt cx="320849" cy="320849"/>
          </a:xfrm>
        </p:grpSpPr>
        <p:grpSp>
          <p:nvGrpSpPr>
            <p:cNvPr name="Group 13" id="13"/>
            <p:cNvGrpSpPr/>
            <p:nvPr/>
          </p:nvGrpSpPr>
          <p:grpSpPr>
            <a:xfrm rot="0">
              <a:off x="0" y="0"/>
              <a:ext cx="320849" cy="32084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53B9">
                      <a:alpha val="100000"/>
                    </a:srgbClr>
                  </a:gs>
                  <a:gs pos="100000">
                    <a:srgbClr val="3881DF">
                      <a:alpha val="100000"/>
                    </a:srgbClr>
                  </a:gs>
                </a:gsLst>
                <a:lin ang="2700000"/>
              </a:gradFill>
            </p:spPr>
          </p:sp>
          <p:sp>
            <p:nvSpPr>
              <p:cNvPr name="TextBox 15" id="15"/>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sp>
          <p:nvSpPr>
            <p:cNvPr name="Freeform 16" id="16"/>
            <p:cNvSpPr/>
            <p:nvPr/>
          </p:nvSpPr>
          <p:spPr>
            <a:xfrm flipH="false" flipV="false" rot="0">
              <a:off x="43075" y="75933"/>
              <a:ext cx="234699" cy="168983"/>
            </a:xfrm>
            <a:custGeom>
              <a:avLst/>
              <a:gdLst/>
              <a:ahLst/>
              <a:cxnLst/>
              <a:rect r="r" b="b" t="t" l="l"/>
              <a:pathLst>
                <a:path h="168983" w="234699">
                  <a:moveTo>
                    <a:pt x="0" y="0"/>
                  </a:moveTo>
                  <a:lnTo>
                    <a:pt x="234699" y="0"/>
                  </a:lnTo>
                  <a:lnTo>
                    <a:pt x="234699" y="168983"/>
                  </a:lnTo>
                  <a:lnTo>
                    <a:pt x="0" y="1689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7" id="17"/>
          <p:cNvSpPr txBox="true"/>
          <p:nvPr/>
        </p:nvSpPr>
        <p:spPr>
          <a:xfrm rot="0">
            <a:off x="3786063" y="1038225"/>
            <a:ext cx="9981084" cy="636927"/>
          </a:xfrm>
          <a:prstGeom prst="rect">
            <a:avLst/>
          </a:prstGeom>
        </p:spPr>
        <p:txBody>
          <a:bodyPr anchor="t" rtlCol="false" tIns="0" lIns="0" bIns="0" rIns="0">
            <a:spAutoFit/>
          </a:bodyPr>
          <a:lstStyle/>
          <a:p>
            <a:pPr algn="l">
              <a:lnSpc>
                <a:spcPts val="4948"/>
              </a:lnSpc>
            </a:pPr>
            <a:r>
              <a:rPr lang="en-US" sz="4303" b="true">
                <a:solidFill>
                  <a:srgbClr val="0453B9"/>
                </a:solidFill>
                <a:latin typeface="Aileron Bold"/>
                <a:ea typeface="Aileron Bold"/>
                <a:cs typeface="Aileron Bold"/>
                <a:sym typeface="Aileron Bold"/>
              </a:rPr>
              <a:t>Future Work</a:t>
            </a:r>
          </a:p>
        </p:txBody>
      </p:sp>
      <p:sp>
        <p:nvSpPr>
          <p:cNvPr name="TextBox 18" id="18"/>
          <p:cNvSpPr txBox="true"/>
          <p:nvPr/>
        </p:nvSpPr>
        <p:spPr>
          <a:xfrm rot="0">
            <a:off x="3786063" y="1862808"/>
            <a:ext cx="10258544" cy="594003"/>
          </a:xfrm>
          <a:prstGeom prst="rect">
            <a:avLst/>
          </a:prstGeom>
        </p:spPr>
        <p:txBody>
          <a:bodyPr anchor="t" rtlCol="false" tIns="0" lIns="0" bIns="0" rIns="0">
            <a:spAutoFit/>
          </a:bodyPr>
          <a:lstStyle/>
          <a:p>
            <a:pPr algn="l">
              <a:lnSpc>
                <a:spcPts val="3615"/>
              </a:lnSpc>
            </a:pPr>
            <a:r>
              <a:rPr lang="en-US" sz="3143" b="true">
                <a:solidFill>
                  <a:srgbClr val="7FB5FA"/>
                </a:solidFill>
                <a:latin typeface="Aileron Bold"/>
                <a:ea typeface="Aileron Bold"/>
                <a:cs typeface="Aileron Bold"/>
                <a:sym typeface="Aileron Bold"/>
              </a:rPr>
              <a:t>Extensions to 3D Reconstruction</a:t>
            </a:r>
          </a:p>
          <a:p>
            <a:pPr algn="l">
              <a:lnSpc>
                <a:spcPts val="1085"/>
              </a:lnSpc>
            </a:pPr>
          </a:p>
        </p:txBody>
      </p:sp>
      <p:sp>
        <p:nvSpPr>
          <p:cNvPr name="TextBox 19" id="19"/>
          <p:cNvSpPr txBox="true"/>
          <p:nvPr/>
        </p:nvSpPr>
        <p:spPr>
          <a:xfrm rot="0">
            <a:off x="4149575" y="5085455"/>
            <a:ext cx="3652343" cy="458109"/>
          </a:xfrm>
          <a:prstGeom prst="rect">
            <a:avLst/>
          </a:prstGeom>
        </p:spPr>
        <p:txBody>
          <a:bodyPr anchor="t" rtlCol="false" tIns="0" lIns="0" bIns="0" rIns="0">
            <a:spAutoFit/>
          </a:bodyPr>
          <a:lstStyle/>
          <a:p>
            <a:pPr algn="l">
              <a:lnSpc>
                <a:spcPts val="3624"/>
              </a:lnSpc>
              <a:spcBef>
                <a:spcPct val="0"/>
              </a:spcBef>
            </a:pPr>
            <a:r>
              <a:rPr lang="en-US" b="true" sz="2589">
                <a:solidFill>
                  <a:srgbClr val="FFFFFF"/>
                </a:solidFill>
                <a:latin typeface="Poppins Semi-Bold"/>
                <a:ea typeface="Poppins Semi-Bold"/>
                <a:cs typeface="Poppins Semi-Bold"/>
                <a:sym typeface="Poppins Semi-Bold"/>
              </a:rPr>
              <a:t>MATCHE</a:t>
            </a:r>
          </a:p>
        </p:txBody>
      </p:sp>
      <p:sp>
        <p:nvSpPr>
          <p:cNvPr name="TextBox 20" id="20"/>
          <p:cNvSpPr txBox="true"/>
          <p:nvPr/>
        </p:nvSpPr>
        <p:spPr>
          <a:xfrm rot="0">
            <a:off x="3786063" y="7003652"/>
            <a:ext cx="1550001" cy="398780"/>
          </a:xfrm>
          <a:prstGeom prst="rect">
            <a:avLst/>
          </a:prstGeom>
        </p:spPr>
        <p:txBody>
          <a:bodyPr anchor="t" rtlCol="false" tIns="0" lIns="0" bIns="0" rIns="0">
            <a:spAutoFit/>
          </a:bodyPr>
          <a:lstStyle/>
          <a:p>
            <a:pPr algn="just">
              <a:lnSpc>
                <a:spcPts val="3220"/>
              </a:lnSpc>
              <a:spcBef>
                <a:spcPct val="0"/>
              </a:spcBef>
            </a:pPr>
            <a:r>
              <a:rPr lang="en-US" sz="2300">
                <a:solidFill>
                  <a:srgbClr val="000000"/>
                </a:solidFill>
                <a:latin typeface="Poppins"/>
                <a:ea typeface="Poppins"/>
                <a:cs typeface="Poppins"/>
                <a:sym typeface="Poppins"/>
              </a:rPr>
              <a:t>Where</a:t>
            </a:r>
          </a:p>
        </p:txBody>
      </p:sp>
      <p:sp>
        <p:nvSpPr>
          <p:cNvPr name="TextBox 21" id="21"/>
          <p:cNvSpPr txBox="true"/>
          <p:nvPr/>
        </p:nvSpPr>
        <p:spPr>
          <a:xfrm rot="0">
            <a:off x="3692265" y="2523483"/>
            <a:ext cx="13567035" cy="2399030"/>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000000"/>
                </a:solidFill>
                <a:latin typeface="Poppins"/>
                <a:ea typeface="Poppins"/>
                <a:cs typeface="Poppins"/>
                <a:sym typeface="Poppins"/>
              </a:rPr>
              <a:t>3D reconstruction can be viewed as generating a 3D representation</a:t>
            </a:r>
            <a:r>
              <a:rPr lang="en-US" sz="2300">
                <a:solidFill>
                  <a:srgbClr val="000000"/>
                </a:solidFill>
                <a:latin typeface="Poppins"/>
                <a:ea typeface="Poppins"/>
                <a:cs typeface="Poppins"/>
                <a:sym typeface="Poppins"/>
              </a:rPr>
              <a:t> X  that best matches multiple observations or constraints.</a:t>
            </a:r>
          </a:p>
          <a:p>
            <a:pPr algn="just" marL="496571" indent="-248285" lvl="1">
              <a:lnSpc>
                <a:spcPts val="3220"/>
              </a:lnSpc>
              <a:buFont typeface="Arial"/>
              <a:buChar char="•"/>
            </a:pPr>
            <a:r>
              <a:rPr lang="en-US" sz="2300">
                <a:solidFill>
                  <a:srgbClr val="000000"/>
                </a:solidFill>
                <a:latin typeface="Poppins"/>
                <a:ea typeface="Poppins"/>
                <a:cs typeface="Poppins"/>
                <a:sym typeface="Poppins"/>
              </a:rPr>
              <a:t>With</a:t>
            </a:r>
            <a:r>
              <a:rPr lang="en-US" sz="2300">
                <a:solidFill>
                  <a:srgbClr val="000000"/>
                </a:solidFill>
                <a:latin typeface="Poppins"/>
                <a:ea typeface="Poppins"/>
                <a:cs typeface="Poppins"/>
                <a:sym typeface="Poppins"/>
              </a:rPr>
              <a:t> any 3D diffusion model, we can incorporate MATCHE</a:t>
            </a:r>
            <a:r>
              <a:rPr lang="en-US" sz="2300">
                <a:solidFill>
                  <a:srgbClr val="000000"/>
                </a:solidFill>
                <a:latin typeface="Poppins"/>
                <a:ea typeface="Poppins"/>
                <a:cs typeface="Poppins"/>
                <a:sym typeface="Poppins"/>
              </a:rPr>
              <a:t> into the denoising process as well </a:t>
            </a:r>
          </a:p>
          <a:p>
            <a:pPr algn="just" marL="496571" indent="-248285" lvl="1">
              <a:lnSpc>
                <a:spcPts val="3220"/>
              </a:lnSpc>
              <a:buFont typeface="Arial"/>
              <a:buChar char="•"/>
            </a:pPr>
            <a:r>
              <a:rPr lang="en-US" sz="2300">
                <a:solidFill>
                  <a:srgbClr val="000000"/>
                </a:solidFill>
                <a:latin typeface="Poppins"/>
                <a:ea typeface="Poppins"/>
                <a:cs typeface="Poppins"/>
                <a:sym typeface="Poppins"/>
              </a:rPr>
              <a:t>(e.g., voxel grid - 3D CNNs, GANs; point cloud - PointNet++)</a:t>
            </a:r>
          </a:p>
          <a:p>
            <a:pPr algn="just">
              <a:lnSpc>
                <a:spcPts val="3220"/>
              </a:lnSpc>
              <a:spcBef>
                <a:spcPct val="0"/>
              </a:spcBef>
            </a:pPr>
          </a:p>
        </p:txBody>
      </p:sp>
      <p:sp>
        <p:nvSpPr>
          <p:cNvPr name="TextBox 22" id="22"/>
          <p:cNvSpPr txBox="true"/>
          <p:nvPr/>
        </p:nvSpPr>
        <p:spPr>
          <a:xfrm rot="0">
            <a:off x="4197737" y="7526257"/>
            <a:ext cx="13213448" cy="2399030"/>
          </a:xfrm>
          <a:prstGeom prst="rect">
            <a:avLst/>
          </a:prstGeom>
        </p:spPr>
        <p:txBody>
          <a:bodyPr anchor="t" rtlCol="false" tIns="0" lIns="0" bIns="0" rIns="0">
            <a:spAutoFit/>
          </a:bodyPr>
          <a:lstStyle/>
          <a:p>
            <a:pPr algn="just">
              <a:lnSpc>
                <a:spcPts val="3220"/>
              </a:lnSpc>
              <a:spcBef>
                <a:spcPct val="0"/>
              </a:spcBef>
            </a:pPr>
            <a:r>
              <a:rPr lang="en-US" sz="2300">
                <a:solidFill>
                  <a:srgbClr val="000000"/>
                </a:solidFill>
                <a:latin typeface="Poppins"/>
                <a:ea typeface="Poppins"/>
                <a:cs typeface="Poppins"/>
                <a:sym typeface="Poppins"/>
              </a:rPr>
              <a:t>X: the reconstructed 3D object (e.g., voxel grid, mesh, point cloud)</a:t>
            </a:r>
          </a:p>
          <a:p>
            <a:pPr algn="just">
              <a:lnSpc>
                <a:spcPts val="3220"/>
              </a:lnSpc>
              <a:spcBef>
                <a:spcPct val="0"/>
              </a:spcBef>
            </a:pPr>
            <a:r>
              <a:rPr lang="en-US" sz="2300">
                <a:solidFill>
                  <a:srgbClr val="000000"/>
                </a:solidFill>
                <a:latin typeface="Poppins"/>
                <a:ea typeface="Poppins"/>
                <a:cs typeface="Poppins"/>
                <a:sym typeface="Poppins"/>
              </a:rPr>
              <a:t>ci​: different input conditions (e.g., RGB image, silhouette, multi-view images, depth, text)</a:t>
            </a:r>
          </a:p>
          <a:p>
            <a:pPr algn="just">
              <a:lnSpc>
                <a:spcPts val="3220"/>
              </a:lnSpc>
              <a:spcBef>
                <a:spcPct val="0"/>
              </a:spcBef>
            </a:pPr>
            <a:r>
              <a:rPr lang="en-US" sz="2300">
                <a:solidFill>
                  <a:srgbClr val="000000"/>
                </a:solidFill>
                <a:latin typeface="Poppins"/>
                <a:ea typeface="Poppins"/>
                <a:cs typeface="Poppins"/>
                <a:sym typeface="Poppins"/>
              </a:rPr>
              <a:t>Di: discrepancy function for each condition (e.g., perceptual distance between projected image and original)</a:t>
            </a:r>
          </a:p>
          <a:p>
            <a:pPr algn="just">
              <a:lnSpc>
                <a:spcPts val="3220"/>
              </a:lnSpc>
              <a:spcBef>
                <a:spcPct val="0"/>
              </a:spcBef>
            </a:pPr>
            <a:r>
              <a:rPr lang="en-US" sz="2300">
                <a:solidFill>
                  <a:srgbClr val="000000"/>
                </a:solidFill>
                <a:latin typeface="Poppins"/>
                <a:ea typeface="Poppins"/>
                <a:cs typeface="Poppins"/>
                <a:sym typeface="Poppins"/>
              </a:rPr>
              <a:t>Φij: interaction terms (e.g., consistency between silhouette and text, multi-view alignment)</a:t>
            </a:r>
          </a:p>
          <a:p>
            <a:pPr algn="just">
              <a:lnSpc>
                <a:spcPts val="3220"/>
              </a:lnSpc>
              <a:spcBef>
                <a:spcPct val="0"/>
              </a:spcBef>
            </a:pPr>
          </a:p>
        </p:txBody>
      </p:sp>
      <p:grpSp>
        <p:nvGrpSpPr>
          <p:cNvPr name="Group 23" id="23"/>
          <p:cNvGrpSpPr/>
          <p:nvPr/>
        </p:nvGrpSpPr>
        <p:grpSpPr>
          <a:xfrm rot="0">
            <a:off x="3786063" y="8065103"/>
            <a:ext cx="240636" cy="240636"/>
            <a:chOff x="0" y="0"/>
            <a:chExt cx="320849" cy="320849"/>
          </a:xfrm>
        </p:grpSpPr>
        <p:grpSp>
          <p:nvGrpSpPr>
            <p:cNvPr name="Group 24" id="24"/>
            <p:cNvGrpSpPr/>
            <p:nvPr/>
          </p:nvGrpSpPr>
          <p:grpSpPr>
            <a:xfrm rot="0">
              <a:off x="0" y="0"/>
              <a:ext cx="320849" cy="32084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53B9">
                      <a:alpha val="100000"/>
                    </a:srgbClr>
                  </a:gs>
                  <a:gs pos="100000">
                    <a:srgbClr val="3881DF">
                      <a:alpha val="100000"/>
                    </a:srgbClr>
                  </a:gs>
                </a:gsLst>
                <a:lin ang="2700000"/>
              </a:gradFill>
            </p:spPr>
          </p:sp>
          <p:sp>
            <p:nvSpPr>
              <p:cNvPr name="TextBox 26" id="26"/>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sp>
          <p:nvSpPr>
            <p:cNvPr name="Freeform 27" id="27"/>
            <p:cNvSpPr/>
            <p:nvPr/>
          </p:nvSpPr>
          <p:spPr>
            <a:xfrm flipH="false" flipV="false" rot="0">
              <a:off x="43075" y="75933"/>
              <a:ext cx="234699" cy="168983"/>
            </a:xfrm>
            <a:custGeom>
              <a:avLst/>
              <a:gdLst/>
              <a:ahLst/>
              <a:cxnLst/>
              <a:rect r="r" b="b" t="t" l="l"/>
              <a:pathLst>
                <a:path h="168983" w="234699">
                  <a:moveTo>
                    <a:pt x="0" y="0"/>
                  </a:moveTo>
                  <a:lnTo>
                    <a:pt x="234699" y="0"/>
                  </a:lnTo>
                  <a:lnTo>
                    <a:pt x="234699" y="168983"/>
                  </a:lnTo>
                  <a:lnTo>
                    <a:pt x="0" y="1689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28" id="28"/>
          <p:cNvGrpSpPr/>
          <p:nvPr/>
        </p:nvGrpSpPr>
        <p:grpSpPr>
          <a:xfrm rot="0">
            <a:off x="3786063" y="8486714"/>
            <a:ext cx="240636" cy="240636"/>
            <a:chOff x="0" y="0"/>
            <a:chExt cx="320849" cy="320849"/>
          </a:xfrm>
        </p:grpSpPr>
        <p:grpSp>
          <p:nvGrpSpPr>
            <p:cNvPr name="Group 29" id="29"/>
            <p:cNvGrpSpPr/>
            <p:nvPr/>
          </p:nvGrpSpPr>
          <p:grpSpPr>
            <a:xfrm rot="0">
              <a:off x="0" y="0"/>
              <a:ext cx="320849" cy="320849"/>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53B9">
                      <a:alpha val="100000"/>
                    </a:srgbClr>
                  </a:gs>
                  <a:gs pos="100000">
                    <a:srgbClr val="3881DF">
                      <a:alpha val="100000"/>
                    </a:srgbClr>
                  </a:gs>
                </a:gsLst>
                <a:lin ang="2700000"/>
              </a:gradFill>
            </p:spPr>
          </p:sp>
          <p:sp>
            <p:nvSpPr>
              <p:cNvPr name="TextBox 31" id="31"/>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sp>
          <p:nvSpPr>
            <p:cNvPr name="Freeform 32" id="32"/>
            <p:cNvSpPr/>
            <p:nvPr/>
          </p:nvSpPr>
          <p:spPr>
            <a:xfrm flipH="false" flipV="false" rot="0">
              <a:off x="43075" y="75933"/>
              <a:ext cx="234699" cy="168983"/>
            </a:xfrm>
            <a:custGeom>
              <a:avLst/>
              <a:gdLst/>
              <a:ahLst/>
              <a:cxnLst/>
              <a:rect r="r" b="b" t="t" l="l"/>
              <a:pathLst>
                <a:path h="168983" w="234699">
                  <a:moveTo>
                    <a:pt x="0" y="0"/>
                  </a:moveTo>
                  <a:lnTo>
                    <a:pt x="234699" y="0"/>
                  </a:lnTo>
                  <a:lnTo>
                    <a:pt x="234699" y="168983"/>
                  </a:lnTo>
                  <a:lnTo>
                    <a:pt x="0" y="1689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33" id="33"/>
          <p:cNvGrpSpPr/>
          <p:nvPr/>
        </p:nvGrpSpPr>
        <p:grpSpPr>
          <a:xfrm rot="0">
            <a:off x="3786063" y="9253951"/>
            <a:ext cx="240636" cy="240636"/>
            <a:chOff x="0" y="0"/>
            <a:chExt cx="320849" cy="320849"/>
          </a:xfrm>
        </p:grpSpPr>
        <p:grpSp>
          <p:nvGrpSpPr>
            <p:cNvPr name="Group 34" id="34"/>
            <p:cNvGrpSpPr/>
            <p:nvPr/>
          </p:nvGrpSpPr>
          <p:grpSpPr>
            <a:xfrm rot="0">
              <a:off x="0" y="0"/>
              <a:ext cx="320849" cy="320849"/>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53B9">
                      <a:alpha val="100000"/>
                    </a:srgbClr>
                  </a:gs>
                  <a:gs pos="100000">
                    <a:srgbClr val="3881DF">
                      <a:alpha val="100000"/>
                    </a:srgbClr>
                  </a:gs>
                </a:gsLst>
                <a:lin ang="2700000"/>
              </a:gradFill>
            </p:spPr>
          </p:sp>
          <p:sp>
            <p:nvSpPr>
              <p:cNvPr name="TextBox 36" id="36"/>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sp>
          <p:nvSpPr>
            <p:cNvPr name="Freeform 37" id="37"/>
            <p:cNvSpPr/>
            <p:nvPr/>
          </p:nvSpPr>
          <p:spPr>
            <a:xfrm flipH="false" flipV="false" rot="0">
              <a:off x="43075" y="75933"/>
              <a:ext cx="234699" cy="168983"/>
            </a:xfrm>
            <a:custGeom>
              <a:avLst/>
              <a:gdLst/>
              <a:ahLst/>
              <a:cxnLst/>
              <a:rect r="r" b="b" t="t" l="l"/>
              <a:pathLst>
                <a:path h="168983" w="234699">
                  <a:moveTo>
                    <a:pt x="0" y="0"/>
                  </a:moveTo>
                  <a:lnTo>
                    <a:pt x="234699" y="0"/>
                  </a:lnTo>
                  <a:lnTo>
                    <a:pt x="234699" y="168983"/>
                  </a:lnTo>
                  <a:lnTo>
                    <a:pt x="0" y="1689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pic>
        <p:nvPicPr>
          <p:cNvPr name="Picture 38" id="38"/>
          <p:cNvPicPr>
            <a:picLocks noChangeAspect="true"/>
          </p:cNvPicPr>
          <p:nvPr/>
        </p:nvPicPr>
        <p:blipFill>
          <a:blip r:embed="rId6"/>
          <a:stretch>
            <a:fillRect/>
          </a:stretch>
        </p:blipFill>
        <p:spPr>
          <a:xfrm rot="0">
            <a:off x="3253422" y="4779900"/>
            <a:ext cx="10649885" cy="2764941"/>
          </a:xfrm>
          <a:prstGeom prst="rect">
            <a:avLst/>
          </a:prstGeom>
        </p:spPr>
      </p:pic>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78145" y="-408945"/>
            <a:ext cx="10687604" cy="817891"/>
            <a:chOff x="0" y="0"/>
            <a:chExt cx="3131837" cy="239670"/>
          </a:xfrm>
        </p:grpSpPr>
        <p:sp>
          <p:nvSpPr>
            <p:cNvPr name="Freeform 3" id="3"/>
            <p:cNvSpPr/>
            <p:nvPr/>
          </p:nvSpPr>
          <p:spPr>
            <a:xfrm flipH="false" flipV="false" rot="0">
              <a:off x="0" y="0"/>
              <a:ext cx="3131837" cy="239670"/>
            </a:xfrm>
            <a:custGeom>
              <a:avLst/>
              <a:gdLst/>
              <a:ahLst/>
              <a:cxnLst/>
              <a:rect r="r" b="b" t="t" l="l"/>
              <a:pathLst>
                <a:path h="239670" w="3131837">
                  <a:moveTo>
                    <a:pt x="72438" y="0"/>
                  </a:moveTo>
                  <a:lnTo>
                    <a:pt x="3059399" y="0"/>
                  </a:lnTo>
                  <a:cubicBezTo>
                    <a:pt x="3078611" y="0"/>
                    <a:pt x="3097035" y="7632"/>
                    <a:pt x="3110620" y="21217"/>
                  </a:cubicBezTo>
                  <a:cubicBezTo>
                    <a:pt x="3124205" y="34802"/>
                    <a:pt x="3131837" y="53226"/>
                    <a:pt x="3131837" y="72438"/>
                  </a:cubicBezTo>
                  <a:lnTo>
                    <a:pt x="3131837" y="167232"/>
                  </a:lnTo>
                  <a:cubicBezTo>
                    <a:pt x="3131837" y="186444"/>
                    <a:pt x="3124205" y="204869"/>
                    <a:pt x="3110620" y="218454"/>
                  </a:cubicBezTo>
                  <a:cubicBezTo>
                    <a:pt x="3097035" y="232038"/>
                    <a:pt x="3078611" y="239670"/>
                    <a:pt x="3059399" y="239670"/>
                  </a:cubicBezTo>
                  <a:lnTo>
                    <a:pt x="72438" y="239670"/>
                  </a:lnTo>
                  <a:cubicBezTo>
                    <a:pt x="53226" y="239670"/>
                    <a:pt x="34802" y="232038"/>
                    <a:pt x="21217" y="218454"/>
                  </a:cubicBezTo>
                  <a:cubicBezTo>
                    <a:pt x="7632" y="204869"/>
                    <a:pt x="0" y="186444"/>
                    <a:pt x="0" y="167232"/>
                  </a:cubicBezTo>
                  <a:lnTo>
                    <a:pt x="0" y="72438"/>
                  </a:lnTo>
                  <a:cubicBezTo>
                    <a:pt x="0" y="53226"/>
                    <a:pt x="7632" y="34802"/>
                    <a:pt x="21217" y="21217"/>
                  </a:cubicBezTo>
                  <a:cubicBezTo>
                    <a:pt x="34802" y="7632"/>
                    <a:pt x="53226" y="0"/>
                    <a:pt x="72438"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4" id="4"/>
            <p:cNvSpPr txBox="true"/>
            <p:nvPr/>
          </p:nvSpPr>
          <p:spPr>
            <a:xfrm>
              <a:off x="0" y="-38100"/>
              <a:ext cx="3131837" cy="27777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5415800" y="9878684"/>
            <a:ext cx="8886648" cy="1076631"/>
            <a:chOff x="0" y="0"/>
            <a:chExt cx="2340516" cy="283557"/>
          </a:xfrm>
        </p:grpSpPr>
        <p:sp>
          <p:nvSpPr>
            <p:cNvPr name="Freeform 6" id="6"/>
            <p:cNvSpPr/>
            <p:nvPr/>
          </p:nvSpPr>
          <p:spPr>
            <a:xfrm flipH="false" flipV="false" rot="0">
              <a:off x="0" y="0"/>
              <a:ext cx="2340516" cy="283557"/>
            </a:xfrm>
            <a:custGeom>
              <a:avLst/>
              <a:gdLst/>
              <a:ahLst/>
              <a:cxnLst/>
              <a:rect r="r" b="b" t="t" l="l"/>
              <a:pathLst>
                <a:path h="283557" w="2340516">
                  <a:moveTo>
                    <a:pt x="87119" y="0"/>
                  </a:moveTo>
                  <a:lnTo>
                    <a:pt x="2253398" y="0"/>
                  </a:lnTo>
                  <a:cubicBezTo>
                    <a:pt x="2276503" y="0"/>
                    <a:pt x="2298662" y="9179"/>
                    <a:pt x="2315000" y="25516"/>
                  </a:cubicBezTo>
                  <a:cubicBezTo>
                    <a:pt x="2331338" y="41854"/>
                    <a:pt x="2340516" y="64013"/>
                    <a:pt x="2340516" y="87119"/>
                  </a:cubicBezTo>
                  <a:lnTo>
                    <a:pt x="2340516" y="196438"/>
                  </a:lnTo>
                  <a:cubicBezTo>
                    <a:pt x="2340516" y="244553"/>
                    <a:pt x="2301512" y="283557"/>
                    <a:pt x="2253398" y="283557"/>
                  </a:cubicBezTo>
                  <a:lnTo>
                    <a:pt x="87119" y="283557"/>
                  </a:lnTo>
                  <a:cubicBezTo>
                    <a:pt x="64013" y="283557"/>
                    <a:pt x="41854" y="274379"/>
                    <a:pt x="25516" y="258041"/>
                  </a:cubicBezTo>
                  <a:cubicBezTo>
                    <a:pt x="9179" y="241703"/>
                    <a:pt x="0" y="219544"/>
                    <a:pt x="0" y="196438"/>
                  </a:cubicBezTo>
                  <a:lnTo>
                    <a:pt x="0" y="87119"/>
                  </a:lnTo>
                  <a:cubicBezTo>
                    <a:pt x="0" y="64013"/>
                    <a:pt x="9179" y="41854"/>
                    <a:pt x="25516" y="25516"/>
                  </a:cubicBezTo>
                  <a:cubicBezTo>
                    <a:pt x="41854" y="9179"/>
                    <a:pt x="64013" y="0"/>
                    <a:pt x="87119"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7" id="7"/>
            <p:cNvSpPr txBox="true"/>
            <p:nvPr/>
          </p:nvSpPr>
          <p:spPr>
            <a:xfrm>
              <a:off x="0" y="-38100"/>
              <a:ext cx="2340516" cy="32165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0"/>
            <a:ext cx="4401494" cy="10287000"/>
            <a:chOff x="0" y="0"/>
            <a:chExt cx="1159241" cy="2709333"/>
          </a:xfrm>
        </p:grpSpPr>
        <p:sp>
          <p:nvSpPr>
            <p:cNvPr name="Freeform 9" id="9"/>
            <p:cNvSpPr/>
            <p:nvPr/>
          </p:nvSpPr>
          <p:spPr>
            <a:xfrm flipH="false" flipV="false" rot="0">
              <a:off x="0" y="0"/>
              <a:ext cx="1159241" cy="2709333"/>
            </a:xfrm>
            <a:custGeom>
              <a:avLst/>
              <a:gdLst/>
              <a:ahLst/>
              <a:cxnLst/>
              <a:rect r="r" b="b" t="t" l="l"/>
              <a:pathLst>
                <a:path h="2709333" w="1159241">
                  <a:moveTo>
                    <a:pt x="0" y="0"/>
                  </a:moveTo>
                  <a:lnTo>
                    <a:pt x="1159241" y="0"/>
                  </a:lnTo>
                  <a:lnTo>
                    <a:pt x="1159241" y="2709333"/>
                  </a:lnTo>
                  <a:lnTo>
                    <a:pt x="0" y="2709333"/>
                  </a:lnTo>
                  <a:close/>
                </a:path>
              </a:pathLst>
            </a:custGeom>
            <a:gradFill rotWithShape="true">
              <a:gsLst>
                <a:gs pos="0">
                  <a:srgbClr val="0453B9">
                    <a:alpha val="100000"/>
                  </a:srgbClr>
                </a:gs>
                <a:gs pos="100000">
                  <a:srgbClr val="3881DF">
                    <a:alpha val="100000"/>
                  </a:srgbClr>
                </a:gs>
              </a:gsLst>
              <a:lin ang="2700000"/>
            </a:gradFill>
          </p:spPr>
        </p:sp>
        <p:sp>
          <p:nvSpPr>
            <p:cNvPr name="TextBox 10" id="10"/>
            <p:cNvSpPr txBox="true"/>
            <p:nvPr/>
          </p:nvSpPr>
          <p:spPr>
            <a:xfrm>
              <a:off x="0" y="-57150"/>
              <a:ext cx="1159241" cy="2766483"/>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10800000">
            <a:off x="766725" y="2695920"/>
            <a:ext cx="5632206" cy="563220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FFFFFF">
                    <a:alpha val="24000"/>
                  </a:srgbClr>
                </a:gs>
                <a:gs pos="100000">
                  <a:srgbClr val="0151B8">
                    <a:alpha val="0"/>
                  </a:srgbClr>
                </a:gs>
              </a:gsLst>
              <a:lin ang="0"/>
            </a:gradFill>
          </p:spPr>
        </p:sp>
        <p:sp>
          <p:nvSpPr>
            <p:cNvPr name="TextBox 13" id="13"/>
            <p:cNvSpPr txBox="true"/>
            <p:nvPr/>
          </p:nvSpPr>
          <p:spPr>
            <a:xfrm>
              <a:off x="76200" y="38100"/>
              <a:ext cx="660400" cy="698500"/>
            </a:xfrm>
            <a:prstGeom prst="rect">
              <a:avLst/>
            </a:prstGeom>
          </p:spPr>
          <p:txBody>
            <a:bodyPr anchor="ctr" rtlCol="false" tIns="31086" lIns="31086" bIns="31086" rIns="31086"/>
            <a:lstStyle/>
            <a:p>
              <a:pPr algn="ctr">
                <a:lnSpc>
                  <a:spcPts val="2659"/>
                </a:lnSpc>
              </a:pPr>
            </a:p>
          </p:txBody>
        </p:sp>
      </p:grpSp>
      <p:grpSp>
        <p:nvGrpSpPr>
          <p:cNvPr name="Group 14" id="14"/>
          <p:cNvGrpSpPr/>
          <p:nvPr/>
        </p:nvGrpSpPr>
        <p:grpSpPr>
          <a:xfrm rot="0">
            <a:off x="1114945" y="3044140"/>
            <a:ext cx="4935767" cy="493576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23825" cap="sq">
              <a:solidFill>
                <a:srgbClr val="FFFFFF"/>
              </a:solidFill>
              <a:prstDash val="solid"/>
              <a:miter/>
            </a:ln>
          </p:spPr>
        </p:sp>
      </p:grpSp>
      <p:sp>
        <p:nvSpPr>
          <p:cNvPr name="Freeform 16" id="16"/>
          <p:cNvSpPr/>
          <p:nvPr/>
        </p:nvSpPr>
        <p:spPr>
          <a:xfrm flipH="false" flipV="false" rot="-5400000">
            <a:off x="726897" y="1573936"/>
            <a:ext cx="1308499" cy="704893"/>
          </a:xfrm>
          <a:custGeom>
            <a:avLst/>
            <a:gdLst/>
            <a:ahLst/>
            <a:cxnLst/>
            <a:rect r="r" b="b" t="t" l="l"/>
            <a:pathLst>
              <a:path h="704893" w="1308499">
                <a:moveTo>
                  <a:pt x="0" y="0"/>
                </a:moveTo>
                <a:lnTo>
                  <a:pt x="1308499" y="0"/>
                </a:lnTo>
                <a:lnTo>
                  <a:pt x="1308499" y="704894"/>
                </a:lnTo>
                <a:lnTo>
                  <a:pt x="0" y="704894"/>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grpSp>
        <p:nvGrpSpPr>
          <p:cNvPr name="Group 17" id="17"/>
          <p:cNvGrpSpPr/>
          <p:nvPr/>
        </p:nvGrpSpPr>
        <p:grpSpPr>
          <a:xfrm rot="0">
            <a:off x="6915691" y="2695920"/>
            <a:ext cx="8489765" cy="2816103"/>
            <a:chOff x="0" y="0"/>
            <a:chExt cx="2235988" cy="741690"/>
          </a:xfrm>
        </p:grpSpPr>
        <p:sp>
          <p:nvSpPr>
            <p:cNvPr name="Freeform 18" id="18"/>
            <p:cNvSpPr/>
            <p:nvPr/>
          </p:nvSpPr>
          <p:spPr>
            <a:xfrm flipH="false" flipV="false" rot="0">
              <a:off x="0" y="0"/>
              <a:ext cx="2235988" cy="741690"/>
            </a:xfrm>
            <a:custGeom>
              <a:avLst/>
              <a:gdLst/>
              <a:ahLst/>
              <a:cxnLst/>
              <a:rect r="r" b="b" t="t" l="l"/>
              <a:pathLst>
                <a:path h="741690" w="2235988">
                  <a:moveTo>
                    <a:pt x="20062" y="0"/>
                  </a:moveTo>
                  <a:lnTo>
                    <a:pt x="2215925" y="0"/>
                  </a:lnTo>
                  <a:cubicBezTo>
                    <a:pt x="2227006" y="0"/>
                    <a:pt x="2235988" y="8982"/>
                    <a:pt x="2235988" y="20062"/>
                  </a:cubicBezTo>
                  <a:lnTo>
                    <a:pt x="2235988" y="721628"/>
                  </a:lnTo>
                  <a:cubicBezTo>
                    <a:pt x="2235988" y="726948"/>
                    <a:pt x="2233874" y="732051"/>
                    <a:pt x="2230112" y="735814"/>
                  </a:cubicBezTo>
                  <a:cubicBezTo>
                    <a:pt x="2226349" y="739576"/>
                    <a:pt x="2221246" y="741690"/>
                    <a:pt x="2215925" y="741690"/>
                  </a:cubicBezTo>
                  <a:lnTo>
                    <a:pt x="20062" y="741690"/>
                  </a:lnTo>
                  <a:cubicBezTo>
                    <a:pt x="8982" y="741690"/>
                    <a:pt x="0" y="732708"/>
                    <a:pt x="0" y="721628"/>
                  </a:cubicBezTo>
                  <a:lnTo>
                    <a:pt x="0" y="20062"/>
                  </a:lnTo>
                  <a:cubicBezTo>
                    <a:pt x="0" y="8982"/>
                    <a:pt x="8982" y="0"/>
                    <a:pt x="20062" y="0"/>
                  </a:cubicBezTo>
                  <a:close/>
                </a:path>
              </a:pathLst>
            </a:custGeom>
            <a:solidFill>
              <a:srgbClr val="0453B9"/>
            </a:solidFill>
          </p:spPr>
        </p:sp>
        <p:sp>
          <p:nvSpPr>
            <p:cNvPr name="TextBox 19" id="19"/>
            <p:cNvSpPr txBox="true"/>
            <p:nvPr/>
          </p:nvSpPr>
          <p:spPr>
            <a:xfrm>
              <a:off x="0" y="-57150"/>
              <a:ext cx="2235988" cy="798840"/>
            </a:xfrm>
            <a:prstGeom prst="rect">
              <a:avLst/>
            </a:prstGeom>
          </p:spPr>
          <p:txBody>
            <a:bodyPr anchor="ctr" rtlCol="false" tIns="50800" lIns="50800" bIns="50800" rIns="50800"/>
            <a:lstStyle/>
            <a:p>
              <a:pPr algn="ctr">
                <a:lnSpc>
                  <a:spcPts val="2735"/>
                </a:lnSpc>
              </a:pPr>
            </a:p>
          </p:txBody>
        </p:sp>
      </p:grpSp>
      <p:pic>
        <p:nvPicPr>
          <p:cNvPr name="Picture 20" id="20"/>
          <p:cNvPicPr>
            <a:picLocks noChangeAspect="true"/>
          </p:cNvPicPr>
          <p:nvPr/>
        </p:nvPicPr>
        <p:blipFill>
          <a:blip r:embed="rId5"/>
          <a:stretch>
            <a:fillRect/>
          </a:stretch>
        </p:blipFill>
        <p:spPr>
          <a:xfrm rot="0">
            <a:off x="6463209" y="2786540"/>
            <a:ext cx="9579376" cy="3222692"/>
          </a:xfrm>
          <a:prstGeom prst="rect">
            <a:avLst/>
          </a:prstGeom>
        </p:spPr>
      </p:pic>
      <p:sp>
        <p:nvSpPr>
          <p:cNvPr name="TextBox 21" id="21"/>
          <p:cNvSpPr txBox="true"/>
          <p:nvPr/>
        </p:nvSpPr>
        <p:spPr>
          <a:xfrm rot="0">
            <a:off x="6862621" y="1038225"/>
            <a:ext cx="9981084" cy="636927"/>
          </a:xfrm>
          <a:prstGeom prst="rect">
            <a:avLst/>
          </a:prstGeom>
        </p:spPr>
        <p:txBody>
          <a:bodyPr anchor="t" rtlCol="false" tIns="0" lIns="0" bIns="0" rIns="0">
            <a:spAutoFit/>
          </a:bodyPr>
          <a:lstStyle/>
          <a:p>
            <a:pPr algn="l">
              <a:lnSpc>
                <a:spcPts val="4948"/>
              </a:lnSpc>
            </a:pPr>
            <a:r>
              <a:rPr lang="en-US" sz="4303" b="true">
                <a:solidFill>
                  <a:srgbClr val="0453B9"/>
                </a:solidFill>
                <a:latin typeface="Aileron Bold"/>
                <a:ea typeface="Aileron Bold"/>
                <a:cs typeface="Aileron Bold"/>
                <a:sym typeface="Aileron Bold"/>
              </a:rPr>
              <a:t>Future Work</a:t>
            </a:r>
          </a:p>
        </p:txBody>
      </p:sp>
      <p:sp>
        <p:nvSpPr>
          <p:cNvPr name="TextBox 22" id="22"/>
          <p:cNvSpPr txBox="true"/>
          <p:nvPr/>
        </p:nvSpPr>
        <p:spPr>
          <a:xfrm rot="0">
            <a:off x="6915691" y="1852819"/>
            <a:ext cx="10258544" cy="594003"/>
          </a:xfrm>
          <a:prstGeom prst="rect">
            <a:avLst/>
          </a:prstGeom>
        </p:spPr>
        <p:txBody>
          <a:bodyPr anchor="t" rtlCol="false" tIns="0" lIns="0" bIns="0" rIns="0">
            <a:spAutoFit/>
          </a:bodyPr>
          <a:lstStyle/>
          <a:p>
            <a:pPr algn="l">
              <a:lnSpc>
                <a:spcPts val="3615"/>
              </a:lnSpc>
            </a:pPr>
            <a:r>
              <a:rPr lang="en-US" sz="3143" b="true">
                <a:solidFill>
                  <a:srgbClr val="7FB5FA"/>
                </a:solidFill>
                <a:latin typeface="Aileron Bold"/>
                <a:ea typeface="Aileron Bold"/>
                <a:cs typeface="Aileron Bold"/>
                <a:sym typeface="Aileron Bold"/>
              </a:rPr>
              <a:t>Extensions to Video Synthesis</a:t>
            </a:r>
          </a:p>
          <a:p>
            <a:pPr algn="l">
              <a:lnSpc>
                <a:spcPts val="1085"/>
              </a:lnSpc>
            </a:pPr>
          </a:p>
        </p:txBody>
      </p:sp>
      <p:sp>
        <p:nvSpPr>
          <p:cNvPr name="TextBox 23" id="23"/>
          <p:cNvSpPr txBox="true"/>
          <p:nvPr/>
        </p:nvSpPr>
        <p:spPr>
          <a:xfrm rot="0">
            <a:off x="7279204" y="2858863"/>
            <a:ext cx="7635980" cy="458109"/>
          </a:xfrm>
          <a:prstGeom prst="rect">
            <a:avLst/>
          </a:prstGeom>
        </p:spPr>
        <p:txBody>
          <a:bodyPr anchor="t" rtlCol="false" tIns="0" lIns="0" bIns="0" rIns="0">
            <a:spAutoFit/>
          </a:bodyPr>
          <a:lstStyle/>
          <a:p>
            <a:pPr algn="l">
              <a:lnSpc>
                <a:spcPts val="3624"/>
              </a:lnSpc>
              <a:spcBef>
                <a:spcPct val="0"/>
              </a:spcBef>
            </a:pPr>
            <a:r>
              <a:rPr lang="en-US" b="true" sz="2589">
                <a:solidFill>
                  <a:srgbClr val="FFFFFF"/>
                </a:solidFill>
                <a:latin typeface="Poppins Semi-Bold"/>
                <a:ea typeface="Poppins Semi-Bold"/>
                <a:cs typeface="Poppins Semi-Bold"/>
                <a:sym typeface="Poppins Semi-Bold"/>
              </a:rPr>
              <a:t>Improv</a:t>
            </a:r>
            <a:r>
              <a:rPr lang="en-US" b="true" sz="2589">
                <a:solidFill>
                  <a:srgbClr val="FFFFFF"/>
                </a:solidFill>
                <a:latin typeface="Poppins Semi-Bold"/>
                <a:ea typeface="Poppins Semi-Bold"/>
                <a:cs typeface="Poppins Semi-Bold"/>
                <a:sym typeface="Poppins Semi-Bold"/>
              </a:rPr>
              <a:t>ed Spatial Energy Guidance</a:t>
            </a:r>
          </a:p>
        </p:txBody>
      </p:sp>
      <p:sp>
        <p:nvSpPr>
          <p:cNvPr name="TextBox 24" id="24"/>
          <p:cNvSpPr txBox="true"/>
          <p:nvPr/>
        </p:nvSpPr>
        <p:spPr>
          <a:xfrm rot="0">
            <a:off x="6762490" y="5867189"/>
            <a:ext cx="10603259" cy="3599180"/>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000000"/>
                </a:solidFill>
                <a:latin typeface="Poppins"/>
                <a:ea typeface="Poppins"/>
                <a:cs typeface="Poppins"/>
                <a:sym typeface="Poppins"/>
              </a:rPr>
              <a:t>MATCHE can be adapted to energy guidance frame-by-frame in video synthesis</a:t>
            </a:r>
          </a:p>
          <a:p>
            <a:pPr algn="just" marL="496571" indent="-248285" lvl="1">
              <a:lnSpc>
                <a:spcPts val="3220"/>
              </a:lnSpc>
              <a:buFont typeface="Arial"/>
              <a:buChar char="•"/>
            </a:pPr>
            <a:r>
              <a:rPr lang="en-US" sz="2300">
                <a:solidFill>
                  <a:srgbClr val="000000"/>
                </a:solidFill>
                <a:latin typeface="Poppins"/>
                <a:ea typeface="Poppins"/>
                <a:cs typeface="Poppins"/>
                <a:sym typeface="Poppins"/>
              </a:rPr>
              <a:t>Enhance spatial smoothness by integrating interaction modelling</a:t>
            </a:r>
          </a:p>
          <a:p>
            <a:pPr algn="just" marL="496571" indent="-248285" lvl="1">
              <a:lnSpc>
                <a:spcPts val="3220"/>
              </a:lnSpc>
              <a:buFont typeface="Arial"/>
              <a:buChar char="•"/>
            </a:pPr>
            <a:r>
              <a:rPr lang="en-US" sz="2300">
                <a:solidFill>
                  <a:srgbClr val="000000"/>
                </a:solidFill>
                <a:latin typeface="Poppins"/>
                <a:ea typeface="Poppins"/>
                <a:cs typeface="Poppins"/>
                <a:sym typeface="Poppins"/>
              </a:rPr>
              <a:t>Modelling these interactions well can ensure smooth transitions, maintain motion coherence, and dynamic content effectively</a:t>
            </a:r>
          </a:p>
          <a:p>
            <a:pPr algn="just" marL="496571" indent="-248285" lvl="1">
              <a:lnSpc>
                <a:spcPts val="3220"/>
              </a:lnSpc>
              <a:buFont typeface="Arial"/>
              <a:buChar char="•"/>
            </a:pPr>
            <a:r>
              <a:rPr lang="en-US" sz="2300">
                <a:solidFill>
                  <a:srgbClr val="000000"/>
                </a:solidFill>
                <a:latin typeface="Poppins"/>
                <a:ea typeface="Poppins"/>
                <a:cs typeface="Poppins"/>
                <a:sym typeface="Poppins"/>
              </a:rPr>
              <a:t>Enable the generator to produce sequences where each frame is consistent with its neighbors, preserving the continuity and flow necessary for realistic video content</a:t>
            </a:r>
          </a:p>
          <a:p>
            <a:pPr algn="just">
              <a:lnSpc>
                <a:spcPts val="3220"/>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681504" y="415603"/>
            <a:ext cx="6924992" cy="836057"/>
          </a:xfrm>
          <a:prstGeom prst="rect">
            <a:avLst/>
          </a:prstGeom>
        </p:spPr>
        <p:txBody>
          <a:bodyPr anchor="t" rtlCol="false" tIns="0" lIns="0" bIns="0" rIns="0">
            <a:spAutoFit/>
          </a:bodyPr>
          <a:lstStyle/>
          <a:p>
            <a:pPr algn="ctr">
              <a:lnSpc>
                <a:spcPts val="6511"/>
              </a:lnSpc>
            </a:pPr>
            <a:r>
              <a:rPr lang="en-US" sz="5662" b="true">
                <a:solidFill>
                  <a:srgbClr val="0453B9"/>
                </a:solidFill>
                <a:latin typeface="Aileron Bold"/>
                <a:ea typeface="Aileron Bold"/>
                <a:cs typeface="Aileron Bold"/>
                <a:sym typeface="Aileron Bold"/>
              </a:rPr>
              <a:t>Future Work</a:t>
            </a:r>
          </a:p>
        </p:txBody>
      </p:sp>
      <p:sp>
        <p:nvSpPr>
          <p:cNvPr name="TextBox 3" id="3"/>
          <p:cNvSpPr txBox="true"/>
          <p:nvPr/>
        </p:nvSpPr>
        <p:spPr>
          <a:xfrm rot="0">
            <a:off x="2664693" y="1308226"/>
            <a:ext cx="12958614" cy="557173"/>
          </a:xfrm>
          <a:prstGeom prst="rect">
            <a:avLst/>
          </a:prstGeom>
        </p:spPr>
        <p:txBody>
          <a:bodyPr anchor="t" rtlCol="false" tIns="0" lIns="0" bIns="0" rIns="0">
            <a:spAutoFit/>
          </a:bodyPr>
          <a:lstStyle/>
          <a:p>
            <a:pPr algn="ctr">
              <a:lnSpc>
                <a:spcPts val="4305"/>
              </a:lnSpc>
            </a:pPr>
            <a:r>
              <a:rPr lang="en-US" sz="3743" b="true">
                <a:solidFill>
                  <a:srgbClr val="2D80EB"/>
                </a:solidFill>
                <a:latin typeface="Aileron Bold"/>
                <a:ea typeface="Aileron Bold"/>
                <a:cs typeface="Aileron Bold"/>
                <a:sym typeface="Aileron Bold"/>
              </a:rPr>
              <a:t>Extensions to Video Synthesis</a:t>
            </a:r>
          </a:p>
        </p:txBody>
      </p:sp>
      <p:grpSp>
        <p:nvGrpSpPr>
          <p:cNvPr name="Group 4" id="4"/>
          <p:cNvGrpSpPr/>
          <p:nvPr/>
        </p:nvGrpSpPr>
        <p:grpSpPr>
          <a:xfrm rot="1865818">
            <a:off x="15792762" y="378361"/>
            <a:ext cx="5289783" cy="528978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2581221">
            <a:off x="-2009996" y="6946961"/>
            <a:ext cx="5115846" cy="511584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0" id="10"/>
          <p:cNvGrpSpPr/>
          <p:nvPr/>
        </p:nvGrpSpPr>
        <p:grpSpPr>
          <a:xfrm rot="1865818">
            <a:off x="14613177" y="606362"/>
            <a:ext cx="1384678" cy="138467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2581221">
            <a:off x="2494864" y="9214683"/>
            <a:ext cx="1298895" cy="129889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1865818">
            <a:off x="14973538" y="2620270"/>
            <a:ext cx="344610" cy="34461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9" id="19"/>
          <p:cNvGrpSpPr/>
          <p:nvPr/>
        </p:nvGrpSpPr>
        <p:grpSpPr>
          <a:xfrm rot="2581221">
            <a:off x="1390834" y="6138158"/>
            <a:ext cx="475381" cy="47538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2" id="22"/>
          <p:cNvSpPr/>
          <p:nvPr/>
        </p:nvSpPr>
        <p:spPr>
          <a:xfrm flipH="false" flipV="false" rot="0">
            <a:off x="2072617" y="7772102"/>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Freeform 23" id="23"/>
          <p:cNvSpPr/>
          <p:nvPr/>
        </p:nvSpPr>
        <p:spPr>
          <a:xfrm flipH="false" flipV="false" rot="0">
            <a:off x="15446065" y="454236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24" id="24"/>
          <p:cNvGrpSpPr/>
          <p:nvPr/>
        </p:nvGrpSpPr>
        <p:grpSpPr>
          <a:xfrm rot="0">
            <a:off x="4556188" y="2079201"/>
            <a:ext cx="9418088" cy="2577742"/>
            <a:chOff x="0" y="0"/>
            <a:chExt cx="2480484" cy="678912"/>
          </a:xfrm>
        </p:grpSpPr>
        <p:sp>
          <p:nvSpPr>
            <p:cNvPr name="Freeform 25" id="25"/>
            <p:cNvSpPr/>
            <p:nvPr/>
          </p:nvSpPr>
          <p:spPr>
            <a:xfrm flipH="false" flipV="false" rot="0">
              <a:off x="0" y="0"/>
              <a:ext cx="2480484" cy="678912"/>
            </a:xfrm>
            <a:custGeom>
              <a:avLst/>
              <a:gdLst/>
              <a:ahLst/>
              <a:cxnLst/>
              <a:rect r="r" b="b" t="t" l="l"/>
              <a:pathLst>
                <a:path h="678912" w="2480484">
                  <a:moveTo>
                    <a:pt x="18085" y="0"/>
                  </a:moveTo>
                  <a:lnTo>
                    <a:pt x="2462400" y="0"/>
                  </a:lnTo>
                  <a:cubicBezTo>
                    <a:pt x="2472387" y="0"/>
                    <a:pt x="2480484" y="8097"/>
                    <a:pt x="2480484" y="18085"/>
                  </a:cubicBezTo>
                  <a:lnTo>
                    <a:pt x="2480484" y="660827"/>
                  </a:lnTo>
                  <a:cubicBezTo>
                    <a:pt x="2480484" y="665623"/>
                    <a:pt x="2478579" y="670223"/>
                    <a:pt x="2475187" y="673615"/>
                  </a:cubicBezTo>
                  <a:cubicBezTo>
                    <a:pt x="2471796" y="677006"/>
                    <a:pt x="2467196" y="678912"/>
                    <a:pt x="2462400" y="678912"/>
                  </a:cubicBezTo>
                  <a:lnTo>
                    <a:pt x="18085" y="678912"/>
                  </a:lnTo>
                  <a:cubicBezTo>
                    <a:pt x="13288" y="678912"/>
                    <a:pt x="8688" y="677006"/>
                    <a:pt x="5297" y="673615"/>
                  </a:cubicBezTo>
                  <a:cubicBezTo>
                    <a:pt x="1905" y="670223"/>
                    <a:pt x="0" y="665623"/>
                    <a:pt x="0" y="660827"/>
                  </a:cubicBezTo>
                  <a:lnTo>
                    <a:pt x="0" y="18085"/>
                  </a:lnTo>
                  <a:cubicBezTo>
                    <a:pt x="0" y="13288"/>
                    <a:pt x="1905" y="8688"/>
                    <a:pt x="5297" y="5297"/>
                  </a:cubicBezTo>
                  <a:cubicBezTo>
                    <a:pt x="8688" y="1905"/>
                    <a:pt x="13288" y="0"/>
                    <a:pt x="18085" y="0"/>
                  </a:cubicBezTo>
                  <a:close/>
                </a:path>
              </a:pathLst>
            </a:custGeom>
            <a:solidFill>
              <a:srgbClr val="7FB5FA"/>
            </a:solidFill>
          </p:spPr>
        </p:sp>
        <p:sp>
          <p:nvSpPr>
            <p:cNvPr name="TextBox 26" id="26"/>
            <p:cNvSpPr txBox="true"/>
            <p:nvPr/>
          </p:nvSpPr>
          <p:spPr>
            <a:xfrm>
              <a:off x="0" y="-57150"/>
              <a:ext cx="2480484" cy="736062"/>
            </a:xfrm>
            <a:prstGeom prst="rect">
              <a:avLst/>
            </a:prstGeom>
          </p:spPr>
          <p:txBody>
            <a:bodyPr anchor="ctr" rtlCol="false" tIns="50800" lIns="50800" bIns="50800" rIns="50800"/>
            <a:lstStyle/>
            <a:p>
              <a:pPr algn="ctr">
                <a:lnSpc>
                  <a:spcPts val="2735"/>
                </a:lnSpc>
              </a:pPr>
            </a:p>
          </p:txBody>
        </p:sp>
      </p:grpSp>
      <p:sp>
        <p:nvSpPr>
          <p:cNvPr name="TextBox 27" id="27"/>
          <p:cNvSpPr txBox="true"/>
          <p:nvPr/>
        </p:nvSpPr>
        <p:spPr>
          <a:xfrm rot="0">
            <a:off x="4825513" y="2339821"/>
            <a:ext cx="8685462" cy="375285"/>
          </a:xfrm>
          <a:prstGeom prst="rect">
            <a:avLst/>
          </a:prstGeom>
        </p:spPr>
        <p:txBody>
          <a:bodyPr anchor="t" rtlCol="false" tIns="0" lIns="0" bIns="0" rIns="0">
            <a:spAutoFit/>
          </a:bodyPr>
          <a:lstStyle/>
          <a:p>
            <a:pPr algn="ctr">
              <a:lnSpc>
                <a:spcPts val="2940"/>
              </a:lnSpc>
            </a:pPr>
            <a:r>
              <a:rPr lang="en-US" sz="2100" b="true">
                <a:solidFill>
                  <a:srgbClr val="000000"/>
                </a:solidFill>
                <a:latin typeface="Poppins Bold"/>
                <a:ea typeface="Poppins Bold"/>
                <a:cs typeface="Poppins Bold"/>
                <a:sym typeface="Poppins Bold"/>
              </a:rPr>
              <a:t>Temporal </a:t>
            </a:r>
            <a:r>
              <a:rPr lang="en-US" sz="2100" b="true">
                <a:solidFill>
                  <a:srgbClr val="000000"/>
                </a:solidFill>
                <a:latin typeface="Poppins Bold"/>
                <a:ea typeface="Poppins Bold"/>
                <a:cs typeface="Poppins Bold"/>
                <a:sym typeface="Poppins Bold"/>
              </a:rPr>
              <a:t>Energy Guidance (e.g. Optical flow warping loss)</a:t>
            </a:r>
          </a:p>
        </p:txBody>
      </p:sp>
      <p:pic>
        <p:nvPicPr>
          <p:cNvPr name="Picture 28" id="28"/>
          <p:cNvPicPr>
            <a:picLocks noChangeAspect="true"/>
          </p:cNvPicPr>
          <p:nvPr/>
        </p:nvPicPr>
        <p:blipFill>
          <a:blip r:embed="rId4"/>
          <a:stretch>
            <a:fillRect/>
          </a:stretch>
        </p:blipFill>
        <p:spPr>
          <a:xfrm rot="0">
            <a:off x="5488822" y="2399711"/>
            <a:ext cx="7552820" cy="2654844"/>
          </a:xfrm>
          <a:prstGeom prst="rect">
            <a:avLst/>
          </a:prstGeom>
        </p:spPr>
      </p:pic>
      <p:grpSp>
        <p:nvGrpSpPr>
          <p:cNvPr name="Group 29" id="29"/>
          <p:cNvGrpSpPr/>
          <p:nvPr/>
        </p:nvGrpSpPr>
        <p:grpSpPr>
          <a:xfrm rot="0">
            <a:off x="4556188" y="4895068"/>
            <a:ext cx="9418088" cy="2433707"/>
            <a:chOff x="0" y="0"/>
            <a:chExt cx="2480484" cy="640976"/>
          </a:xfrm>
        </p:grpSpPr>
        <p:sp>
          <p:nvSpPr>
            <p:cNvPr name="Freeform 30" id="30"/>
            <p:cNvSpPr/>
            <p:nvPr/>
          </p:nvSpPr>
          <p:spPr>
            <a:xfrm flipH="false" flipV="false" rot="0">
              <a:off x="0" y="0"/>
              <a:ext cx="2480484" cy="640976"/>
            </a:xfrm>
            <a:custGeom>
              <a:avLst/>
              <a:gdLst/>
              <a:ahLst/>
              <a:cxnLst/>
              <a:rect r="r" b="b" t="t" l="l"/>
              <a:pathLst>
                <a:path h="640976" w="2480484">
                  <a:moveTo>
                    <a:pt x="18085" y="0"/>
                  </a:moveTo>
                  <a:lnTo>
                    <a:pt x="2462400" y="0"/>
                  </a:lnTo>
                  <a:cubicBezTo>
                    <a:pt x="2472387" y="0"/>
                    <a:pt x="2480484" y="8097"/>
                    <a:pt x="2480484" y="18085"/>
                  </a:cubicBezTo>
                  <a:lnTo>
                    <a:pt x="2480484" y="622892"/>
                  </a:lnTo>
                  <a:cubicBezTo>
                    <a:pt x="2480484" y="627688"/>
                    <a:pt x="2478579" y="632288"/>
                    <a:pt x="2475187" y="635679"/>
                  </a:cubicBezTo>
                  <a:cubicBezTo>
                    <a:pt x="2471796" y="639071"/>
                    <a:pt x="2467196" y="640976"/>
                    <a:pt x="2462400" y="640976"/>
                  </a:cubicBezTo>
                  <a:lnTo>
                    <a:pt x="18085" y="640976"/>
                  </a:lnTo>
                  <a:cubicBezTo>
                    <a:pt x="13288" y="640976"/>
                    <a:pt x="8688" y="639071"/>
                    <a:pt x="5297" y="635679"/>
                  </a:cubicBezTo>
                  <a:cubicBezTo>
                    <a:pt x="1905" y="632288"/>
                    <a:pt x="0" y="627688"/>
                    <a:pt x="0" y="622892"/>
                  </a:cubicBezTo>
                  <a:lnTo>
                    <a:pt x="0" y="18085"/>
                  </a:lnTo>
                  <a:cubicBezTo>
                    <a:pt x="0" y="13288"/>
                    <a:pt x="1905" y="8688"/>
                    <a:pt x="5297" y="5297"/>
                  </a:cubicBezTo>
                  <a:cubicBezTo>
                    <a:pt x="8688" y="1905"/>
                    <a:pt x="13288" y="0"/>
                    <a:pt x="18085" y="0"/>
                  </a:cubicBezTo>
                  <a:close/>
                </a:path>
              </a:pathLst>
            </a:custGeom>
            <a:solidFill>
              <a:srgbClr val="7FB5FA"/>
            </a:solidFill>
          </p:spPr>
        </p:sp>
        <p:sp>
          <p:nvSpPr>
            <p:cNvPr name="TextBox 31" id="31"/>
            <p:cNvSpPr txBox="true"/>
            <p:nvPr/>
          </p:nvSpPr>
          <p:spPr>
            <a:xfrm>
              <a:off x="0" y="-57150"/>
              <a:ext cx="2480484" cy="698126"/>
            </a:xfrm>
            <a:prstGeom prst="rect">
              <a:avLst/>
            </a:prstGeom>
          </p:spPr>
          <p:txBody>
            <a:bodyPr anchor="ctr" rtlCol="false" tIns="50800" lIns="50800" bIns="50800" rIns="50800"/>
            <a:lstStyle/>
            <a:p>
              <a:pPr algn="ctr">
                <a:lnSpc>
                  <a:spcPts val="2735"/>
                </a:lnSpc>
              </a:pPr>
            </a:p>
          </p:txBody>
        </p:sp>
      </p:grpSp>
      <p:sp>
        <p:nvSpPr>
          <p:cNvPr name="TextBox 32" id="32"/>
          <p:cNvSpPr txBox="true"/>
          <p:nvPr/>
        </p:nvSpPr>
        <p:spPr>
          <a:xfrm rot="0">
            <a:off x="4801269" y="5119563"/>
            <a:ext cx="8685462" cy="375285"/>
          </a:xfrm>
          <a:prstGeom prst="rect">
            <a:avLst/>
          </a:prstGeom>
        </p:spPr>
        <p:txBody>
          <a:bodyPr anchor="t" rtlCol="false" tIns="0" lIns="0" bIns="0" rIns="0">
            <a:spAutoFit/>
          </a:bodyPr>
          <a:lstStyle/>
          <a:p>
            <a:pPr algn="ctr">
              <a:lnSpc>
                <a:spcPts val="2940"/>
              </a:lnSpc>
            </a:pPr>
            <a:r>
              <a:rPr lang="en-US" sz="2100" b="true">
                <a:solidFill>
                  <a:srgbClr val="000000"/>
                </a:solidFill>
                <a:latin typeface="Poppins Bold"/>
                <a:ea typeface="Poppins Bold"/>
                <a:cs typeface="Poppins Bold"/>
                <a:sym typeface="Poppins Bold"/>
              </a:rPr>
              <a:t>Total </a:t>
            </a:r>
            <a:r>
              <a:rPr lang="en-US" sz="2100" b="true">
                <a:solidFill>
                  <a:srgbClr val="000000"/>
                </a:solidFill>
                <a:latin typeface="Poppins Bold"/>
                <a:ea typeface="Poppins Bold"/>
                <a:cs typeface="Poppins Bold"/>
                <a:sym typeface="Poppins Bold"/>
              </a:rPr>
              <a:t>Energy Guidance over the Video</a:t>
            </a:r>
          </a:p>
        </p:txBody>
      </p:sp>
      <p:pic>
        <p:nvPicPr>
          <p:cNvPr name="Picture 33" id="33"/>
          <p:cNvPicPr>
            <a:picLocks noChangeAspect="true"/>
          </p:cNvPicPr>
          <p:nvPr/>
        </p:nvPicPr>
        <p:blipFill>
          <a:blip r:embed="rId5"/>
          <a:stretch>
            <a:fillRect/>
          </a:stretch>
        </p:blipFill>
        <p:spPr>
          <a:xfrm rot="0">
            <a:off x="5761181" y="5140595"/>
            <a:ext cx="6765638" cy="2494402"/>
          </a:xfrm>
          <a:prstGeom prst="rect">
            <a:avLst/>
          </a:prstGeom>
        </p:spPr>
      </p:pic>
      <p:grpSp>
        <p:nvGrpSpPr>
          <p:cNvPr name="Group 34" id="34"/>
          <p:cNvGrpSpPr/>
          <p:nvPr/>
        </p:nvGrpSpPr>
        <p:grpSpPr>
          <a:xfrm rot="0">
            <a:off x="4556188" y="7566900"/>
            <a:ext cx="9418088" cy="2433707"/>
            <a:chOff x="0" y="0"/>
            <a:chExt cx="2480484" cy="640976"/>
          </a:xfrm>
        </p:grpSpPr>
        <p:sp>
          <p:nvSpPr>
            <p:cNvPr name="Freeform 35" id="35"/>
            <p:cNvSpPr/>
            <p:nvPr/>
          </p:nvSpPr>
          <p:spPr>
            <a:xfrm flipH="false" flipV="false" rot="0">
              <a:off x="0" y="0"/>
              <a:ext cx="2480484" cy="640976"/>
            </a:xfrm>
            <a:custGeom>
              <a:avLst/>
              <a:gdLst/>
              <a:ahLst/>
              <a:cxnLst/>
              <a:rect r="r" b="b" t="t" l="l"/>
              <a:pathLst>
                <a:path h="640976" w="2480484">
                  <a:moveTo>
                    <a:pt x="18085" y="0"/>
                  </a:moveTo>
                  <a:lnTo>
                    <a:pt x="2462400" y="0"/>
                  </a:lnTo>
                  <a:cubicBezTo>
                    <a:pt x="2472387" y="0"/>
                    <a:pt x="2480484" y="8097"/>
                    <a:pt x="2480484" y="18085"/>
                  </a:cubicBezTo>
                  <a:lnTo>
                    <a:pt x="2480484" y="622892"/>
                  </a:lnTo>
                  <a:cubicBezTo>
                    <a:pt x="2480484" y="627688"/>
                    <a:pt x="2478579" y="632288"/>
                    <a:pt x="2475187" y="635679"/>
                  </a:cubicBezTo>
                  <a:cubicBezTo>
                    <a:pt x="2471796" y="639071"/>
                    <a:pt x="2467196" y="640976"/>
                    <a:pt x="2462400" y="640976"/>
                  </a:cubicBezTo>
                  <a:lnTo>
                    <a:pt x="18085" y="640976"/>
                  </a:lnTo>
                  <a:cubicBezTo>
                    <a:pt x="13288" y="640976"/>
                    <a:pt x="8688" y="639071"/>
                    <a:pt x="5297" y="635679"/>
                  </a:cubicBezTo>
                  <a:cubicBezTo>
                    <a:pt x="1905" y="632288"/>
                    <a:pt x="0" y="627688"/>
                    <a:pt x="0" y="622892"/>
                  </a:cubicBezTo>
                  <a:lnTo>
                    <a:pt x="0" y="18085"/>
                  </a:lnTo>
                  <a:cubicBezTo>
                    <a:pt x="0" y="13288"/>
                    <a:pt x="1905" y="8688"/>
                    <a:pt x="5297" y="5297"/>
                  </a:cubicBezTo>
                  <a:cubicBezTo>
                    <a:pt x="8688" y="1905"/>
                    <a:pt x="13288" y="0"/>
                    <a:pt x="18085" y="0"/>
                  </a:cubicBezTo>
                  <a:close/>
                </a:path>
              </a:pathLst>
            </a:custGeom>
            <a:solidFill>
              <a:srgbClr val="7FB5FA"/>
            </a:solidFill>
          </p:spPr>
        </p:sp>
        <p:sp>
          <p:nvSpPr>
            <p:cNvPr name="TextBox 36" id="36"/>
            <p:cNvSpPr txBox="true"/>
            <p:nvPr/>
          </p:nvSpPr>
          <p:spPr>
            <a:xfrm>
              <a:off x="0" y="-57150"/>
              <a:ext cx="2480484" cy="698126"/>
            </a:xfrm>
            <a:prstGeom prst="rect">
              <a:avLst/>
            </a:prstGeom>
          </p:spPr>
          <p:txBody>
            <a:bodyPr anchor="ctr" rtlCol="false" tIns="50800" lIns="50800" bIns="50800" rIns="50800"/>
            <a:lstStyle/>
            <a:p>
              <a:pPr algn="ctr">
                <a:lnSpc>
                  <a:spcPts val="2735"/>
                </a:lnSpc>
              </a:pPr>
            </a:p>
          </p:txBody>
        </p:sp>
      </p:grpSp>
      <p:sp>
        <p:nvSpPr>
          <p:cNvPr name="TextBox 37" id="37"/>
          <p:cNvSpPr txBox="true"/>
          <p:nvPr/>
        </p:nvSpPr>
        <p:spPr>
          <a:xfrm rot="0">
            <a:off x="4889753" y="7776450"/>
            <a:ext cx="8685462" cy="375285"/>
          </a:xfrm>
          <a:prstGeom prst="rect">
            <a:avLst/>
          </a:prstGeom>
        </p:spPr>
        <p:txBody>
          <a:bodyPr anchor="t" rtlCol="false" tIns="0" lIns="0" bIns="0" rIns="0">
            <a:spAutoFit/>
          </a:bodyPr>
          <a:lstStyle/>
          <a:p>
            <a:pPr algn="ctr">
              <a:lnSpc>
                <a:spcPts val="2940"/>
              </a:lnSpc>
            </a:pPr>
            <a:r>
              <a:rPr lang="en-US" sz="2100" b="true">
                <a:solidFill>
                  <a:srgbClr val="000000"/>
                </a:solidFill>
                <a:latin typeface="Poppins Bold"/>
                <a:ea typeface="Poppins Bold"/>
                <a:cs typeface="Poppins Bold"/>
                <a:sym typeface="Poppins Bold"/>
              </a:rPr>
              <a:t>Final De</a:t>
            </a:r>
            <a:r>
              <a:rPr lang="en-US" sz="2100" b="true">
                <a:solidFill>
                  <a:srgbClr val="000000"/>
                </a:solidFill>
                <a:latin typeface="Poppins Bold"/>
                <a:ea typeface="Poppins Bold"/>
                <a:cs typeface="Poppins Bold"/>
                <a:sym typeface="Poppins Bold"/>
              </a:rPr>
              <a:t>noising Formula</a:t>
            </a:r>
          </a:p>
        </p:txBody>
      </p:sp>
      <p:pic>
        <p:nvPicPr>
          <p:cNvPr name="Picture 38" id="38"/>
          <p:cNvPicPr>
            <a:picLocks noChangeAspect="true"/>
          </p:cNvPicPr>
          <p:nvPr/>
        </p:nvPicPr>
        <p:blipFill>
          <a:blip r:embed="rId6"/>
          <a:stretch>
            <a:fillRect/>
          </a:stretch>
        </p:blipFill>
        <p:spPr>
          <a:xfrm rot="0">
            <a:off x="4331614" y="7668634"/>
            <a:ext cx="9236027" cy="2300549"/>
          </a:xfrm>
          <a:prstGeom prst="rect">
            <a:avLst/>
          </a:prstGeom>
        </p:spPr>
      </p:pic>
      <p:pic>
        <p:nvPicPr>
          <p:cNvPr name="Picture 39" id="39"/>
          <p:cNvPicPr>
            <a:picLocks noChangeAspect="true"/>
          </p:cNvPicPr>
          <p:nvPr/>
        </p:nvPicPr>
        <p:blipFill>
          <a:blip r:embed="rId7"/>
          <a:stretch>
            <a:fillRect/>
          </a:stretch>
        </p:blipFill>
        <p:spPr>
          <a:xfrm rot="0">
            <a:off x="4131043" y="8469942"/>
            <a:ext cx="10268378" cy="2069885"/>
          </a:xfrm>
          <a:prstGeom prst="rect">
            <a:avLst/>
          </a:prstGeom>
        </p:spPr>
      </p:pic>
      <p:sp>
        <p:nvSpPr>
          <p:cNvPr name="TextBox 40" id="40"/>
          <p:cNvSpPr txBox="true"/>
          <p:nvPr/>
        </p:nvSpPr>
        <p:spPr>
          <a:xfrm rot="0">
            <a:off x="12975342" y="8745654"/>
            <a:ext cx="471392" cy="355732"/>
          </a:xfrm>
          <a:prstGeom prst="rect">
            <a:avLst/>
          </a:prstGeom>
        </p:spPr>
        <p:txBody>
          <a:bodyPr anchor="t" rtlCol="false" tIns="0" lIns="0" bIns="0" rIns="0">
            <a:spAutoFit/>
          </a:bodyPr>
          <a:lstStyle/>
          <a:p>
            <a:pPr algn="l">
              <a:lnSpc>
                <a:spcPts val="2935"/>
              </a:lnSpc>
              <a:spcBef>
                <a:spcPct val="0"/>
              </a:spcBef>
            </a:pPr>
            <a:r>
              <a:rPr lang="en-US" sz="2096">
                <a:solidFill>
                  <a:srgbClr val="000000"/>
                </a:solidFill>
                <a:latin typeface="Proxima Nova"/>
                <a:ea typeface="Proxima Nova"/>
                <a:cs typeface="Proxima Nova"/>
                <a:sym typeface="Proxima Nova"/>
              </a:rPr>
              <a:t>[22]</a:t>
            </a:r>
          </a:p>
        </p:txBody>
      </p:sp>
      <p:sp>
        <p:nvSpPr>
          <p:cNvPr name="AutoShape 41" id="41"/>
          <p:cNvSpPr/>
          <p:nvPr/>
        </p:nvSpPr>
        <p:spPr>
          <a:xfrm>
            <a:off x="9265232" y="4656943"/>
            <a:ext cx="0" cy="240539"/>
          </a:xfrm>
          <a:prstGeom prst="line">
            <a:avLst/>
          </a:prstGeom>
          <a:ln cap="flat" w="38100">
            <a:solidFill>
              <a:srgbClr val="000000"/>
            </a:solidFill>
            <a:prstDash val="solid"/>
            <a:headEnd type="none" len="sm" w="sm"/>
            <a:tailEnd type="arrow" len="sm" w="med"/>
          </a:ln>
        </p:spPr>
      </p:sp>
      <p:sp>
        <p:nvSpPr>
          <p:cNvPr name="AutoShape 42" id="42"/>
          <p:cNvSpPr/>
          <p:nvPr/>
        </p:nvSpPr>
        <p:spPr>
          <a:xfrm>
            <a:off x="9265232" y="7328775"/>
            <a:ext cx="78657" cy="238125"/>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7267" y="7006654"/>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7267" y="7551783"/>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979895" y="0"/>
            <a:ext cx="1365255" cy="10287000"/>
            <a:chOff x="0" y="0"/>
            <a:chExt cx="359573" cy="2709333"/>
          </a:xfrm>
        </p:grpSpPr>
        <p:sp>
          <p:nvSpPr>
            <p:cNvPr name="Freeform 5" id="5"/>
            <p:cNvSpPr/>
            <p:nvPr/>
          </p:nvSpPr>
          <p:spPr>
            <a:xfrm flipH="false" flipV="false" rot="0">
              <a:off x="0" y="0"/>
              <a:ext cx="359573" cy="2709333"/>
            </a:xfrm>
            <a:custGeom>
              <a:avLst/>
              <a:gdLst/>
              <a:ahLst/>
              <a:cxnLst/>
              <a:rect r="r" b="b" t="t" l="l"/>
              <a:pathLst>
                <a:path h="2709333" w="359573">
                  <a:moveTo>
                    <a:pt x="0" y="0"/>
                  </a:moveTo>
                  <a:lnTo>
                    <a:pt x="359573" y="0"/>
                  </a:lnTo>
                  <a:lnTo>
                    <a:pt x="359573" y="2709333"/>
                  </a:lnTo>
                  <a:lnTo>
                    <a:pt x="0" y="2709333"/>
                  </a:lnTo>
                  <a:close/>
                </a:path>
              </a:pathLst>
            </a:custGeom>
            <a:gradFill rotWithShape="true">
              <a:gsLst>
                <a:gs pos="0">
                  <a:srgbClr val="0453B9">
                    <a:alpha val="100000"/>
                  </a:srgbClr>
                </a:gs>
                <a:gs pos="100000">
                  <a:srgbClr val="3881DF">
                    <a:alpha val="100000"/>
                  </a:srgbClr>
                </a:gs>
              </a:gsLst>
              <a:lin ang="2700000"/>
            </a:gradFill>
          </p:spPr>
        </p:sp>
        <p:sp>
          <p:nvSpPr>
            <p:cNvPr name="TextBox 6" id="6"/>
            <p:cNvSpPr txBox="true"/>
            <p:nvPr/>
          </p:nvSpPr>
          <p:spPr>
            <a:xfrm>
              <a:off x="0" y="-57150"/>
              <a:ext cx="359573" cy="2766483"/>
            </a:xfrm>
            <a:prstGeom prst="rect">
              <a:avLst/>
            </a:prstGeom>
          </p:spPr>
          <p:txBody>
            <a:bodyPr anchor="ctr" rtlCol="false" tIns="50800" lIns="50800" bIns="50800" rIns="50800"/>
            <a:lstStyle/>
            <a:p>
              <a:pPr algn="ctr">
                <a:lnSpc>
                  <a:spcPts val="2735"/>
                </a:lnSpc>
              </a:pPr>
            </a:p>
          </p:txBody>
        </p:sp>
      </p:grpSp>
      <p:grpSp>
        <p:nvGrpSpPr>
          <p:cNvPr name="Group 7" id="7"/>
          <p:cNvGrpSpPr/>
          <p:nvPr/>
        </p:nvGrpSpPr>
        <p:grpSpPr>
          <a:xfrm rot="0">
            <a:off x="12147547" y="2939239"/>
            <a:ext cx="4408521" cy="440852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FFFFFF">
                    <a:alpha val="24000"/>
                  </a:srgbClr>
                </a:gs>
                <a:gs pos="100000">
                  <a:srgbClr val="0151B8">
                    <a:alpha val="0"/>
                  </a:srgbClr>
                </a:gs>
              </a:gsLst>
              <a:lin ang="0"/>
            </a:gradFill>
          </p:spPr>
        </p:sp>
        <p:sp>
          <p:nvSpPr>
            <p:cNvPr name="TextBox 9" id="9"/>
            <p:cNvSpPr txBox="true"/>
            <p:nvPr/>
          </p:nvSpPr>
          <p:spPr>
            <a:xfrm>
              <a:off x="76200" y="38100"/>
              <a:ext cx="660400" cy="698500"/>
            </a:xfrm>
            <a:prstGeom prst="rect">
              <a:avLst/>
            </a:prstGeom>
          </p:spPr>
          <p:txBody>
            <a:bodyPr anchor="ctr" rtlCol="false" tIns="31086" lIns="31086" bIns="31086" rIns="31086"/>
            <a:lstStyle/>
            <a:p>
              <a:pPr algn="ctr">
                <a:lnSpc>
                  <a:spcPts val="2659"/>
                </a:lnSpc>
              </a:pPr>
            </a:p>
          </p:txBody>
        </p:sp>
      </p:grpSp>
      <p:grpSp>
        <p:nvGrpSpPr>
          <p:cNvPr name="Group 10" id="10"/>
          <p:cNvGrpSpPr/>
          <p:nvPr/>
        </p:nvGrpSpPr>
        <p:grpSpPr>
          <a:xfrm rot="0">
            <a:off x="12420111" y="3211803"/>
            <a:ext cx="3863394" cy="386339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6634" t="0" r="-13459" b="0"/>
              </a:stretch>
            </a:blipFill>
            <a:ln w="123825" cap="sq">
              <a:solidFill>
                <a:srgbClr val="FFFFFF"/>
              </a:solidFill>
              <a:prstDash val="solid"/>
              <a:miter/>
            </a:ln>
          </p:spPr>
        </p:sp>
      </p:grpSp>
      <p:sp>
        <p:nvSpPr>
          <p:cNvPr name="Freeform 12" id="12"/>
          <p:cNvSpPr/>
          <p:nvPr/>
        </p:nvSpPr>
        <p:spPr>
          <a:xfrm flipH="false" flipV="false" rot="-5400000">
            <a:off x="17057377" y="4822637"/>
            <a:ext cx="1191242" cy="641726"/>
          </a:xfrm>
          <a:custGeom>
            <a:avLst/>
            <a:gdLst/>
            <a:ahLst/>
            <a:cxnLst/>
            <a:rect r="r" b="b" t="t" l="l"/>
            <a:pathLst>
              <a:path h="641726" w="1191242">
                <a:moveTo>
                  <a:pt x="0" y="0"/>
                </a:moveTo>
                <a:lnTo>
                  <a:pt x="1191242" y="0"/>
                </a:lnTo>
                <a:lnTo>
                  <a:pt x="1191242" y="641726"/>
                </a:lnTo>
                <a:lnTo>
                  <a:pt x="0" y="641726"/>
                </a:lnTo>
                <a:lnTo>
                  <a:pt x="0" y="0"/>
                </a:lnTo>
                <a:close/>
              </a:path>
            </a:pathLst>
          </a:custGeom>
          <a:blipFill>
            <a:blip r:embed="rId5">
              <a:extLst>
                <a:ext uri="{96DAC541-7B7A-43D3-8B79-37D633B846F1}">
                  <asvg:svgBlip xmlns:asvg="http://schemas.microsoft.com/office/drawing/2016/SVG/main" r:embed="rId6"/>
                </a:ext>
              </a:extLst>
            </a:blip>
            <a:stretch>
              <a:fillRect l="0" t="0" r="0" b="-85630"/>
            </a:stretch>
          </a:blipFill>
        </p:spPr>
      </p:sp>
      <p:grpSp>
        <p:nvGrpSpPr>
          <p:cNvPr name="Group 13" id="13"/>
          <p:cNvGrpSpPr/>
          <p:nvPr/>
        </p:nvGrpSpPr>
        <p:grpSpPr>
          <a:xfrm rot="0">
            <a:off x="6404501" y="9720110"/>
            <a:ext cx="7020469" cy="1076631"/>
            <a:chOff x="0" y="0"/>
            <a:chExt cx="1849012" cy="283557"/>
          </a:xfrm>
        </p:grpSpPr>
        <p:sp>
          <p:nvSpPr>
            <p:cNvPr name="Freeform 14" id="14"/>
            <p:cNvSpPr/>
            <p:nvPr/>
          </p:nvSpPr>
          <p:spPr>
            <a:xfrm flipH="false" flipV="false" rot="0">
              <a:off x="0" y="0"/>
              <a:ext cx="1849012" cy="283557"/>
            </a:xfrm>
            <a:custGeom>
              <a:avLst/>
              <a:gdLst/>
              <a:ahLst/>
              <a:cxnLst/>
              <a:rect r="r" b="b" t="t" l="l"/>
              <a:pathLst>
                <a:path h="283557" w="1849012">
                  <a:moveTo>
                    <a:pt x="110276" y="0"/>
                  </a:moveTo>
                  <a:lnTo>
                    <a:pt x="1738736" y="0"/>
                  </a:lnTo>
                  <a:cubicBezTo>
                    <a:pt x="1767983" y="0"/>
                    <a:pt x="1796032" y="11618"/>
                    <a:pt x="1816713" y="32299"/>
                  </a:cubicBezTo>
                  <a:cubicBezTo>
                    <a:pt x="1837394" y="52980"/>
                    <a:pt x="1849012" y="81029"/>
                    <a:pt x="1849012" y="110276"/>
                  </a:cubicBezTo>
                  <a:lnTo>
                    <a:pt x="1849012" y="173281"/>
                  </a:lnTo>
                  <a:cubicBezTo>
                    <a:pt x="1849012" y="234185"/>
                    <a:pt x="1799640" y="283557"/>
                    <a:pt x="1738736" y="283557"/>
                  </a:cubicBezTo>
                  <a:lnTo>
                    <a:pt x="110276" y="283557"/>
                  </a:lnTo>
                  <a:cubicBezTo>
                    <a:pt x="81029" y="283557"/>
                    <a:pt x="52980" y="271939"/>
                    <a:pt x="32299" y="251258"/>
                  </a:cubicBezTo>
                  <a:cubicBezTo>
                    <a:pt x="11618" y="230577"/>
                    <a:pt x="0" y="202528"/>
                    <a:pt x="0" y="173281"/>
                  </a:cubicBezTo>
                  <a:lnTo>
                    <a:pt x="0" y="110276"/>
                  </a:lnTo>
                  <a:cubicBezTo>
                    <a:pt x="0" y="81029"/>
                    <a:pt x="11618" y="52980"/>
                    <a:pt x="32299" y="32299"/>
                  </a:cubicBezTo>
                  <a:cubicBezTo>
                    <a:pt x="52980" y="11618"/>
                    <a:pt x="81029" y="0"/>
                    <a:pt x="110276"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15" id="15"/>
            <p:cNvSpPr txBox="true"/>
            <p:nvPr/>
          </p:nvSpPr>
          <p:spPr>
            <a:xfrm>
              <a:off x="0" y="-38100"/>
              <a:ext cx="1849012" cy="321657"/>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1454241" y="9501622"/>
            <a:ext cx="1046053" cy="563513"/>
          </a:xfrm>
          <a:custGeom>
            <a:avLst/>
            <a:gdLst/>
            <a:ahLst/>
            <a:cxnLst/>
            <a:rect r="r" b="b" t="t" l="l"/>
            <a:pathLst>
              <a:path h="563513" w="1046053">
                <a:moveTo>
                  <a:pt x="0" y="0"/>
                </a:moveTo>
                <a:lnTo>
                  <a:pt x="1046053" y="0"/>
                </a:lnTo>
                <a:lnTo>
                  <a:pt x="1046053" y="563512"/>
                </a:lnTo>
                <a:lnTo>
                  <a:pt x="0" y="563512"/>
                </a:lnTo>
                <a:lnTo>
                  <a:pt x="0" y="0"/>
                </a:lnTo>
                <a:close/>
              </a:path>
            </a:pathLst>
          </a:custGeom>
          <a:blipFill>
            <a:blip r:embed="rId7">
              <a:extLst>
                <a:ext uri="{96DAC541-7B7A-43D3-8B79-37D633B846F1}">
                  <asvg:svgBlip xmlns:asvg="http://schemas.microsoft.com/office/drawing/2016/SVG/main" r:embed="rId8"/>
                </a:ext>
              </a:extLst>
            </a:blip>
            <a:stretch>
              <a:fillRect l="0" t="0" r="0" b="-85630"/>
            </a:stretch>
          </a:blipFill>
        </p:spPr>
      </p:sp>
      <p:sp>
        <p:nvSpPr>
          <p:cNvPr name="TextBox 17" id="17"/>
          <p:cNvSpPr txBox="true"/>
          <p:nvPr/>
        </p:nvSpPr>
        <p:spPr>
          <a:xfrm rot="0">
            <a:off x="1411367" y="1614053"/>
            <a:ext cx="7358388" cy="940482"/>
          </a:xfrm>
          <a:prstGeom prst="rect">
            <a:avLst/>
          </a:prstGeom>
        </p:spPr>
        <p:txBody>
          <a:bodyPr anchor="t" rtlCol="false" tIns="0" lIns="0" bIns="0" rIns="0">
            <a:spAutoFit/>
          </a:bodyPr>
          <a:lstStyle/>
          <a:p>
            <a:pPr algn="l">
              <a:lnSpc>
                <a:spcPts val="7363"/>
              </a:lnSpc>
            </a:pPr>
            <a:r>
              <a:rPr lang="en-US" sz="6403" b="true">
                <a:solidFill>
                  <a:srgbClr val="0453B9"/>
                </a:solidFill>
                <a:latin typeface="Aileron Bold"/>
                <a:ea typeface="Aileron Bold"/>
                <a:cs typeface="Aileron Bold"/>
                <a:sym typeface="Aileron Bold"/>
              </a:rPr>
              <a:t>Research Scope</a:t>
            </a:r>
          </a:p>
        </p:txBody>
      </p:sp>
      <p:sp>
        <p:nvSpPr>
          <p:cNvPr name="TextBox 18" id="18"/>
          <p:cNvSpPr txBox="true"/>
          <p:nvPr/>
        </p:nvSpPr>
        <p:spPr>
          <a:xfrm rot="0">
            <a:off x="1253014" y="5404953"/>
            <a:ext cx="9258696" cy="1998980"/>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000000"/>
                </a:solidFill>
                <a:latin typeface="Poppins"/>
                <a:ea typeface="Poppins"/>
                <a:cs typeface="Poppins"/>
                <a:sym typeface="Poppins"/>
              </a:rPr>
              <a:t>Chosen multi-conditional generation, where multiple attributes or conditions guide the image output </a:t>
            </a:r>
          </a:p>
          <a:p>
            <a:pPr algn="just" marL="496571" indent="-248285" lvl="1">
              <a:lnSpc>
                <a:spcPts val="3220"/>
              </a:lnSpc>
              <a:spcBef>
                <a:spcPct val="0"/>
              </a:spcBef>
              <a:buFont typeface="Arial"/>
              <a:buChar char="•"/>
            </a:pPr>
            <a:r>
              <a:rPr lang="en-US" sz="2300">
                <a:solidFill>
                  <a:srgbClr val="000000"/>
                </a:solidFill>
                <a:latin typeface="Poppins"/>
                <a:ea typeface="Poppins"/>
                <a:cs typeface="Poppins"/>
                <a:sym typeface="Poppins"/>
              </a:rPr>
              <a:t>Chosen diffusion models as the primary image generation network as they offer strong controllability and high image quality</a:t>
            </a:r>
          </a:p>
        </p:txBody>
      </p:sp>
      <p:sp>
        <p:nvSpPr>
          <p:cNvPr name="TextBox 19" id="19"/>
          <p:cNvSpPr txBox="true"/>
          <p:nvPr/>
        </p:nvSpPr>
        <p:spPr>
          <a:xfrm rot="0">
            <a:off x="1454241" y="3940961"/>
            <a:ext cx="9563406" cy="1128111"/>
          </a:xfrm>
          <a:prstGeom prst="rect">
            <a:avLst/>
          </a:prstGeom>
        </p:spPr>
        <p:txBody>
          <a:bodyPr anchor="t" rtlCol="false" tIns="0" lIns="0" bIns="0" rIns="0">
            <a:spAutoFit/>
          </a:bodyPr>
          <a:lstStyle/>
          <a:p>
            <a:pPr algn="l">
              <a:lnSpc>
                <a:spcPts val="4495"/>
              </a:lnSpc>
              <a:spcBef>
                <a:spcPct val="0"/>
              </a:spcBef>
            </a:pPr>
            <a:r>
              <a:rPr lang="en-US" sz="3211" b="true">
                <a:solidFill>
                  <a:srgbClr val="000000"/>
                </a:solidFill>
                <a:latin typeface="Poppins Semi-Bold"/>
                <a:ea typeface="Poppins Semi-Bold"/>
                <a:cs typeface="Poppins Semi-Bold"/>
                <a:sym typeface="Poppins Semi-Bold"/>
              </a:rPr>
              <a:t>Image Generation ⟶ Multi-conditional Image Generation (Diffusion Models)</a:t>
            </a:r>
          </a:p>
        </p:txBody>
      </p:sp>
      <p:sp>
        <p:nvSpPr>
          <p:cNvPr name="TextBox 20" id="20"/>
          <p:cNvSpPr txBox="true"/>
          <p:nvPr/>
        </p:nvSpPr>
        <p:spPr>
          <a:xfrm rot="0">
            <a:off x="1454241" y="2752696"/>
            <a:ext cx="8856243" cy="450113"/>
          </a:xfrm>
          <a:prstGeom prst="rect">
            <a:avLst/>
          </a:prstGeom>
        </p:spPr>
        <p:txBody>
          <a:bodyPr anchor="t" rtlCol="false" tIns="0" lIns="0" bIns="0" rIns="0">
            <a:spAutoFit/>
          </a:bodyPr>
          <a:lstStyle/>
          <a:p>
            <a:pPr algn="l">
              <a:lnSpc>
                <a:spcPts val="3650"/>
              </a:lnSpc>
              <a:spcBef>
                <a:spcPct val="0"/>
              </a:spcBef>
            </a:pPr>
            <a:r>
              <a:rPr lang="en-US" b="true" sz="2808">
                <a:solidFill>
                  <a:srgbClr val="2D80EB"/>
                </a:solidFill>
                <a:latin typeface="Aileron Bold"/>
                <a:ea typeface="Aileron Bold"/>
                <a:cs typeface="Aileron Bold"/>
                <a:sym typeface="Aileron Bold"/>
              </a:rPr>
              <a:t>FYP Title ⟶ FYP Research Scope</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56381" y="3131162"/>
            <a:ext cx="320486" cy="32048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53B9"/>
            </a:solidFill>
          </p:spPr>
        </p:sp>
        <p:sp>
          <p:nvSpPr>
            <p:cNvPr name="TextBox 4" id="4"/>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grpSp>
        <p:nvGrpSpPr>
          <p:cNvPr name="Group 5" id="5"/>
          <p:cNvGrpSpPr/>
          <p:nvPr/>
        </p:nvGrpSpPr>
        <p:grpSpPr>
          <a:xfrm rot="0">
            <a:off x="9643617" y="3131162"/>
            <a:ext cx="320486" cy="32048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53B9"/>
            </a:solidFill>
          </p:spPr>
        </p:sp>
        <p:sp>
          <p:nvSpPr>
            <p:cNvPr name="TextBox 7" id="7"/>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grpSp>
        <p:nvGrpSpPr>
          <p:cNvPr name="Group 8" id="8"/>
          <p:cNvGrpSpPr/>
          <p:nvPr/>
        </p:nvGrpSpPr>
        <p:grpSpPr>
          <a:xfrm rot="0">
            <a:off x="1356381" y="5459673"/>
            <a:ext cx="320486" cy="32048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53B9"/>
            </a:solidFill>
          </p:spPr>
        </p:sp>
        <p:sp>
          <p:nvSpPr>
            <p:cNvPr name="TextBox 10" id="10"/>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grpSp>
        <p:nvGrpSpPr>
          <p:cNvPr name="Group 11" id="11"/>
          <p:cNvGrpSpPr/>
          <p:nvPr/>
        </p:nvGrpSpPr>
        <p:grpSpPr>
          <a:xfrm rot="0">
            <a:off x="9624567" y="5468565"/>
            <a:ext cx="320486" cy="32048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53B9"/>
            </a:solidFill>
          </p:spPr>
        </p:sp>
        <p:sp>
          <p:nvSpPr>
            <p:cNvPr name="TextBox 13" id="13"/>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sp>
        <p:nvSpPr>
          <p:cNvPr name="Freeform 14" id="14"/>
          <p:cNvSpPr/>
          <p:nvPr/>
        </p:nvSpPr>
        <p:spPr>
          <a:xfrm flipH="false" flipV="false" rot="0">
            <a:off x="1399407" y="3207009"/>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9686643" y="3207009"/>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399407" y="5535520"/>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9667593" y="5544412"/>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356381" y="7631204"/>
            <a:ext cx="320486" cy="32048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53B9"/>
            </a:solidFill>
          </p:spPr>
        </p:sp>
        <p:sp>
          <p:nvSpPr>
            <p:cNvPr name="TextBox 20" id="20"/>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sp>
        <p:nvSpPr>
          <p:cNvPr name="Freeform 21" id="21"/>
          <p:cNvSpPr/>
          <p:nvPr/>
        </p:nvSpPr>
        <p:spPr>
          <a:xfrm flipH="false" flipV="false" rot="0">
            <a:off x="1399407" y="7707051"/>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1865818">
            <a:off x="16738978" y="640751"/>
            <a:ext cx="5289783" cy="528978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5" id="25"/>
          <p:cNvGrpSpPr/>
          <p:nvPr/>
        </p:nvGrpSpPr>
        <p:grpSpPr>
          <a:xfrm rot="1865818">
            <a:off x="15559393" y="868752"/>
            <a:ext cx="1384678" cy="1384678"/>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8" id="28"/>
          <p:cNvGrpSpPr/>
          <p:nvPr/>
        </p:nvGrpSpPr>
        <p:grpSpPr>
          <a:xfrm rot="1865818">
            <a:off x="15919754" y="2882661"/>
            <a:ext cx="344610" cy="34461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1" id="31"/>
          <p:cNvGrpSpPr/>
          <p:nvPr/>
        </p:nvGrpSpPr>
        <p:grpSpPr>
          <a:xfrm rot="0">
            <a:off x="9145079" y="7806174"/>
            <a:ext cx="9546518" cy="3111224"/>
            <a:chOff x="0" y="0"/>
            <a:chExt cx="1247003" cy="406400"/>
          </a:xfrm>
        </p:grpSpPr>
        <p:sp>
          <p:nvSpPr>
            <p:cNvPr name="Freeform 32" id="32"/>
            <p:cNvSpPr/>
            <p:nvPr/>
          </p:nvSpPr>
          <p:spPr>
            <a:xfrm flipH="false" flipV="false" rot="0">
              <a:off x="0" y="0"/>
              <a:ext cx="1247003" cy="406400"/>
            </a:xfrm>
            <a:custGeom>
              <a:avLst/>
              <a:gdLst/>
              <a:ahLst/>
              <a:cxnLst/>
              <a:rect r="r" b="b" t="t" l="l"/>
              <a:pathLst>
                <a:path h="406400" w="1247003">
                  <a:moveTo>
                    <a:pt x="1043803" y="0"/>
                  </a:moveTo>
                  <a:cubicBezTo>
                    <a:pt x="1156027" y="0"/>
                    <a:pt x="1247003" y="90976"/>
                    <a:pt x="1247003" y="203200"/>
                  </a:cubicBezTo>
                  <a:cubicBezTo>
                    <a:pt x="1247003" y="315424"/>
                    <a:pt x="1156027" y="406400"/>
                    <a:pt x="1043803" y="406400"/>
                  </a:cubicBezTo>
                  <a:lnTo>
                    <a:pt x="203200" y="406400"/>
                  </a:lnTo>
                  <a:cubicBezTo>
                    <a:pt x="90976" y="406400"/>
                    <a:pt x="0" y="315424"/>
                    <a:pt x="0" y="203200"/>
                  </a:cubicBezTo>
                  <a:cubicBezTo>
                    <a:pt x="0" y="90976"/>
                    <a:pt x="90976" y="0"/>
                    <a:pt x="203200" y="0"/>
                  </a:cubicBezTo>
                  <a:close/>
                </a:path>
              </a:pathLst>
            </a:custGeom>
            <a:solidFill>
              <a:srgbClr val="0453B9"/>
            </a:solidFill>
          </p:spPr>
        </p:sp>
        <p:sp>
          <p:nvSpPr>
            <p:cNvPr name="TextBox 33" id="33"/>
            <p:cNvSpPr txBox="true"/>
            <p:nvPr/>
          </p:nvSpPr>
          <p:spPr>
            <a:xfrm>
              <a:off x="0" y="-38100"/>
              <a:ext cx="1247003" cy="444500"/>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1356381" y="1444839"/>
            <a:ext cx="5979612" cy="915885"/>
          </a:xfrm>
          <a:prstGeom prst="rect">
            <a:avLst/>
          </a:prstGeom>
        </p:spPr>
        <p:txBody>
          <a:bodyPr anchor="t" rtlCol="false" tIns="0" lIns="0" bIns="0" rIns="0">
            <a:spAutoFit/>
          </a:bodyPr>
          <a:lstStyle/>
          <a:p>
            <a:pPr algn="l">
              <a:lnSpc>
                <a:spcPts val="7169"/>
              </a:lnSpc>
            </a:pPr>
            <a:r>
              <a:rPr lang="en-US" sz="6233" b="true">
                <a:solidFill>
                  <a:srgbClr val="0453B9"/>
                </a:solidFill>
                <a:latin typeface="Aileron Bold"/>
                <a:ea typeface="Aileron Bold"/>
                <a:cs typeface="Aileron Bold"/>
                <a:sym typeface="Aileron Bold"/>
              </a:rPr>
              <a:t>Conclusion</a:t>
            </a:r>
          </a:p>
        </p:txBody>
      </p:sp>
      <p:sp>
        <p:nvSpPr>
          <p:cNvPr name="TextBox 35" id="35"/>
          <p:cNvSpPr txBox="true"/>
          <p:nvPr/>
        </p:nvSpPr>
        <p:spPr>
          <a:xfrm rot="0">
            <a:off x="9820623" y="8272899"/>
            <a:ext cx="8195429" cy="1172845"/>
          </a:xfrm>
          <a:prstGeom prst="rect">
            <a:avLst/>
          </a:prstGeom>
        </p:spPr>
        <p:txBody>
          <a:bodyPr anchor="t" rtlCol="false" tIns="0" lIns="0" bIns="0" rIns="0">
            <a:spAutoFit/>
          </a:bodyPr>
          <a:lstStyle/>
          <a:p>
            <a:pPr algn="just">
              <a:lnSpc>
                <a:spcPts val="3080"/>
              </a:lnSpc>
              <a:spcBef>
                <a:spcPct val="0"/>
              </a:spcBef>
            </a:pPr>
            <a:r>
              <a:rPr lang="en-US" sz="2200">
                <a:solidFill>
                  <a:srgbClr val="FFFFFF"/>
                </a:solidFill>
                <a:latin typeface="Poppins"/>
                <a:ea typeface="Poppins"/>
                <a:cs typeface="Poppins"/>
                <a:sym typeface="Poppins"/>
              </a:rPr>
              <a:t>This project lays a solid foundation for advancements in training-free multi-conditional image generation, opening avenues for more robust generative applications.</a:t>
            </a:r>
          </a:p>
        </p:txBody>
      </p:sp>
      <p:sp>
        <p:nvSpPr>
          <p:cNvPr name="TextBox 36" id="36"/>
          <p:cNvSpPr txBox="true"/>
          <p:nvPr/>
        </p:nvSpPr>
        <p:spPr>
          <a:xfrm rot="0">
            <a:off x="1799052" y="3527642"/>
            <a:ext cx="7228004" cy="1563370"/>
          </a:xfrm>
          <a:prstGeom prst="rect">
            <a:avLst/>
          </a:prstGeom>
        </p:spPr>
        <p:txBody>
          <a:bodyPr anchor="t" rtlCol="false" tIns="0" lIns="0" bIns="0" rIns="0">
            <a:spAutoFit/>
          </a:bodyPr>
          <a:lstStyle/>
          <a:p>
            <a:pPr algn="just">
              <a:lnSpc>
                <a:spcPts val="3080"/>
              </a:lnSpc>
            </a:pPr>
            <a:r>
              <a:rPr lang="en-US" sz="2200" b="true">
                <a:solidFill>
                  <a:srgbClr val="000000"/>
                </a:solidFill>
                <a:latin typeface="Poppins Bold"/>
                <a:ea typeface="Poppins Bold"/>
                <a:cs typeface="Poppins Bold"/>
                <a:sym typeface="Poppins Bold"/>
              </a:rPr>
              <a:t>MATCHE</a:t>
            </a:r>
          </a:p>
          <a:p>
            <a:pPr algn="l">
              <a:lnSpc>
                <a:spcPts val="3080"/>
              </a:lnSpc>
            </a:pPr>
            <a:r>
              <a:rPr lang="en-US" sz="2200" b="true">
                <a:solidFill>
                  <a:srgbClr val="000000"/>
                </a:solidFill>
                <a:latin typeface="Poppins Bold"/>
                <a:ea typeface="Poppins Bold"/>
                <a:cs typeface="Poppins Bold"/>
                <a:sym typeface="Poppins Bold"/>
              </a:rPr>
              <a:t>M</a:t>
            </a:r>
            <a:r>
              <a:rPr lang="en-US" sz="2200">
                <a:solidFill>
                  <a:srgbClr val="000000"/>
                </a:solidFill>
                <a:latin typeface="Poppins"/>
                <a:ea typeface="Poppins"/>
                <a:cs typeface="Poppins"/>
                <a:sym typeface="Poppins"/>
              </a:rPr>
              <a:t>ulti-conditional </a:t>
            </a:r>
            <a:r>
              <a:rPr lang="en-US" sz="2200" b="true">
                <a:solidFill>
                  <a:srgbClr val="000000"/>
                </a:solidFill>
                <a:latin typeface="Poppins Bold"/>
                <a:ea typeface="Poppins Bold"/>
                <a:cs typeface="Poppins Bold"/>
                <a:sym typeface="Poppins Bold"/>
              </a:rPr>
              <a:t>A</a:t>
            </a:r>
            <a:r>
              <a:rPr lang="en-US" sz="2200">
                <a:solidFill>
                  <a:srgbClr val="000000"/>
                </a:solidFill>
                <a:latin typeface="Poppins"/>
                <a:ea typeface="Poppins"/>
                <a:cs typeface="Poppins"/>
                <a:sym typeface="Poppins"/>
              </a:rPr>
              <a:t>pproximated </a:t>
            </a:r>
            <a:r>
              <a:rPr lang="en-US" sz="2200" b="true">
                <a:solidFill>
                  <a:srgbClr val="000000"/>
                </a:solidFill>
                <a:latin typeface="Poppins Bold"/>
                <a:ea typeface="Poppins Bold"/>
                <a:cs typeface="Poppins Bold"/>
                <a:sym typeface="Poppins Bold"/>
              </a:rPr>
              <a:t>T</a:t>
            </a:r>
            <a:r>
              <a:rPr lang="en-US" sz="2200">
                <a:solidFill>
                  <a:srgbClr val="000000"/>
                </a:solidFill>
                <a:latin typeface="Poppins"/>
                <a:ea typeface="Poppins"/>
                <a:cs typeface="Poppins"/>
                <a:sym typeface="Poppins"/>
              </a:rPr>
              <a:t>ime-independent </a:t>
            </a:r>
            <a:r>
              <a:rPr lang="en-US" sz="2200" b="true">
                <a:solidFill>
                  <a:srgbClr val="000000"/>
                </a:solidFill>
                <a:latin typeface="Poppins Bold"/>
                <a:ea typeface="Poppins Bold"/>
                <a:cs typeface="Poppins Bold"/>
                <a:sym typeface="Poppins Bold"/>
              </a:rPr>
              <a:t>C</a:t>
            </a:r>
            <a:r>
              <a:rPr lang="en-US" sz="2200">
                <a:solidFill>
                  <a:srgbClr val="000000"/>
                </a:solidFill>
                <a:latin typeface="Poppins"/>
                <a:ea typeface="Poppins"/>
                <a:cs typeface="Poppins"/>
                <a:sym typeface="Poppins"/>
              </a:rPr>
              <a:t>ondition-</a:t>
            </a:r>
            <a:r>
              <a:rPr lang="en-US" sz="2200" b="true">
                <a:solidFill>
                  <a:srgbClr val="000000"/>
                </a:solidFill>
                <a:latin typeface="Poppins Bold"/>
                <a:ea typeface="Poppins Bold"/>
                <a:cs typeface="Poppins Bold"/>
                <a:sym typeface="Poppins Bold"/>
              </a:rPr>
              <a:t>H</a:t>
            </a:r>
            <a:r>
              <a:rPr lang="en-US" sz="2200">
                <a:solidFill>
                  <a:srgbClr val="000000"/>
                </a:solidFill>
                <a:latin typeface="Poppins"/>
                <a:ea typeface="Poppins"/>
                <a:cs typeface="Poppins"/>
                <a:sym typeface="Poppins"/>
              </a:rPr>
              <a:t>armonizing </a:t>
            </a:r>
            <a:r>
              <a:rPr lang="en-US" sz="2200" b="true">
                <a:solidFill>
                  <a:srgbClr val="000000"/>
                </a:solidFill>
                <a:latin typeface="Poppins Bold"/>
                <a:ea typeface="Poppins Bold"/>
                <a:cs typeface="Poppins Bold"/>
                <a:sym typeface="Poppins Bold"/>
              </a:rPr>
              <a:t>E</a:t>
            </a:r>
            <a:r>
              <a:rPr lang="en-US" sz="2200">
                <a:solidFill>
                  <a:srgbClr val="000000"/>
                </a:solidFill>
                <a:latin typeface="Poppins"/>
                <a:ea typeface="Poppins"/>
                <a:cs typeface="Poppins"/>
                <a:sym typeface="Poppins"/>
              </a:rPr>
              <a:t>nergy guidance</a:t>
            </a:r>
          </a:p>
          <a:p>
            <a:pPr algn="just">
              <a:lnSpc>
                <a:spcPts val="3080"/>
              </a:lnSpc>
              <a:spcBef>
                <a:spcPct val="0"/>
              </a:spcBef>
            </a:pPr>
          </a:p>
        </p:txBody>
      </p:sp>
      <p:sp>
        <p:nvSpPr>
          <p:cNvPr name="TextBox 37" id="37"/>
          <p:cNvSpPr txBox="true"/>
          <p:nvPr/>
        </p:nvSpPr>
        <p:spPr>
          <a:xfrm rot="0">
            <a:off x="10086288" y="3527642"/>
            <a:ext cx="6302999" cy="1563370"/>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000000"/>
                </a:solidFill>
                <a:latin typeface="Poppins"/>
                <a:ea typeface="Poppins"/>
                <a:cs typeface="Poppins"/>
                <a:sym typeface="Poppins"/>
              </a:rPr>
              <a:t>Supports multiple conditions</a:t>
            </a:r>
          </a:p>
          <a:p>
            <a:pPr algn="just" marL="474981" indent="-237491" lvl="1">
              <a:lnSpc>
                <a:spcPts val="3080"/>
              </a:lnSpc>
              <a:buFont typeface="Arial"/>
              <a:buChar char="•"/>
            </a:pPr>
            <a:r>
              <a:rPr lang="en-US" sz="2200">
                <a:solidFill>
                  <a:srgbClr val="000000"/>
                </a:solidFill>
                <a:latin typeface="Poppins"/>
                <a:ea typeface="Poppins"/>
                <a:cs typeface="Poppins"/>
                <a:sym typeface="Poppins"/>
              </a:rPr>
              <a:t>Training-free</a:t>
            </a:r>
          </a:p>
          <a:p>
            <a:pPr algn="l" marL="474981" indent="-237491" lvl="1">
              <a:lnSpc>
                <a:spcPts val="3080"/>
              </a:lnSpc>
              <a:spcBef>
                <a:spcPct val="0"/>
              </a:spcBef>
              <a:buFont typeface="Arial"/>
              <a:buChar char="•"/>
            </a:pPr>
            <a:r>
              <a:rPr lang="en-US" sz="2200">
                <a:solidFill>
                  <a:srgbClr val="000000"/>
                </a:solidFill>
                <a:latin typeface="Poppins"/>
                <a:ea typeface="Poppins"/>
                <a:cs typeface="Poppins"/>
                <a:sym typeface="Poppins"/>
              </a:rPr>
              <a:t>Condition harmonization - interaction modelling</a:t>
            </a:r>
          </a:p>
        </p:txBody>
      </p:sp>
      <p:sp>
        <p:nvSpPr>
          <p:cNvPr name="TextBox 38" id="38"/>
          <p:cNvSpPr txBox="true"/>
          <p:nvPr/>
        </p:nvSpPr>
        <p:spPr>
          <a:xfrm rot="0">
            <a:off x="1799052" y="5865678"/>
            <a:ext cx="6437357" cy="1172845"/>
          </a:xfrm>
          <a:prstGeom prst="rect">
            <a:avLst/>
          </a:prstGeom>
        </p:spPr>
        <p:txBody>
          <a:bodyPr anchor="t" rtlCol="false" tIns="0" lIns="0" bIns="0" rIns="0">
            <a:spAutoFit/>
          </a:bodyPr>
          <a:lstStyle/>
          <a:p>
            <a:pPr algn="just">
              <a:lnSpc>
                <a:spcPts val="3080"/>
              </a:lnSpc>
              <a:spcBef>
                <a:spcPct val="0"/>
              </a:spcBef>
            </a:pPr>
            <a:r>
              <a:rPr lang="en-US" sz="2200">
                <a:solidFill>
                  <a:srgbClr val="000000"/>
                </a:solidFill>
                <a:latin typeface="Poppins"/>
                <a:ea typeface="Poppins"/>
                <a:cs typeface="Poppins"/>
                <a:sym typeface="Poppins"/>
              </a:rPr>
              <a:t>O</a:t>
            </a:r>
            <a:r>
              <a:rPr lang="en-US" sz="2200">
                <a:solidFill>
                  <a:srgbClr val="000000"/>
                </a:solidFill>
                <a:latin typeface="Poppins"/>
                <a:ea typeface="Poppins"/>
                <a:cs typeface="Poppins"/>
                <a:sym typeface="Poppins"/>
              </a:rPr>
              <a:t>utperformed the TediGAN baseline in some conditions with notable improvements in both qualitative and quantitative metrics.</a:t>
            </a:r>
          </a:p>
        </p:txBody>
      </p:sp>
      <p:sp>
        <p:nvSpPr>
          <p:cNvPr name="TextBox 39" id="39"/>
          <p:cNvSpPr txBox="true"/>
          <p:nvPr/>
        </p:nvSpPr>
        <p:spPr>
          <a:xfrm rot="0">
            <a:off x="9901754" y="5924532"/>
            <a:ext cx="7357546" cy="1563370"/>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000000"/>
                </a:solidFill>
                <a:latin typeface="Poppins"/>
                <a:ea typeface="Poppins"/>
                <a:cs typeface="Poppins"/>
                <a:sym typeface="Poppins"/>
              </a:rPr>
              <a:t>GPU constraints impacting hyperparameter tuning</a:t>
            </a:r>
          </a:p>
          <a:p>
            <a:pPr algn="l" marL="474981" indent="-237491" lvl="1">
              <a:lnSpc>
                <a:spcPts val="3080"/>
              </a:lnSpc>
              <a:buFont typeface="Arial"/>
              <a:buChar char="•"/>
            </a:pPr>
            <a:r>
              <a:rPr lang="en-US" sz="2200">
                <a:solidFill>
                  <a:srgbClr val="000000"/>
                </a:solidFill>
                <a:latin typeface="Poppins"/>
                <a:ea typeface="Poppins"/>
                <a:cs typeface="Poppins"/>
                <a:sym typeface="Poppins"/>
              </a:rPr>
              <a:t>Limits the experimental scope</a:t>
            </a:r>
          </a:p>
          <a:p>
            <a:pPr algn="l">
              <a:lnSpc>
                <a:spcPts val="3080"/>
              </a:lnSpc>
            </a:pPr>
          </a:p>
        </p:txBody>
      </p:sp>
      <p:sp>
        <p:nvSpPr>
          <p:cNvPr name="TextBox 40" id="40"/>
          <p:cNvSpPr txBox="true"/>
          <p:nvPr/>
        </p:nvSpPr>
        <p:spPr>
          <a:xfrm rot="0">
            <a:off x="1799052" y="2989919"/>
            <a:ext cx="6195235" cy="515249"/>
          </a:xfrm>
          <a:prstGeom prst="rect">
            <a:avLst/>
          </a:prstGeom>
        </p:spPr>
        <p:txBody>
          <a:bodyPr anchor="t" rtlCol="false" tIns="0" lIns="0" bIns="0" rIns="0">
            <a:spAutoFit/>
          </a:bodyPr>
          <a:lstStyle/>
          <a:p>
            <a:pPr algn="just">
              <a:lnSpc>
                <a:spcPts val="4044"/>
              </a:lnSpc>
              <a:spcBef>
                <a:spcPct val="0"/>
              </a:spcBef>
            </a:pPr>
            <a:r>
              <a:rPr lang="en-US" b="true" sz="2889">
                <a:solidFill>
                  <a:srgbClr val="0453B9"/>
                </a:solidFill>
                <a:latin typeface="Poppins Semi-Bold"/>
                <a:ea typeface="Poppins Semi-Bold"/>
                <a:cs typeface="Poppins Semi-Bold"/>
                <a:sym typeface="Poppins Semi-Bold"/>
              </a:rPr>
              <a:t>Proposed Solution</a:t>
            </a:r>
          </a:p>
        </p:txBody>
      </p:sp>
      <p:sp>
        <p:nvSpPr>
          <p:cNvPr name="TextBox 41" id="41"/>
          <p:cNvSpPr txBox="true"/>
          <p:nvPr/>
        </p:nvSpPr>
        <p:spPr>
          <a:xfrm rot="0">
            <a:off x="10086288" y="2989919"/>
            <a:ext cx="6302999" cy="515249"/>
          </a:xfrm>
          <a:prstGeom prst="rect">
            <a:avLst/>
          </a:prstGeom>
        </p:spPr>
        <p:txBody>
          <a:bodyPr anchor="t" rtlCol="false" tIns="0" lIns="0" bIns="0" rIns="0">
            <a:spAutoFit/>
          </a:bodyPr>
          <a:lstStyle/>
          <a:p>
            <a:pPr algn="just">
              <a:lnSpc>
                <a:spcPts val="4044"/>
              </a:lnSpc>
              <a:spcBef>
                <a:spcPct val="0"/>
              </a:spcBef>
            </a:pPr>
            <a:r>
              <a:rPr lang="en-US" b="true" sz="2889">
                <a:solidFill>
                  <a:srgbClr val="0453B9"/>
                </a:solidFill>
                <a:latin typeface="Poppins Semi-Bold"/>
                <a:ea typeface="Poppins Semi-Bold"/>
                <a:cs typeface="Poppins Semi-Bold"/>
                <a:sym typeface="Poppins Semi-Bold"/>
              </a:rPr>
              <a:t>Addressed Key Limitations</a:t>
            </a:r>
          </a:p>
        </p:txBody>
      </p:sp>
      <p:sp>
        <p:nvSpPr>
          <p:cNvPr name="TextBox 42" id="42"/>
          <p:cNvSpPr txBox="true"/>
          <p:nvPr/>
        </p:nvSpPr>
        <p:spPr>
          <a:xfrm rot="0">
            <a:off x="1799052" y="5318429"/>
            <a:ext cx="6195235" cy="515249"/>
          </a:xfrm>
          <a:prstGeom prst="rect">
            <a:avLst/>
          </a:prstGeom>
        </p:spPr>
        <p:txBody>
          <a:bodyPr anchor="t" rtlCol="false" tIns="0" lIns="0" bIns="0" rIns="0">
            <a:spAutoFit/>
          </a:bodyPr>
          <a:lstStyle/>
          <a:p>
            <a:pPr algn="just">
              <a:lnSpc>
                <a:spcPts val="4044"/>
              </a:lnSpc>
              <a:spcBef>
                <a:spcPct val="0"/>
              </a:spcBef>
            </a:pPr>
            <a:r>
              <a:rPr lang="en-US" b="true" sz="2889">
                <a:solidFill>
                  <a:srgbClr val="0453B9"/>
                </a:solidFill>
                <a:latin typeface="Poppins Semi-Bold"/>
                <a:ea typeface="Poppins Semi-Bold"/>
                <a:cs typeface="Poppins Semi-Bold"/>
                <a:sym typeface="Poppins Semi-Bold"/>
              </a:rPr>
              <a:t>Demonstrated Effectiveness</a:t>
            </a:r>
          </a:p>
        </p:txBody>
      </p:sp>
      <p:sp>
        <p:nvSpPr>
          <p:cNvPr name="TextBox 43" id="43"/>
          <p:cNvSpPr txBox="true"/>
          <p:nvPr/>
        </p:nvSpPr>
        <p:spPr>
          <a:xfrm rot="0">
            <a:off x="10067238" y="5333083"/>
            <a:ext cx="6302999" cy="515249"/>
          </a:xfrm>
          <a:prstGeom prst="rect">
            <a:avLst/>
          </a:prstGeom>
        </p:spPr>
        <p:txBody>
          <a:bodyPr anchor="t" rtlCol="false" tIns="0" lIns="0" bIns="0" rIns="0">
            <a:spAutoFit/>
          </a:bodyPr>
          <a:lstStyle/>
          <a:p>
            <a:pPr algn="just">
              <a:lnSpc>
                <a:spcPts val="4044"/>
              </a:lnSpc>
              <a:spcBef>
                <a:spcPct val="0"/>
              </a:spcBef>
            </a:pPr>
            <a:r>
              <a:rPr lang="en-US" b="true" sz="2889">
                <a:solidFill>
                  <a:srgbClr val="0453B9"/>
                </a:solidFill>
                <a:latin typeface="Poppins Semi-Bold"/>
                <a:ea typeface="Poppins Semi-Bold"/>
                <a:cs typeface="Poppins Semi-Bold"/>
                <a:sym typeface="Poppins Semi-Bold"/>
              </a:rPr>
              <a:t>Acknowledged Limitations</a:t>
            </a:r>
          </a:p>
        </p:txBody>
      </p:sp>
      <p:sp>
        <p:nvSpPr>
          <p:cNvPr name="TextBox 44" id="44"/>
          <p:cNvSpPr txBox="true"/>
          <p:nvPr/>
        </p:nvSpPr>
        <p:spPr>
          <a:xfrm rot="0">
            <a:off x="1633568" y="8087171"/>
            <a:ext cx="6602841" cy="2344420"/>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000000"/>
                </a:solidFill>
                <a:latin typeface="Poppins"/>
                <a:ea typeface="Poppins"/>
                <a:cs typeface="Poppins"/>
                <a:sym typeface="Poppins"/>
              </a:rPr>
              <a:t>Explore alternative kernel methods for better scaling</a:t>
            </a:r>
          </a:p>
          <a:p>
            <a:pPr algn="just" marL="474981" indent="-237491" lvl="1">
              <a:lnSpc>
                <a:spcPts val="3080"/>
              </a:lnSpc>
              <a:buFont typeface="Arial"/>
              <a:buChar char="•"/>
            </a:pPr>
            <a:r>
              <a:rPr lang="en-US" sz="2200">
                <a:solidFill>
                  <a:srgbClr val="000000"/>
                </a:solidFill>
                <a:latin typeface="Poppins"/>
                <a:ea typeface="Poppins"/>
                <a:cs typeface="Poppins"/>
                <a:sym typeface="Poppins"/>
              </a:rPr>
              <a:t>Extensions to other generative tasks</a:t>
            </a:r>
          </a:p>
          <a:p>
            <a:pPr algn="just" marL="949962" indent="-316654" lvl="2">
              <a:lnSpc>
                <a:spcPts val="3080"/>
              </a:lnSpc>
              <a:buFont typeface="Arial"/>
              <a:buChar char="⚬"/>
            </a:pPr>
            <a:r>
              <a:rPr lang="en-US" sz="2200">
                <a:solidFill>
                  <a:srgbClr val="000000"/>
                </a:solidFill>
                <a:latin typeface="Poppins"/>
                <a:ea typeface="Poppins"/>
                <a:cs typeface="Poppins"/>
                <a:sym typeface="Poppins"/>
              </a:rPr>
              <a:t>3D Reconstruction</a:t>
            </a:r>
          </a:p>
          <a:p>
            <a:pPr algn="just" marL="949962" indent="-316654" lvl="2">
              <a:lnSpc>
                <a:spcPts val="3080"/>
              </a:lnSpc>
              <a:buFont typeface="Arial"/>
              <a:buChar char="⚬"/>
            </a:pPr>
            <a:r>
              <a:rPr lang="en-US" sz="2200">
                <a:solidFill>
                  <a:srgbClr val="000000"/>
                </a:solidFill>
                <a:latin typeface="Poppins"/>
                <a:ea typeface="Poppins"/>
                <a:cs typeface="Poppins"/>
                <a:sym typeface="Poppins"/>
              </a:rPr>
              <a:t>Video Synthesis</a:t>
            </a:r>
          </a:p>
          <a:p>
            <a:pPr algn="just">
              <a:lnSpc>
                <a:spcPts val="3080"/>
              </a:lnSpc>
            </a:pPr>
          </a:p>
        </p:txBody>
      </p:sp>
      <p:sp>
        <p:nvSpPr>
          <p:cNvPr name="TextBox 45" id="45"/>
          <p:cNvSpPr txBox="true"/>
          <p:nvPr/>
        </p:nvSpPr>
        <p:spPr>
          <a:xfrm rot="0">
            <a:off x="1799052" y="7495723"/>
            <a:ext cx="6302999" cy="515249"/>
          </a:xfrm>
          <a:prstGeom prst="rect">
            <a:avLst/>
          </a:prstGeom>
        </p:spPr>
        <p:txBody>
          <a:bodyPr anchor="t" rtlCol="false" tIns="0" lIns="0" bIns="0" rIns="0">
            <a:spAutoFit/>
          </a:bodyPr>
          <a:lstStyle/>
          <a:p>
            <a:pPr algn="just">
              <a:lnSpc>
                <a:spcPts val="4044"/>
              </a:lnSpc>
              <a:spcBef>
                <a:spcPct val="0"/>
              </a:spcBef>
            </a:pPr>
            <a:r>
              <a:rPr lang="en-US" b="true" sz="2889">
                <a:solidFill>
                  <a:srgbClr val="0453B9"/>
                </a:solidFill>
                <a:latin typeface="Poppins Semi-Bold"/>
                <a:ea typeface="Poppins Semi-Bold"/>
                <a:cs typeface="Poppins Semi-Bold"/>
                <a:sym typeface="Poppins Semi-Bold"/>
              </a:rPr>
              <a:t>Future Directions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897350" y="4425227"/>
            <a:ext cx="10493300" cy="1535130"/>
          </a:xfrm>
          <a:prstGeom prst="rect">
            <a:avLst/>
          </a:prstGeom>
        </p:spPr>
        <p:txBody>
          <a:bodyPr anchor="t" rtlCol="false" tIns="0" lIns="0" bIns="0" rIns="0">
            <a:spAutoFit/>
          </a:bodyPr>
          <a:lstStyle/>
          <a:p>
            <a:pPr algn="ctr">
              <a:lnSpc>
                <a:spcPts val="11775"/>
              </a:lnSpc>
            </a:pPr>
            <a:r>
              <a:rPr lang="en-US" sz="10803" b="true">
                <a:solidFill>
                  <a:srgbClr val="000000"/>
                </a:solidFill>
                <a:latin typeface="Aileron Bold"/>
                <a:ea typeface="Aileron Bold"/>
                <a:cs typeface="Aileron Bold"/>
                <a:sym typeface="Aileron Bold"/>
              </a:rPr>
              <a:t>References</a:t>
            </a:r>
          </a:p>
        </p:txBody>
      </p:sp>
      <p:grpSp>
        <p:nvGrpSpPr>
          <p:cNvPr name="Group 3" id="3"/>
          <p:cNvGrpSpPr/>
          <p:nvPr/>
        </p:nvGrpSpPr>
        <p:grpSpPr>
          <a:xfrm rot="9689905">
            <a:off x="15694893" y="2874706"/>
            <a:ext cx="5289783" cy="528978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1587174">
            <a:off x="-2587967" y="1580050"/>
            <a:ext cx="5289783" cy="528978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16100875" y="259167"/>
            <a:ext cx="1384678" cy="138467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761729" y="6243643"/>
            <a:ext cx="1384678" cy="138467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5" id="15"/>
          <p:cNvGrpSpPr/>
          <p:nvPr/>
        </p:nvGrpSpPr>
        <p:grpSpPr>
          <a:xfrm rot="0">
            <a:off x="15791221" y="2031709"/>
            <a:ext cx="344610" cy="34461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8" id="18"/>
          <p:cNvGrpSpPr/>
          <p:nvPr/>
        </p:nvGrpSpPr>
        <p:grpSpPr>
          <a:xfrm rot="0">
            <a:off x="2363892" y="8024847"/>
            <a:ext cx="344610" cy="34461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1" id="21"/>
          <p:cNvSpPr/>
          <p:nvPr/>
        </p:nvSpPr>
        <p:spPr>
          <a:xfrm flipH="false" flipV="false" rot="0">
            <a:off x="15130881" y="415915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Freeform 22" id="22"/>
          <p:cNvSpPr/>
          <p:nvPr/>
        </p:nvSpPr>
        <p:spPr>
          <a:xfrm flipH="false" flipV="false" rot="0">
            <a:off x="1838693" y="415915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23" id="23"/>
          <p:cNvGrpSpPr/>
          <p:nvPr/>
        </p:nvGrpSpPr>
        <p:grpSpPr>
          <a:xfrm rot="0">
            <a:off x="349873" y="383749"/>
            <a:ext cx="2568477" cy="740016"/>
            <a:chOff x="0" y="0"/>
            <a:chExt cx="676471" cy="194901"/>
          </a:xfrm>
        </p:grpSpPr>
        <p:sp>
          <p:nvSpPr>
            <p:cNvPr name="Freeform 24" id="24"/>
            <p:cNvSpPr/>
            <p:nvPr/>
          </p:nvSpPr>
          <p:spPr>
            <a:xfrm flipH="false" flipV="false" rot="0">
              <a:off x="0" y="0"/>
              <a:ext cx="676471" cy="194901"/>
            </a:xfrm>
            <a:custGeom>
              <a:avLst/>
              <a:gdLst/>
              <a:ahLst/>
              <a:cxnLst/>
              <a:rect r="r" b="b" t="t" l="l"/>
              <a:pathLst>
                <a:path h="194901" w="676471">
                  <a:moveTo>
                    <a:pt x="97451" y="0"/>
                  </a:moveTo>
                  <a:lnTo>
                    <a:pt x="579021" y="0"/>
                  </a:lnTo>
                  <a:cubicBezTo>
                    <a:pt x="604866" y="0"/>
                    <a:pt x="629653" y="10267"/>
                    <a:pt x="647929" y="28543"/>
                  </a:cubicBezTo>
                  <a:cubicBezTo>
                    <a:pt x="666204" y="46818"/>
                    <a:pt x="676471" y="71605"/>
                    <a:pt x="676471" y="97451"/>
                  </a:cubicBezTo>
                  <a:lnTo>
                    <a:pt x="676471" y="97451"/>
                  </a:lnTo>
                  <a:cubicBezTo>
                    <a:pt x="676471" y="151271"/>
                    <a:pt x="632841" y="194901"/>
                    <a:pt x="579021" y="194901"/>
                  </a:cubicBezTo>
                  <a:lnTo>
                    <a:pt x="97451" y="194901"/>
                  </a:lnTo>
                  <a:cubicBezTo>
                    <a:pt x="71605" y="194901"/>
                    <a:pt x="46818" y="184634"/>
                    <a:pt x="28543" y="166359"/>
                  </a:cubicBezTo>
                  <a:cubicBezTo>
                    <a:pt x="10267" y="148083"/>
                    <a:pt x="0" y="123296"/>
                    <a:pt x="0" y="97451"/>
                  </a:cubicBezTo>
                  <a:lnTo>
                    <a:pt x="0" y="97451"/>
                  </a:lnTo>
                  <a:cubicBezTo>
                    <a:pt x="0" y="71605"/>
                    <a:pt x="10267" y="46818"/>
                    <a:pt x="28543" y="28543"/>
                  </a:cubicBezTo>
                  <a:cubicBezTo>
                    <a:pt x="46818" y="10267"/>
                    <a:pt x="71605" y="0"/>
                    <a:pt x="97451" y="0"/>
                  </a:cubicBezTo>
                  <a:close/>
                </a:path>
              </a:pathLst>
            </a:custGeom>
            <a:gradFill rotWithShape="true">
              <a:gsLst>
                <a:gs pos="0">
                  <a:srgbClr val="398DFA">
                    <a:alpha val="60000"/>
                  </a:srgbClr>
                </a:gs>
                <a:gs pos="50000">
                  <a:srgbClr val="0151B8">
                    <a:alpha val="14400"/>
                  </a:srgbClr>
                </a:gs>
                <a:gs pos="100000">
                  <a:srgbClr val="0151B8">
                    <a:alpha val="0"/>
                  </a:srgbClr>
                </a:gs>
              </a:gsLst>
              <a:lin ang="0"/>
            </a:gradFill>
          </p:spPr>
        </p:sp>
        <p:sp>
          <p:nvSpPr>
            <p:cNvPr name="TextBox 25" id="25"/>
            <p:cNvSpPr txBox="true"/>
            <p:nvPr/>
          </p:nvSpPr>
          <p:spPr>
            <a:xfrm>
              <a:off x="0" y="-38100"/>
              <a:ext cx="676471" cy="233001"/>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4992289" y="7903458"/>
            <a:ext cx="2568477" cy="740016"/>
            <a:chOff x="0" y="0"/>
            <a:chExt cx="676471" cy="194901"/>
          </a:xfrm>
        </p:grpSpPr>
        <p:sp>
          <p:nvSpPr>
            <p:cNvPr name="Freeform 27" id="27"/>
            <p:cNvSpPr/>
            <p:nvPr/>
          </p:nvSpPr>
          <p:spPr>
            <a:xfrm flipH="false" flipV="false" rot="0">
              <a:off x="0" y="0"/>
              <a:ext cx="676471" cy="194901"/>
            </a:xfrm>
            <a:custGeom>
              <a:avLst/>
              <a:gdLst/>
              <a:ahLst/>
              <a:cxnLst/>
              <a:rect r="r" b="b" t="t" l="l"/>
              <a:pathLst>
                <a:path h="194901" w="676471">
                  <a:moveTo>
                    <a:pt x="97451" y="0"/>
                  </a:moveTo>
                  <a:lnTo>
                    <a:pt x="579021" y="0"/>
                  </a:lnTo>
                  <a:cubicBezTo>
                    <a:pt x="604866" y="0"/>
                    <a:pt x="629653" y="10267"/>
                    <a:pt x="647929" y="28543"/>
                  </a:cubicBezTo>
                  <a:cubicBezTo>
                    <a:pt x="666204" y="46818"/>
                    <a:pt x="676471" y="71605"/>
                    <a:pt x="676471" y="97451"/>
                  </a:cubicBezTo>
                  <a:lnTo>
                    <a:pt x="676471" y="97451"/>
                  </a:lnTo>
                  <a:cubicBezTo>
                    <a:pt x="676471" y="151271"/>
                    <a:pt x="632841" y="194901"/>
                    <a:pt x="579021" y="194901"/>
                  </a:cubicBezTo>
                  <a:lnTo>
                    <a:pt x="97451" y="194901"/>
                  </a:lnTo>
                  <a:cubicBezTo>
                    <a:pt x="71605" y="194901"/>
                    <a:pt x="46818" y="184634"/>
                    <a:pt x="28543" y="166359"/>
                  </a:cubicBezTo>
                  <a:cubicBezTo>
                    <a:pt x="10267" y="148083"/>
                    <a:pt x="0" y="123296"/>
                    <a:pt x="0" y="97451"/>
                  </a:cubicBezTo>
                  <a:lnTo>
                    <a:pt x="0" y="97451"/>
                  </a:lnTo>
                  <a:cubicBezTo>
                    <a:pt x="0" y="71605"/>
                    <a:pt x="10267" y="46818"/>
                    <a:pt x="28543" y="28543"/>
                  </a:cubicBezTo>
                  <a:cubicBezTo>
                    <a:pt x="46818" y="10267"/>
                    <a:pt x="71605" y="0"/>
                    <a:pt x="97451" y="0"/>
                  </a:cubicBezTo>
                  <a:close/>
                </a:path>
              </a:pathLst>
            </a:custGeom>
            <a:gradFill rotWithShape="true">
              <a:gsLst>
                <a:gs pos="0">
                  <a:srgbClr val="398DFA">
                    <a:alpha val="60000"/>
                  </a:srgbClr>
                </a:gs>
                <a:gs pos="50000">
                  <a:srgbClr val="0151B8">
                    <a:alpha val="14400"/>
                  </a:srgbClr>
                </a:gs>
                <a:gs pos="100000">
                  <a:srgbClr val="0151B8">
                    <a:alpha val="0"/>
                  </a:srgbClr>
                </a:gs>
              </a:gsLst>
              <a:lin ang="0"/>
            </a:gradFill>
          </p:spPr>
        </p:sp>
        <p:sp>
          <p:nvSpPr>
            <p:cNvPr name="TextBox 28" id="28"/>
            <p:cNvSpPr txBox="true"/>
            <p:nvPr/>
          </p:nvSpPr>
          <p:spPr>
            <a:xfrm>
              <a:off x="0" y="-38100"/>
              <a:ext cx="676471" cy="23300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27508" y="433046"/>
            <a:ext cx="10675349" cy="915951"/>
          </a:xfrm>
          <a:prstGeom prst="rect">
            <a:avLst/>
          </a:prstGeom>
        </p:spPr>
        <p:txBody>
          <a:bodyPr anchor="t" rtlCol="false" tIns="0" lIns="0" bIns="0" rIns="0">
            <a:spAutoFit/>
          </a:bodyPr>
          <a:lstStyle/>
          <a:p>
            <a:pPr algn="ctr">
              <a:lnSpc>
                <a:spcPts val="7180"/>
              </a:lnSpc>
            </a:pPr>
            <a:r>
              <a:rPr lang="en-US" sz="6244" b="true">
                <a:solidFill>
                  <a:srgbClr val="0453B9"/>
                </a:solidFill>
                <a:latin typeface="Aileron Bold"/>
                <a:ea typeface="Aileron Bold"/>
                <a:cs typeface="Aileron Bold"/>
                <a:sym typeface="Aileron Bold"/>
              </a:rPr>
              <a:t>References</a:t>
            </a:r>
          </a:p>
        </p:txBody>
      </p:sp>
      <p:sp>
        <p:nvSpPr>
          <p:cNvPr name="Freeform 3" id="3"/>
          <p:cNvSpPr/>
          <p:nvPr/>
        </p:nvSpPr>
        <p:spPr>
          <a:xfrm flipH="false" flipV="false" rot="-5400000">
            <a:off x="16653983" y="812907"/>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TextBox 4" id="4"/>
          <p:cNvSpPr txBox="true"/>
          <p:nvPr/>
        </p:nvSpPr>
        <p:spPr>
          <a:xfrm rot="0">
            <a:off x="934960" y="1836765"/>
            <a:ext cx="16060444" cy="7705725"/>
          </a:xfrm>
          <a:prstGeom prst="rect">
            <a:avLst/>
          </a:prstGeom>
        </p:spPr>
        <p:txBody>
          <a:bodyPr anchor="t" rtlCol="false" tIns="0" lIns="0" bIns="0" rIns="0">
            <a:spAutoFit/>
          </a:bodyPr>
          <a:lstStyle/>
          <a:p>
            <a:pPr algn="just">
              <a:lnSpc>
                <a:spcPts val="1900"/>
              </a:lnSpc>
            </a:pPr>
            <a:r>
              <a:rPr lang="en-US" sz="1900">
                <a:solidFill>
                  <a:srgbClr val="000000"/>
                </a:solidFill>
                <a:latin typeface="Poppins"/>
                <a:ea typeface="Poppins"/>
                <a:cs typeface="Poppins"/>
                <a:sym typeface="Poppins"/>
              </a:rPr>
              <a:t>[1] Berry, T., and Sauer, T., 'Local kernels and the geometric structure of data', arXiv, https://doi.org/10.48550/arXiv.1407.1426, 2014.</a:t>
            </a:r>
          </a:p>
          <a:p>
            <a:pPr algn="just">
              <a:lnSpc>
                <a:spcPts val="1900"/>
              </a:lnSpc>
            </a:pPr>
          </a:p>
          <a:p>
            <a:pPr algn="just">
              <a:lnSpc>
                <a:spcPts val="1900"/>
              </a:lnSpc>
            </a:pPr>
            <a:r>
              <a:rPr lang="en-US" sz="1900">
                <a:solidFill>
                  <a:srgbClr val="000000"/>
                </a:solidFill>
                <a:latin typeface="Poppins"/>
                <a:ea typeface="Poppins"/>
                <a:cs typeface="Poppins"/>
                <a:sym typeface="Poppins"/>
              </a:rPr>
              <a:t>[2] Chen, C., 'PyTorch Face Landmark: A fast and accurate facial landmark detector', github, </a:t>
            </a:r>
            <a:r>
              <a:rPr lang="en-US" sz="1900">
                <a:solidFill>
                  <a:srgbClr val="000000"/>
                </a:solidFill>
                <a:latin typeface="Poppins"/>
                <a:ea typeface="Poppins"/>
                <a:cs typeface="Poppins"/>
                <a:sym typeface="Poppins"/>
                <a:hlinkClick r:id="rId4" tooltip="https://github.com/cunjian/pytorch_face_landmark"/>
              </a:rPr>
              <a:t>https://github.com/cunjian/pytorch_face_landmark</a:t>
            </a:r>
            <a:r>
              <a:rPr lang="en-US" sz="1900">
                <a:solidFill>
                  <a:srgbClr val="000000"/>
                </a:solidFill>
                <a:latin typeface="Poppins"/>
                <a:ea typeface="Poppins"/>
                <a:cs typeface="Poppins"/>
                <a:sym typeface="Poppins"/>
              </a:rPr>
              <a:t>, 2021.</a:t>
            </a:r>
          </a:p>
          <a:p>
            <a:pPr algn="just">
              <a:lnSpc>
                <a:spcPts val="1900"/>
              </a:lnSpc>
            </a:pPr>
          </a:p>
          <a:p>
            <a:pPr algn="just">
              <a:lnSpc>
                <a:spcPts val="1900"/>
              </a:lnSpc>
            </a:pPr>
            <a:r>
              <a:rPr lang="en-US" sz="1900">
                <a:solidFill>
                  <a:srgbClr val="000000"/>
                </a:solidFill>
                <a:latin typeface="Poppins"/>
                <a:ea typeface="Poppins"/>
                <a:cs typeface="Poppins"/>
                <a:sym typeface="Poppins"/>
              </a:rPr>
              <a:t>[3] Chung, H., Sim, B., and Ye, J. C., 'Come-closer-diffuse-faster: Accelerating conditional diffusion models for inverse problems through stochastic contraction', arXiv, https://doi.org/10.48550/arXiv.2112.05146, 2022.</a:t>
            </a:r>
          </a:p>
          <a:p>
            <a:pPr algn="just">
              <a:lnSpc>
                <a:spcPts val="1900"/>
              </a:lnSpc>
            </a:pPr>
          </a:p>
          <a:p>
            <a:pPr algn="just">
              <a:lnSpc>
                <a:spcPts val="1900"/>
              </a:lnSpc>
            </a:pPr>
            <a:r>
              <a:rPr lang="en-US" sz="1900">
                <a:solidFill>
                  <a:srgbClr val="000000"/>
                </a:solidFill>
                <a:latin typeface="Poppins"/>
                <a:ea typeface="Poppins"/>
                <a:cs typeface="Poppins"/>
                <a:sym typeface="Poppins"/>
              </a:rPr>
              <a:t>[4] Deng, J., Guo, J., Xue, N., and Zafeiriou, S., 'Arcface: Additive angular margin loss for deep face recognition', arXiv, https://doi.org/10.48550/arXiv.1801.07698, 2019.</a:t>
            </a:r>
          </a:p>
          <a:p>
            <a:pPr algn="just">
              <a:lnSpc>
                <a:spcPts val="1900"/>
              </a:lnSpc>
            </a:pPr>
          </a:p>
          <a:p>
            <a:pPr algn="just">
              <a:lnSpc>
                <a:spcPts val="1900"/>
              </a:lnSpc>
            </a:pPr>
            <a:r>
              <a:rPr lang="en-US" sz="1900">
                <a:solidFill>
                  <a:srgbClr val="000000"/>
                </a:solidFill>
                <a:latin typeface="Poppins"/>
                <a:ea typeface="Poppins"/>
                <a:cs typeface="Poppins"/>
                <a:sym typeface="Poppins"/>
              </a:rPr>
              <a:t>[5] Dhariwal, P., and Nichol, A., 'Diffusion models beat gans on image synthesis', arXiv, https://doi.org/10.48550/arXiv.2105.05233, 2021.</a:t>
            </a:r>
          </a:p>
          <a:p>
            <a:pPr algn="just">
              <a:lnSpc>
                <a:spcPts val="1900"/>
              </a:lnSpc>
            </a:pPr>
          </a:p>
          <a:p>
            <a:pPr algn="just">
              <a:lnSpc>
                <a:spcPts val="1900"/>
              </a:lnSpc>
            </a:pPr>
            <a:r>
              <a:rPr lang="en-US" sz="1900">
                <a:solidFill>
                  <a:srgbClr val="000000"/>
                </a:solidFill>
                <a:latin typeface="Poppins"/>
                <a:ea typeface="Poppins"/>
                <a:cs typeface="Poppins"/>
                <a:sym typeface="Poppins"/>
              </a:rPr>
              <a:t>[6] Hertz, A., Mokady, R., Tenenbaum, J., Aberman, K., Pritch, Y., Cohen-Or, D., 'Prompt-to-Prompt Image Editing with Cross Attention Control', arXiv, </a:t>
            </a:r>
            <a:r>
              <a:rPr lang="en-US" sz="1900">
                <a:solidFill>
                  <a:srgbClr val="000000"/>
                </a:solidFill>
                <a:latin typeface="Poppins"/>
                <a:ea typeface="Poppins"/>
                <a:cs typeface="Poppins"/>
                <a:sym typeface="Poppins"/>
                <a:hlinkClick r:id="rId5" tooltip="https://doi.org/10.48550/arXiv.2208.01626"/>
              </a:rPr>
              <a:t>https://doi.org/10.48550/arXiv.2208.01626</a:t>
            </a:r>
            <a:r>
              <a:rPr lang="en-US" sz="1900">
                <a:solidFill>
                  <a:srgbClr val="000000"/>
                </a:solidFill>
                <a:latin typeface="Poppins"/>
                <a:ea typeface="Poppins"/>
                <a:cs typeface="Poppins"/>
                <a:sym typeface="Poppins"/>
              </a:rPr>
              <a:t>, 2022</a:t>
            </a:r>
          </a:p>
          <a:p>
            <a:pPr algn="just">
              <a:lnSpc>
                <a:spcPts val="1900"/>
              </a:lnSpc>
            </a:pPr>
          </a:p>
          <a:p>
            <a:pPr algn="just">
              <a:lnSpc>
                <a:spcPts val="1900"/>
              </a:lnSpc>
            </a:pPr>
            <a:r>
              <a:rPr lang="en-US" sz="1900">
                <a:solidFill>
                  <a:srgbClr val="000000"/>
                </a:solidFill>
                <a:latin typeface="Poppins"/>
                <a:ea typeface="Poppins"/>
                <a:cs typeface="Poppins"/>
                <a:sym typeface="Poppins"/>
              </a:rPr>
              <a:t>[7] Hofmann, T., Schölkopf, B., and Smola, A. J., 'Kernel methods in machine learning', arXiv, https://doi.org/10.48550/arXiv.math/0701907, 2008.</a:t>
            </a:r>
          </a:p>
          <a:p>
            <a:pPr algn="just">
              <a:lnSpc>
                <a:spcPts val="1900"/>
              </a:lnSpc>
            </a:pPr>
          </a:p>
          <a:p>
            <a:pPr algn="just">
              <a:lnSpc>
                <a:spcPts val="1900"/>
              </a:lnSpc>
            </a:pPr>
            <a:r>
              <a:rPr lang="en-US" sz="1900">
                <a:solidFill>
                  <a:srgbClr val="000000"/>
                </a:solidFill>
                <a:latin typeface="Poppins"/>
                <a:ea typeface="Poppins"/>
                <a:cs typeface="Poppins"/>
                <a:sym typeface="Poppins"/>
              </a:rPr>
              <a:t>[8] Kim, G., Kwon, T., and Ye, J., 'DiffusionCLIP: Text-Guided Diffusion Models for Robust Image Manipulation', arXiv, </a:t>
            </a:r>
            <a:r>
              <a:rPr lang="en-US" sz="1900">
                <a:solidFill>
                  <a:srgbClr val="000000"/>
                </a:solidFill>
                <a:latin typeface="Poppins"/>
                <a:ea typeface="Poppins"/>
                <a:cs typeface="Poppins"/>
                <a:sym typeface="Poppins"/>
                <a:hlinkClick r:id="rId6" tooltip="https://doi.org/10.48550/arXiv.2110.02711"/>
              </a:rPr>
              <a:t>https://doi.org/10.48550/arXiv.2110.02711</a:t>
            </a:r>
            <a:r>
              <a:rPr lang="en-US" sz="1900">
                <a:solidFill>
                  <a:srgbClr val="000000"/>
                </a:solidFill>
                <a:latin typeface="Poppins"/>
                <a:ea typeface="Poppins"/>
                <a:cs typeface="Poppins"/>
                <a:sym typeface="Poppins"/>
              </a:rPr>
              <a:t>, 2021</a:t>
            </a:r>
          </a:p>
          <a:p>
            <a:pPr algn="just">
              <a:lnSpc>
                <a:spcPts val="1900"/>
              </a:lnSpc>
            </a:pPr>
          </a:p>
          <a:p>
            <a:pPr algn="just">
              <a:lnSpc>
                <a:spcPts val="1900"/>
              </a:lnSpc>
            </a:pPr>
            <a:r>
              <a:rPr lang="en-US" sz="1900">
                <a:solidFill>
                  <a:srgbClr val="000000"/>
                </a:solidFill>
                <a:latin typeface="Poppins"/>
                <a:ea typeface="Poppins"/>
                <a:cs typeface="Poppins"/>
                <a:sym typeface="Poppins"/>
              </a:rPr>
              <a:t>[9]LeCun, Y., Chopra, S., Hadsell, R., Ranzato, M., and Huang, F., 'A tutorial on energy-based learning', MIT Press, http://yann.lecun.com, 2006.</a:t>
            </a:r>
          </a:p>
          <a:p>
            <a:pPr algn="just">
              <a:lnSpc>
                <a:spcPts val="1900"/>
              </a:lnSpc>
            </a:pPr>
          </a:p>
          <a:p>
            <a:pPr algn="just">
              <a:lnSpc>
                <a:spcPts val="1900"/>
              </a:lnSpc>
            </a:pPr>
            <a:r>
              <a:rPr lang="en-US" sz="1900">
                <a:solidFill>
                  <a:srgbClr val="000000"/>
                </a:solidFill>
                <a:latin typeface="Poppins"/>
                <a:ea typeface="Poppins"/>
                <a:cs typeface="Poppins"/>
                <a:sym typeface="Poppins"/>
              </a:rPr>
              <a:t>[10] Lin, H.-T., and Lin, C.-J., 'A study on sigmoid kernels for SVM and the training of non-PSD kernels by SMO-type methods', 2003</a:t>
            </a:r>
          </a:p>
          <a:p>
            <a:pPr algn="just">
              <a:lnSpc>
                <a:spcPts val="1900"/>
              </a:lnSpc>
            </a:pPr>
          </a:p>
          <a:p>
            <a:pPr algn="just">
              <a:lnSpc>
                <a:spcPts val="1900"/>
              </a:lnSpc>
            </a:pPr>
            <a:r>
              <a:rPr lang="en-US" sz="1900">
                <a:solidFill>
                  <a:srgbClr val="000000"/>
                </a:solidFill>
                <a:latin typeface="Poppins"/>
                <a:ea typeface="Poppins"/>
                <a:cs typeface="Poppins"/>
                <a:sym typeface="Poppins"/>
              </a:rPr>
              <a:t>[11] Meng, C., He, Y., Song, Y., Song, J., Wu, J., Zhu, J.-Y., and Ermon, S., 'SDEdit: Guided image synthesis and editing with stochastic differential equations', arXiv, https://doi.org/10.48550/arXiv.2108.01073, 2022.</a:t>
            </a:r>
          </a:p>
          <a:p>
            <a:pPr algn="just">
              <a:lnSpc>
                <a:spcPts val="1900"/>
              </a:lnSpc>
            </a:pPr>
          </a:p>
          <a:p>
            <a:pPr algn="just">
              <a:lnSpc>
                <a:spcPts val="1900"/>
              </a:lnSpc>
            </a:pPr>
          </a:p>
          <a:p>
            <a:pPr algn="just">
              <a:lnSpc>
                <a:spcPts val="2660"/>
              </a:lnSpc>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27508" y="433046"/>
            <a:ext cx="10675349" cy="915951"/>
          </a:xfrm>
          <a:prstGeom prst="rect">
            <a:avLst/>
          </a:prstGeom>
        </p:spPr>
        <p:txBody>
          <a:bodyPr anchor="t" rtlCol="false" tIns="0" lIns="0" bIns="0" rIns="0">
            <a:spAutoFit/>
          </a:bodyPr>
          <a:lstStyle/>
          <a:p>
            <a:pPr algn="ctr">
              <a:lnSpc>
                <a:spcPts val="7180"/>
              </a:lnSpc>
            </a:pPr>
            <a:r>
              <a:rPr lang="en-US" sz="6244" b="true">
                <a:solidFill>
                  <a:srgbClr val="0453B9"/>
                </a:solidFill>
                <a:latin typeface="Aileron Bold"/>
                <a:ea typeface="Aileron Bold"/>
                <a:cs typeface="Aileron Bold"/>
                <a:sym typeface="Aileron Bold"/>
              </a:rPr>
              <a:t>References</a:t>
            </a:r>
          </a:p>
        </p:txBody>
      </p:sp>
      <p:sp>
        <p:nvSpPr>
          <p:cNvPr name="Freeform 3" id="3"/>
          <p:cNvSpPr/>
          <p:nvPr/>
        </p:nvSpPr>
        <p:spPr>
          <a:xfrm flipH="false" flipV="false" rot="-5400000">
            <a:off x="16653983" y="812907"/>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TextBox 4" id="4"/>
          <p:cNvSpPr txBox="true"/>
          <p:nvPr/>
        </p:nvSpPr>
        <p:spPr>
          <a:xfrm rot="0">
            <a:off x="1179312" y="1855815"/>
            <a:ext cx="15929376" cy="7686675"/>
          </a:xfrm>
          <a:prstGeom prst="rect">
            <a:avLst/>
          </a:prstGeom>
        </p:spPr>
        <p:txBody>
          <a:bodyPr anchor="t" rtlCol="false" tIns="0" lIns="0" bIns="0" rIns="0">
            <a:spAutoFit/>
          </a:bodyPr>
          <a:lstStyle/>
          <a:p>
            <a:pPr algn="just">
              <a:lnSpc>
                <a:spcPts val="1900"/>
              </a:lnSpc>
            </a:pPr>
            <a:r>
              <a:rPr lang="en-US" sz="1900">
                <a:solidFill>
                  <a:srgbClr val="000000"/>
                </a:solidFill>
                <a:latin typeface="Proxima Nova"/>
                <a:ea typeface="Proxima Nova"/>
                <a:cs typeface="Proxima Nova"/>
                <a:sym typeface="Proxima Nova"/>
              </a:rPr>
              <a:t>[12]  Radford, A., Kim, J. W., Hallacy, C., Ramesh, A., Goh, G., Agarwal, S., Sastry, G., Askell, A., Mishkin, P., Clark, J., et al., 'Learning transferable visual models from natural language supervision', arXiv, </a:t>
            </a:r>
            <a:r>
              <a:rPr lang="en-US" sz="1900" u="none">
                <a:solidFill>
                  <a:srgbClr val="000000"/>
                </a:solidFill>
                <a:latin typeface="Proxima Nova"/>
                <a:ea typeface="Proxima Nova"/>
                <a:cs typeface="Proxima Nova"/>
                <a:sym typeface="Proxima Nova"/>
              </a:rPr>
              <a:t>https://</a:t>
            </a:r>
            <a:r>
              <a:rPr lang="en-US" sz="1900">
                <a:solidFill>
                  <a:srgbClr val="000000"/>
                </a:solidFill>
                <a:latin typeface="Proxima Nova"/>
                <a:ea typeface="Proxima Nova"/>
                <a:cs typeface="Proxima Nova"/>
                <a:sym typeface="Proxima Nova"/>
              </a:rPr>
              <a:t>doi.org/10.48550/</a:t>
            </a:r>
            <a:r>
              <a:rPr lang="en-US" sz="1900" u="none">
                <a:solidFill>
                  <a:srgbClr val="000000"/>
                </a:solidFill>
                <a:latin typeface="Proxima Nova"/>
                <a:ea typeface="Proxima Nova"/>
                <a:cs typeface="Proxima Nova"/>
                <a:sym typeface="Proxima Nova"/>
              </a:rPr>
              <a:t>ar</a:t>
            </a:r>
            <a:r>
              <a:rPr lang="en-US" sz="1900">
                <a:solidFill>
                  <a:srgbClr val="000000"/>
                </a:solidFill>
                <a:latin typeface="Proxima Nova"/>
                <a:ea typeface="Proxima Nova"/>
                <a:cs typeface="Proxima Nova"/>
                <a:sym typeface="Proxima Nova"/>
              </a:rPr>
              <a:t>X</a:t>
            </a:r>
            <a:r>
              <a:rPr lang="en-US" sz="1900" u="none">
                <a:solidFill>
                  <a:srgbClr val="000000"/>
                </a:solidFill>
                <a:latin typeface="Proxima Nova"/>
                <a:ea typeface="Proxima Nova"/>
                <a:cs typeface="Proxima Nova"/>
                <a:sym typeface="Proxima Nova"/>
              </a:rPr>
              <a:t>iv.</a:t>
            </a:r>
            <a:r>
              <a:rPr lang="en-US" sz="1900">
                <a:solidFill>
                  <a:srgbClr val="000000"/>
                </a:solidFill>
                <a:latin typeface="Proxima Nova"/>
                <a:ea typeface="Proxima Nova"/>
                <a:cs typeface="Proxima Nova"/>
                <a:sym typeface="Proxima Nova"/>
              </a:rPr>
              <a:t>2103.00020, 2021.</a:t>
            </a:r>
          </a:p>
          <a:p>
            <a:pPr algn="just">
              <a:lnSpc>
                <a:spcPts val="1900"/>
              </a:lnSpc>
            </a:pPr>
          </a:p>
          <a:p>
            <a:pPr algn="just">
              <a:lnSpc>
                <a:spcPts val="1900"/>
              </a:lnSpc>
            </a:pPr>
            <a:r>
              <a:rPr lang="en-US" sz="1900">
                <a:solidFill>
                  <a:srgbClr val="000000"/>
                </a:solidFill>
                <a:latin typeface="Proxima Nova"/>
                <a:ea typeface="Proxima Nova"/>
                <a:cs typeface="Proxima Nova"/>
                <a:sym typeface="Proxima Nova"/>
              </a:rPr>
              <a:t>[13] Rasmussen, C. E., and Williams, C. K. I., 'Gaussian processes for machine learning', MIT Press, https://doi.</a:t>
            </a:r>
            <a:r>
              <a:rPr lang="en-US" sz="1900" u="none">
                <a:solidFill>
                  <a:srgbClr val="000000"/>
                </a:solidFill>
                <a:latin typeface="Proxima Nova"/>
                <a:ea typeface="Proxima Nova"/>
                <a:cs typeface="Proxima Nova"/>
                <a:sym typeface="Proxima Nova"/>
              </a:rPr>
              <a:t>org/</a:t>
            </a:r>
            <a:r>
              <a:rPr lang="en-US" sz="1900">
                <a:solidFill>
                  <a:srgbClr val="000000"/>
                </a:solidFill>
                <a:latin typeface="Proxima Nova"/>
                <a:ea typeface="Proxima Nova"/>
                <a:cs typeface="Proxima Nova"/>
                <a:sym typeface="Proxima Nova"/>
              </a:rPr>
              <a:t>10.7551/mitpress/3206.001.0001, 2006.</a:t>
            </a:r>
          </a:p>
          <a:p>
            <a:pPr algn="just">
              <a:lnSpc>
                <a:spcPts val="1900"/>
              </a:lnSpc>
            </a:pPr>
          </a:p>
          <a:p>
            <a:pPr algn="just">
              <a:lnSpc>
                <a:spcPts val="1900"/>
              </a:lnSpc>
            </a:pPr>
            <a:r>
              <a:rPr lang="en-US" sz="1900">
                <a:solidFill>
                  <a:srgbClr val="000000"/>
                </a:solidFill>
                <a:latin typeface="Proxima Nova"/>
                <a:ea typeface="Proxima Nova"/>
                <a:cs typeface="Proxima Nova"/>
                <a:sym typeface="Proxima Nova"/>
              </a:rPr>
              <a:t>[14]  Schölkopf, B., &amp; Smol</a:t>
            </a:r>
            <a:r>
              <a:rPr lang="en-US" sz="1900" u="none">
                <a:solidFill>
                  <a:srgbClr val="000000"/>
                </a:solidFill>
                <a:latin typeface="Proxima Nova"/>
                <a:ea typeface="Proxima Nova"/>
                <a:cs typeface="Proxima Nova"/>
                <a:sym typeface="Proxima Nova"/>
              </a:rPr>
              <a:t>a</a:t>
            </a:r>
            <a:r>
              <a:rPr lang="en-US" sz="1900">
                <a:solidFill>
                  <a:srgbClr val="000000"/>
                </a:solidFill>
                <a:latin typeface="Proxima Nova"/>
                <a:ea typeface="Proxima Nova"/>
                <a:cs typeface="Proxima Nova"/>
                <a:sym typeface="Proxima Nova"/>
              </a:rPr>
              <a:t>, A. J., ‘Learning with kernels: Support Vector Machines, regularization, optimization, and </a:t>
            </a:r>
            <a:r>
              <a:rPr lang="en-US" sz="1900" u="none">
                <a:solidFill>
                  <a:srgbClr val="000000"/>
                </a:solidFill>
                <a:latin typeface="Proxima Nova"/>
                <a:ea typeface="Proxima Nova"/>
                <a:cs typeface="Proxima Nova"/>
                <a:sym typeface="Proxima Nova"/>
              </a:rPr>
              <a:t>b</a:t>
            </a:r>
            <a:r>
              <a:rPr lang="en-US" sz="1900">
                <a:solidFill>
                  <a:srgbClr val="000000"/>
                </a:solidFill>
                <a:latin typeface="Proxima Nova"/>
                <a:ea typeface="Proxima Nova"/>
                <a:cs typeface="Proxima Nova"/>
                <a:sym typeface="Proxima Nova"/>
              </a:rPr>
              <a:t>eyond.’, MIT Pre</a:t>
            </a:r>
            <a:r>
              <a:rPr lang="en-US" sz="1900" u="none">
                <a:solidFill>
                  <a:srgbClr val="000000"/>
                </a:solidFill>
                <a:latin typeface="Proxima Nova"/>
                <a:ea typeface="Proxima Nova"/>
                <a:cs typeface="Proxima Nova"/>
                <a:sym typeface="Proxima Nova"/>
              </a:rPr>
              <a:t>s</a:t>
            </a:r>
            <a:r>
              <a:rPr lang="en-US" sz="1900">
                <a:solidFill>
                  <a:srgbClr val="000000"/>
                </a:solidFill>
                <a:latin typeface="Proxima Nova"/>
                <a:ea typeface="Proxima Nova"/>
                <a:cs typeface="Proxima Nova"/>
                <a:sym typeface="Proxima Nova"/>
              </a:rPr>
              <a:t>s, </a:t>
            </a:r>
            <a:r>
              <a:rPr lang="en-US" sz="1900">
                <a:solidFill>
                  <a:srgbClr val="000000"/>
                </a:solidFill>
                <a:latin typeface="Proxima Nova"/>
                <a:ea typeface="Proxima Nova"/>
                <a:cs typeface="Proxima Nova"/>
                <a:sym typeface="Proxima Nova"/>
                <a:hlinkClick r:id="rId4" tooltip="https://doi.org/10.7551/mitpress/4175.001.0001"/>
              </a:rPr>
              <a:t>https://doi.org/10.7551/mitpress/4175.001.0001</a:t>
            </a:r>
            <a:r>
              <a:rPr lang="en-US" sz="1900">
                <a:solidFill>
                  <a:srgbClr val="000000"/>
                </a:solidFill>
                <a:latin typeface="Proxima Nova"/>
                <a:ea typeface="Proxima Nova"/>
                <a:cs typeface="Proxima Nova"/>
                <a:sym typeface="Proxima Nova"/>
              </a:rPr>
              <a:t>, </a:t>
            </a:r>
            <a:r>
              <a:rPr lang="en-US" sz="1900" u="none">
                <a:solidFill>
                  <a:srgbClr val="000000"/>
                </a:solidFill>
                <a:latin typeface="Proxima Nova"/>
                <a:ea typeface="Proxima Nova"/>
                <a:cs typeface="Proxima Nova"/>
                <a:sym typeface="Proxima Nova"/>
              </a:rPr>
              <a:t>2</a:t>
            </a:r>
            <a:r>
              <a:rPr lang="en-US" sz="1900">
                <a:solidFill>
                  <a:srgbClr val="000000"/>
                </a:solidFill>
                <a:latin typeface="Proxima Nova"/>
                <a:ea typeface="Proxima Nova"/>
                <a:cs typeface="Proxima Nova"/>
                <a:sym typeface="Proxima Nova"/>
              </a:rPr>
              <a:t>001</a:t>
            </a:r>
          </a:p>
          <a:p>
            <a:pPr algn="just">
              <a:lnSpc>
                <a:spcPts val="1900"/>
              </a:lnSpc>
            </a:pPr>
          </a:p>
          <a:p>
            <a:pPr algn="just">
              <a:lnSpc>
                <a:spcPts val="1900"/>
              </a:lnSpc>
            </a:pPr>
            <a:r>
              <a:rPr lang="en-US" sz="1900">
                <a:solidFill>
                  <a:srgbClr val="000000"/>
                </a:solidFill>
                <a:latin typeface="Proxima Nova"/>
                <a:ea typeface="Proxima Nova"/>
                <a:cs typeface="Proxima Nova"/>
                <a:sym typeface="Proxima Nova"/>
              </a:rPr>
              <a:t>[15]  Shawe-Taylor, J., and Cristianini, N., 'Kernel methods for pattern analysis', Cambridge University Press, </a:t>
            </a:r>
            <a:r>
              <a:rPr lang="en-US" sz="1900">
                <a:solidFill>
                  <a:srgbClr val="000000"/>
                </a:solidFill>
                <a:latin typeface="Proxima Nova"/>
                <a:ea typeface="Proxima Nova"/>
                <a:cs typeface="Proxima Nova"/>
                <a:sym typeface="Proxima Nova"/>
                <a:hlinkClick r:id="rId5" tooltip="https://doi.org/10.1017/CBO9780511809682"/>
              </a:rPr>
              <a:t>https://doi.org/10.1017/CBO9780511809682</a:t>
            </a:r>
            <a:r>
              <a:rPr lang="en-US" sz="1900">
                <a:solidFill>
                  <a:srgbClr val="000000"/>
                </a:solidFill>
                <a:latin typeface="Proxima Nova"/>
                <a:ea typeface="Proxima Nova"/>
                <a:cs typeface="Proxima Nova"/>
                <a:sym typeface="Proxima Nova"/>
              </a:rPr>
              <a:t>, </a:t>
            </a:r>
            <a:r>
              <a:rPr lang="en-US" sz="1900" u="none">
                <a:solidFill>
                  <a:srgbClr val="000000"/>
                </a:solidFill>
                <a:latin typeface="Proxima Nova"/>
                <a:ea typeface="Proxima Nova"/>
                <a:cs typeface="Proxima Nova"/>
                <a:sym typeface="Proxima Nova"/>
              </a:rPr>
              <a:t>20</a:t>
            </a:r>
            <a:r>
              <a:rPr lang="en-US" sz="1900">
                <a:solidFill>
                  <a:srgbClr val="000000"/>
                </a:solidFill>
                <a:latin typeface="Proxima Nova"/>
                <a:ea typeface="Proxima Nova"/>
                <a:cs typeface="Proxima Nova"/>
                <a:sym typeface="Proxima Nova"/>
              </a:rPr>
              <a:t>04.</a:t>
            </a:r>
          </a:p>
          <a:p>
            <a:pPr algn="just">
              <a:lnSpc>
                <a:spcPts val="1900"/>
              </a:lnSpc>
            </a:pPr>
          </a:p>
          <a:p>
            <a:pPr algn="just">
              <a:lnSpc>
                <a:spcPts val="1900"/>
              </a:lnSpc>
            </a:pPr>
            <a:r>
              <a:rPr lang="en-US" sz="1900">
                <a:solidFill>
                  <a:srgbClr val="000000"/>
                </a:solidFill>
                <a:latin typeface="Proxima Nova"/>
                <a:ea typeface="Proxima Nova"/>
                <a:cs typeface="Proxima Nova"/>
                <a:sym typeface="Proxima Nova"/>
              </a:rPr>
              <a:t>[16]  Song, Y., Sohl-Dickstein, J., Kingma, D. P., Kumar, A., Ermon, S., and Poole, B., 'Score-based generative modelling through stochastic differential equations', arXiv, https://doi.org/10.4</a:t>
            </a:r>
            <a:r>
              <a:rPr lang="en-US" sz="1900" u="none">
                <a:solidFill>
                  <a:srgbClr val="000000"/>
                </a:solidFill>
                <a:latin typeface="Proxima Nova"/>
                <a:ea typeface="Proxima Nova"/>
                <a:cs typeface="Proxima Nova"/>
                <a:sym typeface="Proxima Nova"/>
              </a:rPr>
              <a:t>8</a:t>
            </a:r>
            <a:r>
              <a:rPr lang="en-US" sz="1900">
                <a:solidFill>
                  <a:srgbClr val="000000"/>
                </a:solidFill>
                <a:latin typeface="Proxima Nova"/>
                <a:ea typeface="Proxima Nova"/>
                <a:cs typeface="Proxima Nova"/>
                <a:sym typeface="Proxima Nova"/>
              </a:rPr>
              <a:t>550/arXiv</a:t>
            </a:r>
            <a:r>
              <a:rPr lang="en-US" sz="1900" u="none">
                <a:solidFill>
                  <a:srgbClr val="000000"/>
                </a:solidFill>
                <a:latin typeface="Proxima Nova"/>
                <a:ea typeface="Proxima Nova"/>
                <a:cs typeface="Proxima Nova"/>
                <a:sym typeface="Proxima Nova"/>
              </a:rPr>
              <a:t>.</a:t>
            </a:r>
            <a:r>
              <a:rPr lang="en-US" sz="1900">
                <a:solidFill>
                  <a:srgbClr val="000000"/>
                </a:solidFill>
                <a:latin typeface="Proxima Nova"/>
                <a:ea typeface="Proxima Nova"/>
                <a:cs typeface="Proxima Nova"/>
                <a:sym typeface="Proxima Nova"/>
              </a:rPr>
              <a:t>2</a:t>
            </a:r>
            <a:r>
              <a:rPr lang="en-US" sz="1900" u="none">
                <a:solidFill>
                  <a:srgbClr val="000000"/>
                </a:solidFill>
                <a:latin typeface="Proxima Nova"/>
                <a:ea typeface="Proxima Nova"/>
                <a:cs typeface="Proxima Nova"/>
                <a:sym typeface="Proxima Nova"/>
              </a:rPr>
              <a:t>01</a:t>
            </a:r>
            <a:r>
              <a:rPr lang="en-US" sz="1900">
                <a:solidFill>
                  <a:srgbClr val="000000"/>
                </a:solidFill>
                <a:latin typeface="Proxima Nova"/>
                <a:ea typeface="Proxima Nova"/>
                <a:cs typeface="Proxima Nova"/>
                <a:sym typeface="Proxima Nova"/>
              </a:rPr>
              <a:t>1.1345</a:t>
            </a:r>
            <a:r>
              <a:rPr lang="en-US" sz="1900" u="none">
                <a:solidFill>
                  <a:srgbClr val="000000"/>
                </a:solidFill>
                <a:latin typeface="Proxima Nova"/>
                <a:ea typeface="Proxima Nova"/>
                <a:cs typeface="Proxima Nova"/>
                <a:sym typeface="Proxima Nova"/>
              </a:rPr>
              <a:t>6</a:t>
            </a:r>
            <a:r>
              <a:rPr lang="en-US" sz="1900">
                <a:solidFill>
                  <a:srgbClr val="000000"/>
                </a:solidFill>
                <a:latin typeface="Proxima Nova"/>
                <a:ea typeface="Proxima Nova"/>
                <a:cs typeface="Proxima Nova"/>
                <a:sym typeface="Proxima Nova"/>
              </a:rPr>
              <a:t>, </a:t>
            </a:r>
            <a:r>
              <a:rPr lang="en-US" sz="1900" u="none">
                <a:solidFill>
                  <a:srgbClr val="000000"/>
                </a:solidFill>
                <a:latin typeface="Proxima Nova"/>
                <a:ea typeface="Proxima Nova"/>
                <a:cs typeface="Proxima Nova"/>
                <a:sym typeface="Proxima Nova"/>
              </a:rPr>
              <a:t>2</a:t>
            </a:r>
            <a:r>
              <a:rPr lang="en-US" sz="1900">
                <a:solidFill>
                  <a:srgbClr val="000000"/>
                </a:solidFill>
                <a:latin typeface="Proxima Nova"/>
                <a:ea typeface="Proxima Nova"/>
                <a:cs typeface="Proxima Nova"/>
                <a:sym typeface="Proxima Nova"/>
              </a:rPr>
              <a:t>021.</a:t>
            </a:r>
          </a:p>
          <a:p>
            <a:pPr algn="just">
              <a:lnSpc>
                <a:spcPts val="1900"/>
              </a:lnSpc>
            </a:pPr>
          </a:p>
          <a:p>
            <a:pPr algn="just">
              <a:lnSpc>
                <a:spcPts val="1900"/>
              </a:lnSpc>
            </a:pPr>
            <a:r>
              <a:rPr lang="en-US" sz="1900">
                <a:solidFill>
                  <a:srgbClr val="000000"/>
                </a:solidFill>
                <a:latin typeface="Proxima Nova"/>
                <a:ea typeface="Proxima Nova"/>
                <a:cs typeface="Proxima Nova"/>
                <a:sym typeface="Proxima Nova"/>
              </a:rPr>
              <a:t>[17]  Xia, W., Yang, Y., Xue, J.-H., and Wu, B., 'TediGAN: Text-guided diverse face image generation and manipulation', arXiv, https://doi.org/10.48550/arXiv.2012.03308, 2021.</a:t>
            </a:r>
          </a:p>
          <a:p>
            <a:pPr algn="just">
              <a:lnSpc>
                <a:spcPts val="1900"/>
              </a:lnSpc>
            </a:pPr>
          </a:p>
          <a:p>
            <a:pPr algn="just">
              <a:lnSpc>
                <a:spcPts val="1900"/>
              </a:lnSpc>
            </a:pPr>
            <a:r>
              <a:rPr lang="en-US" sz="1900">
                <a:solidFill>
                  <a:srgbClr val="000000"/>
                </a:solidFill>
                <a:latin typeface="Proxima Nova"/>
                <a:ea typeface="Proxima Nova"/>
                <a:cs typeface="Proxima Nova"/>
                <a:sym typeface="Proxima Nova"/>
              </a:rPr>
              <a:t>[18] Xiang, X., </a:t>
            </a:r>
            <a:r>
              <a:rPr lang="en-US" sz="1900">
                <a:solidFill>
                  <a:srgbClr val="000000"/>
                </a:solidFill>
                <a:latin typeface="Proxima Nova"/>
                <a:ea typeface="Proxima Nova"/>
                <a:cs typeface="Proxima Nova"/>
                <a:sym typeface="Proxima Nova"/>
              </a:rPr>
              <a:t>Liu, D., Yang, X., Zhu, Y., Shen, X., and Allebach, J. P, 'Adversarial open domain adaptation for sketch-to-photo synthesis', arXiv, https://doi.org/10.48550/arXiv.2104.05703, 2022.</a:t>
            </a:r>
          </a:p>
          <a:p>
            <a:pPr algn="just">
              <a:lnSpc>
                <a:spcPts val="1900"/>
              </a:lnSpc>
            </a:pPr>
          </a:p>
          <a:p>
            <a:pPr algn="just">
              <a:lnSpc>
                <a:spcPts val="1900"/>
              </a:lnSpc>
            </a:pPr>
            <a:r>
              <a:rPr lang="en-US" sz="1900">
                <a:solidFill>
                  <a:srgbClr val="000000"/>
                </a:solidFill>
                <a:latin typeface="Proxima Nova"/>
                <a:ea typeface="Proxima Nova"/>
                <a:cs typeface="Proxima Nova"/>
                <a:sym typeface="Proxima Nova"/>
              </a:rPr>
              <a:t>[19]  Yu, C., Wang, J., Peng, C., Gao, C., Yu, G., and Sang, N., 'Bisenet: Bilateral segmentation network for real-time semantic segmentation', arXiv, https://doi.org/10.48550/arXiv.1808.00897, 2018.</a:t>
            </a:r>
          </a:p>
          <a:p>
            <a:pPr algn="just">
              <a:lnSpc>
                <a:spcPts val="1900"/>
              </a:lnSpc>
            </a:pPr>
          </a:p>
          <a:p>
            <a:pPr algn="just">
              <a:lnSpc>
                <a:spcPts val="1900"/>
              </a:lnSpc>
            </a:pPr>
            <a:r>
              <a:rPr lang="en-US" sz="1900">
                <a:solidFill>
                  <a:srgbClr val="000000"/>
                </a:solidFill>
                <a:latin typeface="Proxima Nova"/>
                <a:ea typeface="Proxima Nova"/>
                <a:cs typeface="Proxima Nova"/>
                <a:sym typeface="Proxima Nova"/>
              </a:rPr>
              <a:t>[20] Yu, J., Wang, Y., Zhao, C., Ghanem, B., and Zhang, J., 'FreeDoM: Training-free energy-guided conditional diffusion model', arXiv, https://doi.org/10.48550/arXiv.2303.09833, 2023.</a:t>
            </a:r>
          </a:p>
          <a:p>
            <a:pPr algn="just">
              <a:lnSpc>
                <a:spcPts val="1900"/>
              </a:lnSpc>
            </a:pPr>
          </a:p>
          <a:p>
            <a:pPr algn="just">
              <a:lnSpc>
                <a:spcPts val="1900"/>
              </a:lnSpc>
            </a:pPr>
            <a:r>
              <a:rPr lang="en-US" sz="1900">
                <a:solidFill>
                  <a:srgbClr val="000000"/>
                </a:solidFill>
                <a:latin typeface="Proxima Nova"/>
                <a:ea typeface="Proxima Nova"/>
                <a:cs typeface="Proxima Nova"/>
                <a:sym typeface="Proxima Nova"/>
              </a:rPr>
              <a:t>[21] Zhang, L., Rao, A., Agrawala, M., 'Adding Conditional Control to Text-to-Image Diffusion Models', </a:t>
            </a:r>
            <a:r>
              <a:rPr lang="en-US" sz="1900">
                <a:solidFill>
                  <a:srgbClr val="000000"/>
                </a:solidFill>
                <a:latin typeface="Proxima Nova"/>
                <a:ea typeface="Proxima Nova"/>
                <a:cs typeface="Proxima Nova"/>
                <a:sym typeface="Proxima Nova"/>
              </a:rPr>
              <a:t>arXiv</a:t>
            </a:r>
            <a:r>
              <a:rPr lang="en-US" sz="1900">
                <a:solidFill>
                  <a:srgbClr val="000000"/>
                </a:solidFill>
                <a:latin typeface="Proxima Nova"/>
                <a:ea typeface="Proxima Nova"/>
                <a:cs typeface="Proxima Nova"/>
                <a:sym typeface="Proxima Nova"/>
              </a:rPr>
              <a:t>, </a:t>
            </a:r>
            <a:r>
              <a:rPr lang="en-US" sz="1900" u="none">
                <a:solidFill>
                  <a:srgbClr val="000000"/>
                </a:solidFill>
                <a:latin typeface="Proxima Nova"/>
                <a:ea typeface="Proxima Nova"/>
                <a:cs typeface="Proxima Nova"/>
                <a:sym typeface="Proxima Nova"/>
              </a:rPr>
              <a:t>https://</a:t>
            </a:r>
            <a:r>
              <a:rPr lang="en-US" sz="1900">
                <a:solidFill>
                  <a:srgbClr val="000000"/>
                </a:solidFill>
                <a:latin typeface="Proxima Nova"/>
                <a:ea typeface="Proxima Nova"/>
                <a:cs typeface="Proxima Nova"/>
                <a:sym typeface="Proxima Nova"/>
              </a:rPr>
              <a:t>do</a:t>
            </a:r>
            <a:r>
              <a:rPr lang="en-US" sz="1900" u="none">
                <a:solidFill>
                  <a:srgbClr val="000000"/>
                </a:solidFill>
                <a:latin typeface="Proxima Nova"/>
                <a:ea typeface="Proxima Nova"/>
                <a:cs typeface="Proxima Nova"/>
                <a:sym typeface="Proxima Nova"/>
              </a:rPr>
              <a:t>i.org/</a:t>
            </a:r>
            <a:r>
              <a:rPr lang="en-US" sz="1900">
                <a:solidFill>
                  <a:srgbClr val="000000"/>
                </a:solidFill>
                <a:latin typeface="Proxima Nova"/>
                <a:ea typeface="Proxima Nova"/>
                <a:cs typeface="Proxima Nova"/>
                <a:sym typeface="Proxima Nova"/>
              </a:rPr>
              <a:t>10.48550</a:t>
            </a:r>
            <a:r>
              <a:rPr lang="en-US" sz="1900" u="none">
                <a:solidFill>
                  <a:srgbClr val="000000"/>
                </a:solidFill>
                <a:latin typeface="Proxima Nova"/>
                <a:ea typeface="Proxima Nova"/>
                <a:cs typeface="Proxima Nova"/>
                <a:sym typeface="Proxima Nova"/>
              </a:rPr>
              <a:t>/</a:t>
            </a:r>
            <a:r>
              <a:rPr lang="en-US" sz="1900">
                <a:solidFill>
                  <a:srgbClr val="000000"/>
                </a:solidFill>
                <a:latin typeface="Proxima Nova"/>
                <a:ea typeface="Proxima Nova"/>
                <a:cs typeface="Proxima Nova"/>
                <a:sym typeface="Proxima Nova"/>
              </a:rPr>
              <a:t>arXiv.</a:t>
            </a:r>
            <a:r>
              <a:rPr lang="en-US" sz="1900" u="none">
                <a:solidFill>
                  <a:srgbClr val="000000"/>
                </a:solidFill>
                <a:latin typeface="Proxima Nova"/>
                <a:ea typeface="Proxima Nova"/>
                <a:cs typeface="Proxima Nova"/>
                <a:sym typeface="Proxima Nova"/>
              </a:rPr>
              <a:t>2302.05543</a:t>
            </a:r>
            <a:r>
              <a:rPr lang="en-US" sz="1900">
                <a:solidFill>
                  <a:srgbClr val="000000"/>
                </a:solidFill>
                <a:latin typeface="Proxima Nova"/>
                <a:ea typeface="Proxima Nova"/>
                <a:cs typeface="Proxima Nova"/>
                <a:sym typeface="Proxima Nova"/>
              </a:rPr>
              <a:t>, 2023.</a:t>
            </a:r>
          </a:p>
          <a:p>
            <a:pPr algn="just">
              <a:lnSpc>
                <a:spcPts val="1900"/>
              </a:lnSpc>
            </a:pPr>
          </a:p>
          <a:p>
            <a:pPr algn="just">
              <a:lnSpc>
                <a:spcPts val="1900"/>
              </a:lnSpc>
            </a:pPr>
            <a:r>
              <a:rPr lang="en-US" sz="1900">
                <a:solidFill>
                  <a:srgbClr val="000000"/>
                </a:solidFill>
                <a:latin typeface="Proxima Nova"/>
                <a:ea typeface="Proxima Nova"/>
                <a:cs typeface="Proxima Nova"/>
                <a:sym typeface="Proxima Nova"/>
              </a:rPr>
              <a:t>[22] Zhang, Y., Zhao, D., Luo, Z., Chen, D., Huang, Y., Wang, L., Shen, Y., Zhou, J., Tan, T.,  'VideoFusion: Decomposed Diffusion Models for High-Quality Video Generation', arXiv, </a:t>
            </a:r>
            <a:r>
              <a:rPr lang="en-US" sz="1900">
                <a:solidFill>
                  <a:srgbClr val="000000"/>
                </a:solidFill>
                <a:latin typeface="Proxima Nova"/>
                <a:ea typeface="Proxima Nova"/>
                <a:cs typeface="Proxima Nova"/>
                <a:sym typeface="Proxima Nova"/>
                <a:hlinkClick r:id="rId6" tooltip="https://doi.org/10.48550/arXiv.2303.08320"/>
              </a:rPr>
              <a:t>https://doi.org/10.48550/arXiv.2302.05543</a:t>
            </a:r>
            <a:r>
              <a:rPr lang="en-US" sz="1900">
                <a:solidFill>
                  <a:srgbClr val="000000"/>
                </a:solidFill>
                <a:latin typeface="Proxima Nova"/>
                <a:ea typeface="Proxima Nova"/>
                <a:cs typeface="Proxima Nova"/>
                <a:sym typeface="Proxima Nova"/>
              </a:rPr>
              <a:t>, 2023.</a:t>
            </a:r>
          </a:p>
          <a:p>
            <a:pPr algn="just">
              <a:lnSpc>
                <a:spcPts val="2660"/>
              </a:lnSpc>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897350" y="4425227"/>
            <a:ext cx="10493300" cy="1535130"/>
          </a:xfrm>
          <a:prstGeom prst="rect">
            <a:avLst/>
          </a:prstGeom>
        </p:spPr>
        <p:txBody>
          <a:bodyPr anchor="t" rtlCol="false" tIns="0" lIns="0" bIns="0" rIns="0">
            <a:spAutoFit/>
          </a:bodyPr>
          <a:lstStyle/>
          <a:p>
            <a:pPr algn="ctr">
              <a:lnSpc>
                <a:spcPts val="11775"/>
              </a:lnSpc>
            </a:pPr>
            <a:r>
              <a:rPr lang="en-US" sz="10803" b="true">
                <a:solidFill>
                  <a:srgbClr val="000000"/>
                </a:solidFill>
                <a:latin typeface="Aileron Bold"/>
                <a:ea typeface="Aileron Bold"/>
                <a:cs typeface="Aileron Bold"/>
                <a:sym typeface="Aileron Bold"/>
              </a:rPr>
              <a:t>Thank You!</a:t>
            </a:r>
          </a:p>
        </p:txBody>
      </p:sp>
      <p:grpSp>
        <p:nvGrpSpPr>
          <p:cNvPr name="Group 3" id="3"/>
          <p:cNvGrpSpPr/>
          <p:nvPr/>
        </p:nvGrpSpPr>
        <p:grpSpPr>
          <a:xfrm rot="9689905">
            <a:off x="15694893" y="2874706"/>
            <a:ext cx="5289783" cy="528978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1587174">
            <a:off x="-2587967" y="1580050"/>
            <a:ext cx="5289783" cy="528978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16100875" y="259167"/>
            <a:ext cx="1384678" cy="138467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761729" y="6243643"/>
            <a:ext cx="1384678" cy="138467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5" id="15"/>
          <p:cNvGrpSpPr/>
          <p:nvPr/>
        </p:nvGrpSpPr>
        <p:grpSpPr>
          <a:xfrm rot="0">
            <a:off x="15791221" y="2031709"/>
            <a:ext cx="344610" cy="34461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8" id="18"/>
          <p:cNvGrpSpPr/>
          <p:nvPr/>
        </p:nvGrpSpPr>
        <p:grpSpPr>
          <a:xfrm rot="0">
            <a:off x="2363892" y="8024847"/>
            <a:ext cx="344610" cy="34461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1" id="21"/>
          <p:cNvSpPr/>
          <p:nvPr/>
        </p:nvSpPr>
        <p:spPr>
          <a:xfrm flipH="false" flipV="false" rot="0">
            <a:off x="15130881" y="415915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Freeform 22" id="22"/>
          <p:cNvSpPr/>
          <p:nvPr/>
        </p:nvSpPr>
        <p:spPr>
          <a:xfrm flipH="false" flipV="false" rot="0">
            <a:off x="1838693" y="415915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23" id="23"/>
          <p:cNvGrpSpPr/>
          <p:nvPr/>
        </p:nvGrpSpPr>
        <p:grpSpPr>
          <a:xfrm rot="0">
            <a:off x="349873" y="383749"/>
            <a:ext cx="2568477" cy="740016"/>
            <a:chOff x="0" y="0"/>
            <a:chExt cx="676471" cy="194901"/>
          </a:xfrm>
        </p:grpSpPr>
        <p:sp>
          <p:nvSpPr>
            <p:cNvPr name="Freeform 24" id="24"/>
            <p:cNvSpPr/>
            <p:nvPr/>
          </p:nvSpPr>
          <p:spPr>
            <a:xfrm flipH="false" flipV="false" rot="0">
              <a:off x="0" y="0"/>
              <a:ext cx="676471" cy="194901"/>
            </a:xfrm>
            <a:custGeom>
              <a:avLst/>
              <a:gdLst/>
              <a:ahLst/>
              <a:cxnLst/>
              <a:rect r="r" b="b" t="t" l="l"/>
              <a:pathLst>
                <a:path h="194901" w="676471">
                  <a:moveTo>
                    <a:pt x="97451" y="0"/>
                  </a:moveTo>
                  <a:lnTo>
                    <a:pt x="579021" y="0"/>
                  </a:lnTo>
                  <a:cubicBezTo>
                    <a:pt x="604866" y="0"/>
                    <a:pt x="629653" y="10267"/>
                    <a:pt x="647929" y="28543"/>
                  </a:cubicBezTo>
                  <a:cubicBezTo>
                    <a:pt x="666204" y="46818"/>
                    <a:pt x="676471" y="71605"/>
                    <a:pt x="676471" y="97451"/>
                  </a:cubicBezTo>
                  <a:lnTo>
                    <a:pt x="676471" y="97451"/>
                  </a:lnTo>
                  <a:cubicBezTo>
                    <a:pt x="676471" y="151271"/>
                    <a:pt x="632841" y="194901"/>
                    <a:pt x="579021" y="194901"/>
                  </a:cubicBezTo>
                  <a:lnTo>
                    <a:pt x="97451" y="194901"/>
                  </a:lnTo>
                  <a:cubicBezTo>
                    <a:pt x="71605" y="194901"/>
                    <a:pt x="46818" y="184634"/>
                    <a:pt x="28543" y="166359"/>
                  </a:cubicBezTo>
                  <a:cubicBezTo>
                    <a:pt x="10267" y="148083"/>
                    <a:pt x="0" y="123296"/>
                    <a:pt x="0" y="97451"/>
                  </a:cubicBezTo>
                  <a:lnTo>
                    <a:pt x="0" y="97451"/>
                  </a:lnTo>
                  <a:cubicBezTo>
                    <a:pt x="0" y="71605"/>
                    <a:pt x="10267" y="46818"/>
                    <a:pt x="28543" y="28543"/>
                  </a:cubicBezTo>
                  <a:cubicBezTo>
                    <a:pt x="46818" y="10267"/>
                    <a:pt x="71605" y="0"/>
                    <a:pt x="97451" y="0"/>
                  </a:cubicBezTo>
                  <a:close/>
                </a:path>
              </a:pathLst>
            </a:custGeom>
            <a:gradFill rotWithShape="true">
              <a:gsLst>
                <a:gs pos="0">
                  <a:srgbClr val="398DFA">
                    <a:alpha val="60000"/>
                  </a:srgbClr>
                </a:gs>
                <a:gs pos="50000">
                  <a:srgbClr val="0151B8">
                    <a:alpha val="14400"/>
                  </a:srgbClr>
                </a:gs>
                <a:gs pos="100000">
                  <a:srgbClr val="0151B8">
                    <a:alpha val="0"/>
                  </a:srgbClr>
                </a:gs>
              </a:gsLst>
              <a:lin ang="0"/>
            </a:gradFill>
          </p:spPr>
        </p:sp>
        <p:sp>
          <p:nvSpPr>
            <p:cNvPr name="TextBox 25" id="25"/>
            <p:cNvSpPr txBox="true"/>
            <p:nvPr/>
          </p:nvSpPr>
          <p:spPr>
            <a:xfrm>
              <a:off x="0" y="-38100"/>
              <a:ext cx="676471" cy="233001"/>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4992289" y="7903458"/>
            <a:ext cx="2568477" cy="740016"/>
            <a:chOff x="0" y="0"/>
            <a:chExt cx="676471" cy="194901"/>
          </a:xfrm>
        </p:grpSpPr>
        <p:sp>
          <p:nvSpPr>
            <p:cNvPr name="Freeform 27" id="27"/>
            <p:cNvSpPr/>
            <p:nvPr/>
          </p:nvSpPr>
          <p:spPr>
            <a:xfrm flipH="false" flipV="false" rot="0">
              <a:off x="0" y="0"/>
              <a:ext cx="676471" cy="194901"/>
            </a:xfrm>
            <a:custGeom>
              <a:avLst/>
              <a:gdLst/>
              <a:ahLst/>
              <a:cxnLst/>
              <a:rect r="r" b="b" t="t" l="l"/>
              <a:pathLst>
                <a:path h="194901" w="676471">
                  <a:moveTo>
                    <a:pt x="97451" y="0"/>
                  </a:moveTo>
                  <a:lnTo>
                    <a:pt x="579021" y="0"/>
                  </a:lnTo>
                  <a:cubicBezTo>
                    <a:pt x="604866" y="0"/>
                    <a:pt x="629653" y="10267"/>
                    <a:pt x="647929" y="28543"/>
                  </a:cubicBezTo>
                  <a:cubicBezTo>
                    <a:pt x="666204" y="46818"/>
                    <a:pt x="676471" y="71605"/>
                    <a:pt x="676471" y="97451"/>
                  </a:cubicBezTo>
                  <a:lnTo>
                    <a:pt x="676471" y="97451"/>
                  </a:lnTo>
                  <a:cubicBezTo>
                    <a:pt x="676471" y="151271"/>
                    <a:pt x="632841" y="194901"/>
                    <a:pt x="579021" y="194901"/>
                  </a:cubicBezTo>
                  <a:lnTo>
                    <a:pt x="97451" y="194901"/>
                  </a:lnTo>
                  <a:cubicBezTo>
                    <a:pt x="71605" y="194901"/>
                    <a:pt x="46818" y="184634"/>
                    <a:pt x="28543" y="166359"/>
                  </a:cubicBezTo>
                  <a:cubicBezTo>
                    <a:pt x="10267" y="148083"/>
                    <a:pt x="0" y="123296"/>
                    <a:pt x="0" y="97451"/>
                  </a:cubicBezTo>
                  <a:lnTo>
                    <a:pt x="0" y="97451"/>
                  </a:lnTo>
                  <a:cubicBezTo>
                    <a:pt x="0" y="71605"/>
                    <a:pt x="10267" y="46818"/>
                    <a:pt x="28543" y="28543"/>
                  </a:cubicBezTo>
                  <a:cubicBezTo>
                    <a:pt x="46818" y="10267"/>
                    <a:pt x="71605" y="0"/>
                    <a:pt x="97451" y="0"/>
                  </a:cubicBezTo>
                  <a:close/>
                </a:path>
              </a:pathLst>
            </a:custGeom>
            <a:gradFill rotWithShape="true">
              <a:gsLst>
                <a:gs pos="0">
                  <a:srgbClr val="398DFA">
                    <a:alpha val="60000"/>
                  </a:srgbClr>
                </a:gs>
                <a:gs pos="50000">
                  <a:srgbClr val="0151B8">
                    <a:alpha val="14400"/>
                  </a:srgbClr>
                </a:gs>
                <a:gs pos="100000">
                  <a:srgbClr val="0151B8">
                    <a:alpha val="0"/>
                  </a:srgbClr>
                </a:gs>
              </a:gsLst>
              <a:lin ang="0"/>
            </a:gradFill>
          </p:spPr>
        </p:sp>
        <p:sp>
          <p:nvSpPr>
            <p:cNvPr name="TextBox 28" id="28"/>
            <p:cNvSpPr txBox="true"/>
            <p:nvPr/>
          </p:nvSpPr>
          <p:spPr>
            <a:xfrm>
              <a:off x="0" y="-38100"/>
              <a:ext cx="676471" cy="233001"/>
            </a:xfrm>
            <a:prstGeom prst="rect">
              <a:avLst/>
            </a:prstGeom>
          </p:spPr>
          <p:txBody>
            <a:bodyPr anchor="ctr" rtlCol="false" tIns="50800" lIns="50800" bIns="50800" rIns="50800"/>
            <a:lstStyle/>
            <a:p>
              <a:pPr algn="ctr">
                <a:lnSpc>
                  <a:spcPts val="2659"/>
                </a:lnSpc>
                <a:spcBef>
                  <a:spcPct val="0"/>
                </a:spcBef>
              </a:pPr>
            </a:p>
          </p:txBody>
        </p:sp>
      </p:grpSp>
      <p:sp>
        <p:nvSpPr>
          <p:cNvPr name="TextBox 29" id="29"/>
          <p:cNvSpPr txBox="true"/>
          <p:nvPr/>
        </p:nvSpPr>
        <p:spPr>
          <a:xfrm rot="0">
            <a:off x="4948215" y="6224593"/>
            <a:ext cx="8391570" cy="1048884"/>
          </a:xfrm>
          <a:prstGeom prst="rect">
            <a:avLst/>
          </a:prstGeom>
        </p:spPr>
        <p:txBody>
          <a:bodyPr anchor="t" rtlCol="false" tIns="0" lIns="0" bIns="0" rIns="0">
            <a:spAutoFit/>
          </a:bodyPr>
          <a:lstStyle/>
          <a:p>
            <a:pPr algn="ctr" marL="0" indent="0" lvl="0">
              <a:lnSpc>
                <a:spcPts val="2808"/>
              </a:lnSpc>
            </a:pPr>
            <a:r>
              <a:rPr lang="en-US" sz="2160" i="true">
                <a:solidFill>
                  <a:srgbClr val="0453B9"/>
                </a:solidFill>
                <a:latin typeface="Canva Sans Italics"/>
                <a:ea typeface="Canva Sans Italics"/>
                <a:cs typeface="Canva Sans Italics"/>
                <a:sym typeface="Canva Sans Italics"/>
              </a:rPr>
              <a:t>Special thanks to my project supervisor, Professor Lu Shijian, and my student mentor, Xu Muyu, for their invaluable guidance and support throughout this journey!</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897350" y="4425227"/>
            <a:ext cx="10493300" cy="1535130"/>
          </a:xfrm>
          <a:prstGeom prst="rect">
            <a:avLst/>
          </a:prstGeom>
        </p:spPr>
        <p:txBody>
          <a:bodyPr anchor="t" rtlCol="false" tIns="0" lIns="0" bIns="0" rIns="0">
            <a:spAutoFit/>
          </a:bodyPr>
          <a:lstStyle/>
          <a:p>
            <a:pPr algn="ctr">
              <a:lnSpc>
                <a:spcPts val="11775"/>
              </a:lnSpc>
            </a:pPr>
            <a:r>
              <a:rPr lang="en-US" sz="10803" b="true">
                <a:solidFill>
                  <a:srgbClr val="000000"/>
                </a:solidFill>
                <a:latin typeface="Aileron Bold"/>
                <a:ea typeface="Aileron Bold"/>
                <a:cs typeface="Aileron Bold"/>
                <a:sym typeface="Aileron Bold"/>
              </a:rPr>
              <a:t>Q&amp;A</a:t>
            </a:r>
          </a:p>
        </p:txBody>
      </p:sp>
      <p:grpSp>
        <p:nvGrpSpPr>
          <p:cNvPr name="Group 3" id="3"/>
          <p:cNvGrpSpPr/>
          <p:nvPr/>
        </p:nvGrpSpPr>
        <p:grpSpPr>
          <a:xfrm rot="9689905">
            <a:off x="15694893" y="2874706"/>
            <a:ext cx="5289783" cy="528978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1587174">
            <a:off x="-2587967" y="1580050"/>
            <a:ext cx="5289783" cy="528978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16100875" y="259167"/>
            <a:ext cx="1384678" cy="138467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761729" y="6243643"/>
            <a:ext cx="1384678" cy="138467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5" id="15"/>
          <p:cNvGrpSpPr/>
          <p:nvPr/>
        </p:nvGrpSpPr>
        <p:grpSpPr>
          <a:xfrm rot="0">
            <a:off x="15791221" y="2031709"/>
            <a:ext cx="344610" cy="34461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8" id="18"/>
          <p:cNvGrpSpPr/>
          <p:nvPr/>
        </p:nvGrpSpPr>
        <p:grpSpPr>
          <a:xfrm rot="0">
            <a:off x="2363892" y="8024847"/>
            <a:ext cx="344610" cy="34461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1" id="21"/>
          <p:cNvSpPr/>
          <p:nvPr/>
        </p:nvSpPr>
        <p:spPr>
          <a:xfrm flipH="false" flipV="false" rot="0">
            <a:off x="15130881" y="415915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Freeform 22" id="22"/>
          <p:cNvSpPr/>
          <p:nvPr/>
        </p:nvSpPr>
        <p:spPr>
          <a:xfrm flipH="false" flipV="false" rot="0">
            <a:off x="1838693" y="415915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23" id="23"/>
          <p:cNvGrpSpPr/>
          <p:nvPr/>
        </p:nvGrpSpPr>
        <p:grpSpPr>
          <a:xfrm rot="0">
            <a:off x="349873" y="383749"/>
            <a:ext cx="2568477" cy="740016"/>
            <a:chOff x="0" y="0"/>
            <a:chExt cx="676471" cy="194901"/>
          </a:xfrm>
        </p:grpSpPr>
        <p:sp>
          <p:nvSpPr>
            <p:cNvPr name="Freeform 24" id="24"/>
            <p:cNvSpPr/>
            <p:nvPr/>
          </p:nvSpPr>
          <p:spPr>
            <a:xfrm flipH="false" flipV="false" rot="0">
              <a:off x="0" y="0"/>
              <a:ext cx="676471" cy="194901"/>
            </a:xfrm>
            <a:custGeom>
              <a:avLst/>
              <a:gdLst/>
              <a:ahLst/>
              <a:cxnLst/>
              <a:rect r="r" b="b" t="t" l="l"/>
              <a:pathLst>
                <a:path h="194901" w="676471">
                  <a:moveTo>
                    <a:pt x="97451" y="0"/>
                  </a:moveTo>
                  <a:lnTo>
                    <a:pt x="579021" y="0"/>
                  </a:lnTo>
                  <a:cubicBezTo>
                    <a:pt x="604866" y="0"/>
                    <a:pt x="629653" y="10267"/>
                    <a:pt x="647929" y="28543"/>
                  </a:cubicBezTo>
                  <a:cubicBezTo>
                    <a:pt x="666204" y="46818"/>
                    <a:pt x="676471" y="71605"/>
                    <a:pt x="676471" y="97451"/>
                  </a:cubicBezTo>
                  <a:lnTo>
                    <a:pt x="676471" y="97451"/>
                  </a:lnTo>
                  <a:cubicBezTo>
                    <a:pt x="676471" y="151271"/>
                    <a:pt x="632841" y="194901"/>
                    <a:pt x="579021" y="194901"/>
                  </a:cubicBezTo>
                  <a:lnTo>
                    <a:pt x="97451" y="194901"/>
                  </a:lnTo>
                  <a:cubicBezTo>
                    <a:pt x="71605" y="194901"/>
                    <a:pt x="46818" y="184634"/>
                    <a:pt x="28543" y="166359"/>
                  </a:cubicBezTo>
                  <a:cubicBezTo>
                    <a:pt x="10267" y="148083"/>
                    <a:pt x="0" y="123296"/>
                    <a:pt x="0" y="97451"/>
                  </a:cubicBezTo>
                  <a:lnTo>
                    <a:pt x="0" y="97451"/>
                  </a:lnTo>
                  <a:cubicBezTo>
                    <a:pt x="0" y="71605"/>
                    <a:pt x="10267" y="46818"/>
                    <a:pt x="28543" y="28543"/>
                  </a:cubicBezTo>
                  <a:cubicBezTo>
                    <a:pt x="46818" y="10267"/>
                    <a:pt x="71605" y="0"/>
                    <a:pt x="97451" y="0"/>
                  </a:cubicBezTo>
                  <a:close/>
                </a:path>
              </a:pathLst>
            </a:custGeom>
            <a:gradFill rotWithShape="true">
              <a:gsLst>
                <a:gs pos="0">
                  <a:srgbClr val="398DFA">
                    <a:alpha val="60000"/>
                  </a:srgbClr>
                </a:gs>
                <a:gs pos="50000">
                  <a:srgbClr val="0151B8">
                    <a:alpha val="14400"/>
                  </a:srgbClr>
                </a:gs>
                <a:gs pos="100000">
                  <a:srgbClr val="0151B8">
                    <a:alpha val="0"/>
                  </a:srgbClr>
                </a:gs>
              </a:gsLst>
              <a:lin ang="0"/>
            </a:gradFill>
          </p:spPr>
        </p:sp>
        <p:sp>
          <p:nvSpPr>
            <p:cNvPr name="TextBox 25" id="25"/>
            <p:cNvSpPr txBox="true"/>
            <p:nvPr/>
          </p:nvSpPr>
          <p:spPr>
            <a:xfrm>
              <a:off x="0" y="-38100"/>
              <a:ext cx="676471" cy="233001"/>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4992289" y="7903458"/>
            <a:ext cx="2568477" cy="740016"/>
            <a:chOff x="0" y="0"/>
            <a:chExt cx="676471" cy="194901"/>
          </a:xfrm>
        </p:grpSpPr>
        <p:sp>
          <p:nvSpPr>
            <p:cNvPr name="Freeform 27" id="27"/>
            <p:cNvSpPr/>
            <p:nvPr/>
          </p:nvSpPr>
          <p:spPr>
            <a:xfrm flipH="false" flipV="false" rot="0">
              <a:off x="0" y="0"/>
              <a:ext cx="676471" cy="194901"/>
            </a:xfrm>
            <a:custGeom>
              <a:avLst/>
              <a:gdLst/>
              <a:ahLst/>
              <a:cxnLst/>
              <a:rect r="r" b="b" t="t" l="l"/>
              <a:pathLst>
                <a:path h="194901" w="676471">
                  <a:moveTo>
                    <a:pt x="97451" y="0"/>
                  </a:moveTo>
                  <a:lnTo>
                    <a:pt x="579021" y="0"/>
                  </a:lnTo>
                  <a:cubicBezTo>
                    <a:pt x="604866" y="0"/>
                    <a:pt x="629653" y="10267"/>
                    <a:pt x="647929" y="28543"/>
                  </a:cubicBezTo>
                  <a:cubicBezTo>
                    <a:pt x="666204" y="46818"/>
                    <a:pt x="676471" y="71605"/>
                    <a:pt x="676471" y="97451"/>
                  </a:cubicBezTo>
                  <a:lnTo>
                    <a:pt x="676471" y="97451"/>
                  </a:lnTo>
                  <a:cubicBezTo>
                    <a:pt x="676471" y="151271"/>
                    <a:pt x="632841" y="194901"/>
                    <a:pt x="579021" y="194901"/>
                  </a:cubicBezTo>
                  <a:lnTo>
                    <a:pt x="97451" y="194901"/>
                  </a:lnTo>
                  <a:cubicBezTo>
                    <a:pt x="71605" y="194901"/>
                    <a:pt x="46818" y="184634"/>
                    <a:pt x="28543" y="166359"/>
                  </a:cubicBezTo>
                  <a:cubicBezTo>
                    <a:pt x="10267" y="148083"/>
                    <a:pt x="0" y="123296"/>
                    <a:pt x="0" y="97451"/>
                  </a:cubicBezTo>
                  <a:lnTo>
                    <a:pt x="0" y="97451"/>
                  </a:lnTo>
                  <a:cubicBezTo>
                    <a:pt x="0" y="71605"/>
                    <a:pt x="10267" y="46818"/>
                    <a:pt x="28543" y="28543"/>
                  </a:cubicBezTo>
                  <a:cubicBezTo>
                    <a:pt x="46818" y="10267"/>
                    <a:pt x="71605" y="0"/>
                    <a:pt x="97451" y="0"/>
                  </a:cubicBezTo>
                  <a:close/>
                </a:path>
              </a:pathLst>
            </a:custGeom>
            <a:gradFill rotWithShape="true">
              <a:gsLst>
                <a:gs pos="0">
                  <a:srgbClr val="398DFA">
                    <a:alpha val="60000"/>
                  </a:srgbClr>
                </a:gs>
                <a:gs pos="50000">
                  <a:srgbClr val="0151B8">
                    <a:alpha val="14400"/>
                  </a:srgbClr>
                </a:gs>
                <a:gs pos="100000">
                  <a:srgbClr val="0151B8">
                    <a:alpha val="0"/>
                  </a:srgbClr>
                </a:gs>
              </a:gsLst>
              <a:lin ang="0"/>
            </a:gradFill>
          </p:spPr>
        </p:sp>
        <p:sp>
          <p:nvSpPr>
            <p:cNvPr name="TextBox 28" id="28"/>
            <p:cNvSpPr txBox="true"/>
            <p:nvPr/>
          </p:nvSpPr>
          <p:spPr>
            <a:xfrm>
              <a:off x="0" y="-38100"/>
              <a:ext cx="676471" cy="23300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897350" y="4425227"/>
            <a:ext cx="10493300" cy="1535130"/>
          </a:xfrm>
          <a:prstGeom prst="rect">
            <a:avLst/>
          </a:prstGeom>
        </p:spPr>
        <p:txBody>
          <a:bodyPr anchor="t" rtlCol="false" tIns="0" lIns="0" bIns="0" rIns="0">
            <a:spAutoFit/>
          </a:bodyPr>
          <a:lstStyle/>
          <a:p>
            <a:pPr algn="ctr">
              <a:lnSpc>
                <a:spcPts val="11775"/>
              </a:lnSpc>
            </a:pPr>
            <a:r>
              <a:rPr lang="en-US" sz="10803" b="true">
                <a:solidFill>
                  <a:srgbClr val="000000"/>
                </a:solidFill>
                <a:latin typeface="Aileron Bold"/>
                <a:ea typeface="Aileron Bold"/>
                <a:cs typeface="Aileron Bold"/>
                <a:sym typeface="Aileron Bold"/>
              </a:rPr>
              <a:t>Appendix</a:t>
            </a:r>
          </a:p>
        </p:txBody>
      </p:sp>
      <p:grpSp>
        <p:nvGrpSpPr>
          <p:cNvPr name="Group 3" id="3"/>
          <p:cNvGrpSpPr/>
          <p:nvPr/>
        </p:nvGrpSpPr>
        <p:grpSpPr>
          <a:xfrm rot="9689905">
            <a:off x="15694893" y="2874706"/>
            <a:ext cx="5289783" cy="528978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1587174">
            <a:off x="-2587967" y="1580050"/>
            <a:ext cx="5289783" cy="528978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16100875" y="259167"/>
            <a:ext cx="1384678" cy="138467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761729" y="6243643"/>
            <a:ext cx="1384678" cy="138467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5" id="15"/>
          <p:cNvGrpSpPr/>
          <p:nvPr/>
        </p:nvGrpSpPr>
        <p:grpSpPr>
          <a:xfrm rot="0">
            <a:off x="15791221" y="2031709"/>
            <a:ext cx="344610" cy="34461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8" id="18"/>
          <p:cNvGrpSpPr/>
          <p:nvPr/>
        </p:nvGrpSpPr>
        <p:grpSpPr>
          <a:xfrm rot="0">
            <a:off x="2363892" y="8024847"/>
            <a:ext cx="344610" cy="34461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1" id="21"/>
          <p:cNvSpPr/>
          <p:nvPr/>
        </p:nvSpPr>
        <p:spPr>
          <a:xfrm flipH="false" flipV="false" rot="0">
            <a:off x="15130881" y="415915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Freeform 22" id="22"/>
          <p:cNvSpPr/>
          <p:nvPr/>
        </p:nvSpPr>
        <p:spPr>
          <a:xfrm flipH="false" flipV="false" rot="0">
            <a:off x="1838693" y="415915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23" id="23"/>
          <p:cNvGrpSpPr/>
          <p:nvPr/>
        </p:nvGrpSpPr>
        <p:grpSpPr>
          <a:xfrm rot="0">
            <a:off x="349873" y="383749"/>
            <a:ext cx="2568477" cy="740016"/>
            <a:chOff x="0" y="0"/>
            <a:chExt cx="676471" cy="194901"/>
          </a:xfrm>
        </p:grpSpPr>
        <p:sp>
          <p:nvSpPr>
            <p:cNvPr name="Freeform 24" id="24"/>
            <p:cNvSpPr/>
            <p:nvPr/>
          </p:nvSpPr>
          <p:spPr>
            <a:xfrm flipH="false" flipV="false" rot="0">
              <a:off x="0" y="0"/>
              <a:ext cx="676471" cy="194901"/>
            </a:xfrm>
            <a:custGeom>
              <a:avLst/>
              <a:gdLst/>
              <a:ahLst/>
              <a:cxnLst/>
              <a:rect r="r" b="b" t="t" l="l"/>
              <a:pathLst>
                <a:path h="194901" w="676471">
                  <a:moveTo>
                    <a:pt x="97451" y="0"/>
                  </a:moveTo>
                  <a:lnTo>
                    <a:pt x="579021" y="0"/>
                  </a:lnTo>
                  <a:cubicBezTo>
                    <a:pt x="604866" y="0"/>
                    <a:pt x="629653" y="10267"/>
                    <a:pt x="647929" y="28543"/>
                  </a:cubicBezTo>
                  <a:cubicBezTo>
                    <a:pt x="666204" y="46818"/>
                    <a:pt x="676471" y="71605"/>
                    <a:pt x="676471" y="97451"/>
                  </a:cubicBezTo>
                  <a:lnTo>
                    <a:pt x="676471" y="97451"/>
                  </a:lnTo>
                  <a:cubicBezTo>
                    <a:pt x="676471" y="151271"/>
                    <a:pt x="632841" y="194901"/>
                    <a:pt x="579021" y="194901"/>
                  </a:cubicBezTo>
                  <a:lnTo>
                    <a:pt x="97451" y="194901"/>
                  </a:lnTo>
                  <a:cubicBezTo>
                    <a:pt x="71605" y="194901"/>
                    <a:pt x="46818" y="184634"/>
                    <a:pt x="28543" y="166359"/>
                  </a:cubicBezTo>
                  <a:cubicBezTo>
                    <a:pt x="10267" y="148083"/>
                    <a:pt x="0" y="123296"/>
                    <a:pt x="0" y="97451"/>
                  </a:cubicBezTo>
                  <a:lnTo>
                    <a:pt x="0" y="97451"/>
                  </a:lnTo>
                  <a:cubicBezTo>
                    <a:pt x="0" y="71605"/>
                    <a:pt x="10267" y="46818"/>
                    <a:pt x="28543" y="28543"/>
                  </a:cubicBezTo>
                  <a:cubicBezTo>
                    <a:pt x="46818" y="10267"/>
                    <a:pt x="71605" y="0"/>
                    <a:pt x="97451" y="0"/>
                  </a:cubicBezTo>
                  <a:close/>
                </a:path>
              </a:pathLst>
            </a:custGeom>
            <a:gradFill rotWithShape="true">
              <a:gsLst>
                <a:gs pos="0">
                  <a:srgbClr val="398DFA">
                    <a:alpha val="60000"/>
                  </a:srgbClr>
                </a:gs>
                <a:gs pos="50000">
                  <a:srgbClr val="0151B8">
                    <a:alpha val="14400"/>
                  </a:srgbClr>
                </a:gs>
                <a:gs pos="100000">
                  <a:srgbClr val="0151B8">
                    <a:alpha val="0"/>
                  </a:srgbClr>
                </a:gs>
              </a:gsLst>
              <a:lin ang="0"/>
            </a:gradFill>
          </p:spPr>
        </p:sp>
        <p:sp>
          <p:nvSpPr>
            <p:cNvPr name="TextBox 25" id="25"/>
            <p:cNvSpPr txBox="true"/>
            <p:nvPr/>
          </p:nvSpPr>
          <p:spPr>
            <a:xfrm>
              <a:off x="0" y="-38100"/>
              <a:ext cx="676471" cy="233001"/>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4992289" y="7903458"/>
            <a:ext cx="2568477" cy="740016"/>
            <a:chOff x="0" y="0"/>
            <a:chExt cx="676471" cy="194901"/>
          </a:xfrm>
        </p:grpSpPr>
        <p:sp>
          <p:nvSpPr>
            <p:cNvPr name="Freeform 27" id="27"/>
            <p:cNvSpPr/>
            <p:nvPr/>
          </p:nvSpPr>
          <p:spPr>
            <a:xfrm flipH="false" flipV="false" rot="0">
              <a:off x="0" y="0"/>
              <a:ext cx="676471" cy="194901"/>
            </a:xfrm>
            <a:custGeom>
              <a:avLst/>
              <a:gdLst/>
              <a:ahLst/>
              <a:cxnLst/>
              <a:rect r="r" b="b" t="t" l="l"/>
              <a:pathLst>
                <a:path h="194901" w="676471">
                  <a:moveTo>
                    <a:pt x="97451" y="0"/>
                  </a:moveTo>
                  <a:lnTo>
                    <a:pt x="579021" y="0"/>
                  </a:lnTo>
                  <a:cubicBezTo>
                    <a:pt x="604866" y="0"/>
                    <a:pt x="629653" y="10267"/>
                    <a:pt x="647929" y="28543"/>
                  </a:cubicBezTo>
                  <a:cubicBezTo>
                    <a:pt x="666204" y="46818"/>
                    <a:pt x="676471" y="71605"/>
                    <a:pt x="676471" y="97451"/>
                  </a:cubicBezTo>
                  <a:lnTo>
                    <a:pt x="676471" y="97451"/>
                  </a:lnTo>
                  <a:cubicBezTo>
                    <a:pt x="676471" y="151271"/>
                    <a:pt x="632841" y="194901"/>
                    <a:pt x="579021" y="194901"/>
                  </a:cubicBezTo>
                  <a:lnTo>
                    <a:pt x="97451" y="194901"/>
                  </a:lnTo>
                  <a:cubicBezTo>
                    <a:pt x="71605" y="194901"/>
                    <a:pt x="46818" y="184634"/>
                    <a:pt x="28543" y="166359"/>
                  </a:cubicBezTo>
                  <a:cubicBezTo>
                    <a:pt x="10267" y="148083"/>
                    <a:pt x="0" y="123296"/>
                    <a:pt x="0" y="97451"/>
                  </a:cubicBezTo>
                  <a:lnTo>
                    <a:pt x="0" y="97451"/>
                  </a:lnTo>
                  <a:cubicBezTo>
                    <a:pt x="0" y="71605"/>
                    <a:pt x="10267" y="46818"/>
                    <a:pt x="28543" y="28543"/>
                  </a:cubicBezTo>
                  <a:cubicBezTo>
                    <a:pt x="46818" y="10267"/>
                    <a:pt x="71605" y="0"/>
                    <a:pt x="97451" y="0"/>
                  </a:cubicBezTo>
                  <a:close/>
                </a:path>
              </a:pathLst>
            </a:custGeom>
            <a:gradFill rotWithShape="true">
              <a:gsLst>
                <a:gs pos="0">
                  <a:srgbClr val="398DFA">
                    <a:alpha val="60000"/>
                  </a:srgbClr>
                </a:gs>
                <a:gs pos="50000">
                  <a:srgbClr val="0151B8">
                    <a:alpha val="14400"/>
                  </a:srgbClr>
                </a:gs>
                <a:gs pos="100000">
                  <a:srgbClr val="0151B8">
                    <a:alpha val="0"/>
                  </a:srgbClr>
                </a:gs>
              </a:gsLst>
              <a:lin ang="0"/>
            </a:gradFill>
          </p:spPr>
        </p:sp>
        <p:sp>
          <p:nvSpPr>
            <p:cNvPr name="TextBox 28" id="28"/>
            <p:cNvSpPr txBox="true"/>
            <p:nvPr/>
          </p:nvSpPr>
          <p:spPr>
            <a:xfrm>
              <a:off x="0" y="-38100"/>
              <a:ext cx="676471" cy="23300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27508" y="423521"/>
            <a:ext cx="10675349" cy="885471"/>
          </a:xfrm>
          <a:prstGeom prst="rect">
            <a:avLst/>
          </a:prstGeom>
        </p:spPr>
        <p:txBody>
          <a:bodyPr anchor="t" rtlCol="false" tIns="0" lIns="0" bIns="0" rIns="0">
            <a:spAutoFit/>
          </a:bodyPr>
          <a:lstStyle/>
          <a:p>
            <a:pPr algn="ctr">
              <a:lnSpc>
                <a:spcPts val="6835"/>
              </a:lnSpc>
            </a:pPr>
            <a:r>
              <a:rPr lang="en-US" sz="5944" b="true">
                <a:solidFill>
                  <a:srgbClr val="0453B9"/>
                </a:solidFill>
                <a:latin typeface="Aileron Bold"/>
                <a:ea typeface="Aileron Bold"/>
                <a:cs typeface="Aileron Bold"/>
                <a:sym typeface="Aileron Bold"/>
              </a:rPr>
              <a:t>Appendix 1</a:t>
            </a:r>
          </a:p>
        </p:txBody>
      </p:sp>
      <p:pic>
        <p:nvPicPr>
          <p:cNvPr name="Picture 3" id="3"/>
          <p:cNvPicPr>
            <a:picLocks noChangeAspect="true"/>
          </p:cNvPicPr>
          <p:nvPr/>
        </p:nvPicPr>
        <p:blipFill>
          <a:blip r:embed="rId2"/>
          <a:stretch>
            <a:fillRect/>
          </a:stretch>
        </p:blipFill>
        <p:spPr>
          <a:xfrm rot="0">
            <a:off x="351270" y="614360"/>
            <a:ext cx="8129165" cy="4742013"/>
          </a:xfrm>
          <a:prstGeom prst="rect">
            <a:avLst/>
          </a:prstGeom>
        </p:spPr>
      </p:pic>
      <p:pic>
        <p:nvPicPr>
          <p:cNvPr name="Picture 4" id="4"/>
          <p:cNvPicPr>
            <a:picLocks noChangeAspect="true"/>
          </p:cNvPicPr>
          <p:nvPr/>
        </p:nvPicPr>
        <p:blipFill>
          <a:blip r:embed="rId3"/>
          <a:stretch>
            <a:fillRect/>
          </a:stretch>
        </p:blipFill>
        <p:spPr>
          <a:xfrm rot="0">
            <a:off x="2109891" y="3832179"/>
            <a:ext cx="5832881" cy="1332838"/>
          </a:xfrm>
          <a:prstGeom prst="rect">
            <a:avLst/>
          </a:prstGeom>
        </p:spPr>
      </p:pic>
      <p:pic>
        <p:nvPicPr>
          <p:cNvPr name="Picture 5" id="5"/>
          <p:cNvPicPr>
            <a:picLocks noChangeAspect="true"/>
          </p:cNvPicPr>
          <p:nvPr/>
        </p:nvPicPr>
        <p:blipFill>
          <a:blip r:embed="rId4"/>
          <a:stretch>
            <a:fillRect/>
          </a:stretch>
        </p:blipFill>
        <p:spPr>
          <a:xfrm rot="0">
            <a:off x="2780764" y="5380836"/>
            <a:ext cx="3892553" cy="1265080"/>
          </a:xfrm>
          <a:prstGeom prst="rect">
            <a:avLst/>
          </a:prstGeom>
        </p:spPr>
      </p:pic>
      <p:pic>
        <p:nvPicPr>
          <p:cNvPr name="Picture 6" id="6"/>
          <p:cNvPicPr>
            <a:picLocks noChangeAspect="true"/>
          </p:cNvPicPr>
          <p:nvPr/>
        </p:nvPicPr>
        <p:blipFill>
          <a:blip r:embed="rId5"/>
          <a:stretch>
            <a:fillRect/>
          </a:stretch>
        </p:blipFill>
        <p:spPr>
          <a:xfrm rot="0">
            <a:off x="2655013" y="6976603"/>
            <a:ext cx="4251260" cy="1167784"/>
          </a:xfrm>
          <a:prstGeom prst="rect">
            <a:avLst/>
          </a:prstGeom>
        </p:spPr>
      </p:pic>
      <p:pic>
        <p:nvPicPr>
          <p:cNvPr name="Picture 7" id="7"/>
          <p:cNvPicPr>
            <a:picLocks noChangeAspect="true"/>
          </p:cNvPicPr>
          <p:nvPr/>
        </p:nvPicPr>
        <p:blipFill>
          <a:blip r:embed="rId6"/>
          <a:stretch>
            <a:fillRect/>
          </a:stretch>
        </p:blipFill>
        <p:spPr>
          <a:xfrm rot="0">
            <a:off x="2693721" y="8170079"/>
            <a:ext cx="4937069" cy="1499644"/>
          </a:xfrm>
          <a:prstGeom prst="rect">
            <a:avLst/>
          </a:prstGeom>
        </p:spPr>
      </p:pic>
      <p:sp>
        <p:nvSpPr>
          <p:cNvPr name="TextBox 8" id="8"/>
          <p:cNvSpPr txBox="true"/>
          <p:nvPr/>
        </p:nvSpPr>
        <p:spPr>
          <a:xfrm rot="0">
            <a:off x="1028700" y="3667153"/>
            <a:ext cx="9398908" cy="1136015"/>
          </a:xfrm>
          <a:prstGeom prst="rect">
            <a:avLst/>
          </a:prstGeom>
        </p:spPr>
        <p:txBody>
          <a:bodyPr anchor="t" rtlCol="false" tIns="0" lIns="0" bIns="0" rIns="0">
            <a:spAutoFit/>
          </a:bodyPr>
          <a:lstStyle/>
          <a:p>
            <a:pPr algn="just">
              <a:lnSpc>
                <a:spcPts val="3079"/>
              </a:lnSpc>
            </a:pPr>
            <a:r>
              <a:rPr lang="en-US" sz="2199">
                <a:solidFill>
                  <a:srgbClr val="000000"/>
                </a:solidFill>
                <a:latin typeface="Poppins"/>
                <a:ea typeface="Poppins"/>
                <a:cs typeface="Poppins"/>
                <a:sym typeface="Poppins"/>
              </a:rPr>
              <a:t>(1) Forward Process (Gaussian Noise Addition)</a:t>
            </a:r>
          </a:p>
          <a:p>
            <a:pPr algn="just">
              <a:lnSpc>
                <a:spcPts val="2940"/>
              </a:lnSpc>
            </a:pPr>
          </a:p>
          <a:p>
            <a:pPr algn="just">
              <a:lnSpc>
                <a:spcPts val="2940"/>
              </a:lnSpc>
            </a:pPr>
          </a:p>
        </p:txBody>
      </p:sp>
      <p:sp>
        <p:nvSpPr>
          <p:cNvPr name="TextBox 9" id="9"/>
          <p:cNvSpPr txBox="true"/>
          <p:nvPr/>
        </p:nvSpPr>
        <p:spPr>
          <a:xfrm rot="0">
            <a:off x="1028700" y="5108633"/>
            <a:ext cx="9398908" cy="1136015"/>
          </a:xfrm>
          <a:prstGeom prst="rect">
            <a:avLst/>
          </a:prstGeom>
        </p:spPr>
        <p:txBody>
          <a:bodyPr anchor="t" rtlCol="false" tIns="0" lIns="0" bIns="0" rIns="0">
            <a:spAutoFit/>
          </a:bodyPr>
          <a:lstStyle/>
          <a:p>
            <a:pPr algn="just">
              <a:lnSpc>
                <a:spcPts val="3079"/>
              </a:lnSpc>
            </a:pPr>
            <a:r>
              <a:rPr lang="en-US" sz="2199">
                <a:solidFill>
                  <a:srgbClr val="000000"/>
                </a:solidFill>
                <a:latin typeface="Poppins"/>
                <a:ea typeface="Poppins"/>
                <a:cs typeface="Poppins"/>
                <a:sym typeface="Poppins"/>
              </a:rPr>
              <a:t>(2) Rearranging to Estimate X0</a:t>
            </a:r>
          </a:p>
          <a:p>
            <a:pPr algn="just">
              <a:lnSpc>
                <a:spcPts val="2940"/>
              </a:lnSpc>
            </a:pPr>
          </a:p>
          <a:p>
            <a:pPr algn="just">
              <a:lnSpc>
                <a:spcPts val="2940"/>
              </a:lnSpc>
            </a:pPr>
          </a:p>
        </p:txBody>
      </p:sp>
      <p:sp>
        <p:nvSpPr>
          <p:cNvPr name="TextBox 10" id="10"/>
          <p:cNvSpPr txBox="true"/>
          <p:nvPr/>
        </p:nvSpPr>
        <p:spPr>
          <a:xfrm rot="0">
            <a:off x="1028700" y="6502511"/>
            <a:ext cx="8832506" cy="1526540"/>
          </a:xfrm>
          <a:prstGeom prst="rect">
            <a:avLst/>
          </a:prstGeom>
        </p:spPr>
        <p:txBody>
          <a:bodyPr anchor="t" rtlCol="false" tIns="0" lIns="0" bIns="0" rIns="0">
            <a:spAutoFit/>
          </a:bodyPr>
          <a:lstStyle/>
          <a:p>
            <a:pPr algn="just">
              <a:lnSpc>
                <a:spcPts val="3079"/>
              </a:lnSpc>
            </a:pPr>
            <a:r>
              <a:rPr lang="en-US" sz="2199">
                <a:solidFill>
                  <a:srgbClr val="000000"/>
                </a:solidFill>
                <a:latin typeface="Poppins"/>
                <a:ea typeface="Poppins"/>
                <a:cs typeface="Poppins"/>
                <a:sym typeface="Poppins"/>
              </a:rPr>
              <a:t>(3) Since the score-based diffusion model learns to predict ϵ, or its scaled version</a:t>
            </a:r>
          </a:p>
          <a:p>
            <a:pPr algn="just">
              <a:lnSpc>
                <a:spcPts val="2940"/>
              </a:lnSpc>
            </a:pPr>
          </a:p>
          <a:p>
            <a:pPr algn="just">
              <a:lnSpc>
                <a:spcPts val="2940"/>
              </a:lnSpc>
            </a:pPr>
          </a:p>
        </p:txBody>
      </p:sp>
      <p:sp>
        <p:nvSpPr>
          <p:cNvPr name="TextBox 11" id="11"/>
          <p:cNvSpPr txBox="true"/>
          <p:nvPr/>
        </p:nvSpPr>
        <p:spPr>
          <a:xfrm rot="0">
            <a:off x="1037950" y="7971901"/>
            <a:ext cx="8832506" cy="1136015"/>
          </a:xfrm>
          <a:prstGeom prst="rect">
            <a:avLst/>
          </a:prstGeom>
        </p:spPr>
        <p:txBody>
          <a:bodyPr anchor="t" rtlCol="false" tIns="0" lIns="0" bIns="0" rIns="0">
            <a:spAutoFit/>
          </a:bodyPr>
          <a:lstStyle/>
          <a:p>
            <a:pPr algn="just">
              <a:lnSpc>
                <a:spcPts val="3079"/>
              </a:lnSpc>
            </a:pPr>
            <a:r>
              <a:rPr lang="en-US" sz="2199">
                <a:solidFill>
                  <a:srgbClr val="000000"/>
                </a:solidFill>
                <a:latin typeface="Poppins"/>
                <a:ea typeface="Poppins"/>
                <a:cs typeface="Poppins"/>
                <a:sym typeface="Poppins"/>
              </a:rPr>
              <a:t>(4) Sub (3) in (2)</a:t>
            </a:r>
          </a:p>
          <a:p>
            <a:pPr algn="just">
              <a:lnSpc>
                <a:spcPts val="2940"/>
              </a:lnSpc>
            </a:pPr>
          </a:p>
          <a:p>
            <a:pPr algn="just">
              <a:lnSpc>
                <a:spcPts val="2940"/>
              </a:lnSpc>
            </a:pPr>
          </a:p>
        </p:txBody>
      </p:sp>
      <p:sp>
        <p:nvSpPr>
          <p:cNvPr name="Freeform 12" id="12"/>
          <p:cNvSpPr/>
          <p:nvPr/>
        </p:nvSpPr>
        <p:spPr>
          <a:xfrm flipH="false" flipV="false" rot="-5400000">
            <a:off x="15610078" y="4547235"/>
            <a:ext cx="2213706" cy="1192531"/>
          </a:xfrm>
          <a:custGeom>
            <a:avLst/>
            <a:gdLst/>
            <a:ahLst/>
            <a:cxnLst/>
            <a:rect r="r" b="b" t="t" l="l"/>
            <a:pathLst>
              <a:path h="1192531" w="2213706">
                <a:moveTo>
                  <a:pt x="0" y="0"/>
                </a:moveTo>
                <a:lnTo>
                  <a:pt x="2213705" y="0"/>
                </a:lnTo>
                <a:lnTo>
                  <a:pt x="2213705" y="1192530"/>
                </a:lnTo>
                <a:lnTo>
                  <a:pt x="0" y="1192530"/>
                </a:lnTo>
                <a:lnTo>
                  <a:pt x="0" y="0"/>
                </a:lnTo>
                <a:close/>
              </a:path>
            </a:pathLst>
          </a:custGeom>
          <a:blipFill>
            <a:blip r:embed="rId7">
              <a:extLst>
                <a:ext uri="{96DAC541-7B7A-43D3-8B79-37D633B846F1}">
                  <asvg:svgBlip xmlns:asvg="http://schemas.microsoft.com/office/drawing/2016/SVG/main" r:embed="rId8"/>
                </a:ext>
              </a:extLst>
            </a:blip>
            <a:stretch>
              <a:fillRect l="0" t="0" r="0" b="-85630"/>
            </a:stretch>
          </a:blipFill>
        </p:spPr>
      </p:sp>
      <p:sp>
        <p:nvSpPr>
          <p:cNvPr name="TextBox 13" id="13"/>
          <p:cNvSpPr txBox="true"/>
          <p:nvPr/>
        </p:nvSpPr>
        <p:spPr>
          <a:xfrm rot="0">
            <a:off x="831444" y="1501525"/>
            <a:ext cx="16267476" cy="517803"/>
          </a:xfrm>
          <a:prstGeom prst="rect">
            <a:avLst/>
          </a:prstGeom>
        </p:spPr>
        <p:txBody>
          <a:bodyPr anchor="t" rtlCol="false" tIns="0" lIns="0" bIns="0" rIns="0">
            <a:spAutoFit/>
          </a:bodyPr>
          <a:lstStyle/>
          <a:p>
            <a:pPr algn="ctr">
              <a:lnSpc>
                <a:spcPts val="4075"/>
              </a:lnSpc>
            </a:pPr>
            <a:r>
              <a:rPr lang="en-US" sz="3543" b="true">
                <a:solidFill>
                  <a:srgbClr val="2D80EB"/>
                </a:solidFill>
                <a:latin typeface="Aileron Bold"/>
                <a:ea typeface="Aileron Bold"/>
                <a:cs typeface="Aileron Bold"/>
                <a:sym typeface="Aileron Bold"/>
              </a:rPr>
              <a:t>Derivation of Approximating Clean Image X{0 | t} from Noisy Image X{t}</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57275"/>
            <a:ext cx="10675349" cy="1820826"/>
          </a:xfrm>
          <a:prstGeom prst="rect">
            <a:avLst/>
          </a:prstGeom>
        </p:spPr>
        <p:txBody>
          <a:bodyPr anchor="t" rtlCol="false" tIns="0" lIns="0" bIns="0" rIns="0">
            <a:spAutoFit/>
          </a:bodyPr>
          <a:lstStyle/>
          <a:p>
            <a:pPr algn="l">
              <a:lnSpc>
                <a:spcPts val="7180"/>
              </a:lnSpc>
            </a:pPr>
            <a:r>
              <a:rPr lang="en-US" sz="6244" b="true">
                <a:solidFill>
                  <a:srgbClr val="0453B9"/>
                </a:solidFill>
                <a:latin typeface="Aileron Bold"/>
                <a:ea typeface="Aileron Bold"/>
                <a:cs typeface="Aileron Bold"/>
                <a:sym typeface="Aileron Bold"/>
              </a:rPr>
              <a:t>Appendix 2</a:t>
            </a:r>
          </a:p>
          <a:p>
            <a:pPr algn="l">
              <a:lnSpc>
                <a:spcPts val="7180"/>
              </a:lnSpc>
            </a:pPr>
          </a:p>
        </p:txBody>
      </p:sp>
      <p:sp>
        <p:nvSpPr>
          <p:cNvPr name="Freeform 3" id="3"/>
          <p:cNvSpPr/>
          <p:nvPr/>
        </p:nvSpPr>
        <p:spPr>
          <a:xfrm flipH="false" flipV="false" rot="-5400000">
            <a:off x="15130146" y="812907"/>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TextBox 4" id="4"/>
          <p:cNvSpPr txBox="true"/>
          <p:nvPr/>
        </p:nvSpPr>
        <p:spPr>
          <a:xfrm rot="0">
            <a:off x="1028700" y="2187068"/>
            <a:ext cx="14405538" cy="557173"/>
          </a:xfrm>
          <a:prstGeom prst="rect">
            <a:avLst/>
          </a:prstGeom>
        </p:spPr>
        <p:txBody>
          <a:bodyPr anchor="t" rtlCol="false" tIns="0" lIns="0" bIns="0" rIns="0">
            <a:spAutoFit/>
          </a:bodyPr>
          <a:lstStyle/>
          <a:p>
            <a:pPr algn="l">
              <a:lnSpc>
                <a:spcPts val="4305"/>
              </a:lnSpc>
            </a:pPr>
            <a:r>
              <a:rPr lang="en-US" sz="3743" b="true">
                <a:solidFill>
                  <a:srgbClr val="7FB5FA"/>
                </a:solidFill>
                <a:latin typeface="Aileron Bold"/>
                <a:ea typeface="Aileron Bold"/>
                <a:cs typeface="Aileron Bold"/>
                <a:sym typeface="Aileron Bold"/>
              </a:rPr>
              <a:t>Experimental Setup - Multi-Conditional Groups Combination</a:t>
            </a:r>
          </a:p>
        </p:txBody>
      </p:sp>
      <p:sp>
        <p:nvSpPr>
          <p:cNvPr name="TextBox 5" id="5"/>
          <p:cNvSpPr txBox="true"/>
          <p:nvPr/>
        </p:nvSpPr>
        <p:spPr>
          <a:xfrm rot="0">
            <a:off x="1028700" y="2905330"/>
            <a:ext cx="12656931" cy="398780"/>
          </a:xfrm>
          <a:prstGeom prst="rect">
            <a:avLst/>
          </a:prstGeom>
        </p:spPr>
        <p:txBody>
          <a:bodyPr anchor="t" rtlCol="false" tIns="0" lIns="0" bIns="0" rIns="0">
            <a:spAutoFit/>
          </a:bodyPr>
          <a:lstStyle/>
          <a:p>
            <a:pPr algn="l">
              <a:lnSpc>
                <a:spcPts val="3220"/>
              </a:lnSpc>
              <a:spcBef>
                <a:spcPct val="0"/>
              </a:spcBef>
            </a:pPr>
            <a:r>
              <a:rPr lang="en-US" sz="2300">
                <a:solidFill>
                  <a:srgbClr val="000000"/>
                </a:solidFill>
                <a:latin typeface="Poppins"/>
                <a:ea typeface="Poppins"/>
                <a:cs typeface="Poppins"/>
                <a:sym typeface="Poppins"/>
              </a:rPr>
              <a:t>Classified conditions into similar groups based on the type of information they provide</a:t>
            </a:r>
          </a:p>
        </p:txBody>
      </p:sp>
      <p:graphicFrame>
        <p:nvGraphicFramePr>
          <p:cNvPr name="Table 6" id="6"/>
          <p:cNvGraphicFramePr>
            <a:graphicFrameLocks noGrp="true"/>
          </p:cNvGraphicFramePr>
          <p:nvPr/>
        </p:nvGraphicFramePr>
        <p:xfrm>
          <a:off x="1028700" y="3827985"/>
          <a:ext cx="12656931" cy="4876964"/>
        </p:xfrm>
        <a:graphic>
          <a:graphicData uri="http://schemas.openxmlformats.org/drawingml/2006/table">
            <a:tbl>
              <a:tblPr/>
              <a:tblGrid>
                <a:gridCol w="3031721"/>
                <a:gridCol w="5584916"/>
                <a:gridCol w="4040294"/>
              </a:tblGrid>
              <a:tr h="902400">
                <a:tc>
                  <a:txBody>
                    <a:bodyPr anchor="t" rtlCol="false"/>
                    <a:lstStyle/>
                    <a:p>
                      <a:pPr algn="ctr">
                        <a:lnSpc>
                          <a:spcPts val="2659"/>
                        </a:lnSpc>
                        <a:defRPr/>
                      </a:pPr>
                      <a:r>
                        <a:rPr lang="en-US" sz="1899" b="true">
                          <a:solidFill>
                            <a:srgbClr val="FFFFFF"/>
                          </a:solidFill>
                          <a:latin typeface="Poppins Bold"/>
                          <a:ea typeface="Poppins Bold"/>
                          <a:cs typeface="Poppins Bold"/>
                          <a:sym typeface="Poppins Bold"/>
                        </a:rPr>
                        <a:t>Group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a:txBody>
                    <a:bodyPr anchor="t" rtlCol="false"/>
                    <a:lstStyle/>
                    <a:p>
                      <a:pPr algn="ctr">
                        <a:lnSpc>
                          <a:spcPts val="2659"/>
                        </a:lnSpc>
                        <a:defRPr/>
                      </a:pPr>
                      <a:r>
                        <a:rPr lang="en-US" sz="1899" b="true">
                          <a:solidFill>
                            <a:srgbClr val="FFFFFF"/>
                          </a:solidFill>
                          <a:latin typeface="Poppins Bold"/>
                          <a:ea typeface="Poppins Bold"/>
                          <a:cs typeface="Poppins Bold"/>
                          <a:sym typeface="Poppins Bold"/>
                        </a:rPr>
                        <a:t>Description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a:txBody>
                    <a:bodyPr anchor="t" rtlCol="false"/>
                    <a:lstStyle/>
                    <a:p>
                      <a:pPr algn="ctr">
                        <a:lnSpc>
                          <a:spcPts val="2659"/>
                        </a:lnSpc>
                        <a:defRPr/>
                      </a:pPr>
                      <a:r>
                        <a:rPr lang="en-US" sz="1899" b="true">
                          <a:solidFill>
                            <a:srgbClr val="FFFFFF"/>
                          </a:solidFill>
                          <a:latin typeface="Poppins Bold"/>
                          <a:ea typeface="Poppins Bold"/>
                          <a:cs typeface="Poppins Bold"/>
                          <a:sym typeface="Poppins Bold"/>
                        </a:rPr>
                        <a:t>Conditions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r>
              <a:tr h="1497765">
                <a:tc>
                  <a:txBody>
                    <a:bodyPr anchor="t" rtlCol="false"/>
                    <a:lstStyle/>
                    <a:p>
                      <a:pPr algn="l">
                        <a:lnSpc>
                          <a:spcPts val="2659"/>
                        </a:lnSpc>
                        <a:defRPr/>
                      </a:pPr>
                      <a:r>
                        <a:rPr lang="en-US" sz="1899">
                          <a:solidFill>
                            <a:srgbClr val="000000"/>
                          </a:solidFill>
                          <a:latin typeface="Poppins"/>
                          <a:ea typeface="Poppins"/>
                          <a:cs typeface="Poppins"/>
                          <a:sym typeface="Poppins"/>
                        </a:rPr>
                        <a:t>Structural Representation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Poppins"/>
                          <a:ea typeface="Poppins"/>
                          <a:cs typeface="Poppins"/>
                          <a:sym typeface="Poppins"/>
                        </a:rPr>
                        <a:t>Defines the specifics of the shape and structure of the facial subject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Poppins"/>
                          <a:ea typeface="Poppins"/>
                          <a:cs typeface="Poppins"/>
                          <a:sym typeface="Poppins"/>
                        </a:rPr>
                        <a:t>Face ID, </a:t>
                      </a:r>
                      <a:r>
                        <a:rPr lang="en-US" sz="1899">
                          <a:solidFill>
                            <a:srgbClr val="000000"/>
                          </a:solidFill>
                          <a:latin typeface="Poppins"/>
                          <a:ea typeface="Poppins"/>
                          <a:cs typeface="Poppins"/>
                          <a:sym typeface="Poppins"/>
                        </a:rPr>
                        <a:t>Sketch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38400">
                <a:tc>
                  <a:txBody>
                    <a:bodyPr anchor="t" rtlCol="false"/>
                    <a:lstStyle/>
                    <a:p>
                      <a:pPr algn="l">
                        <a:lnSpc>
                          <a:spcPts val="2659"/>
                        </a:lnSpc>
                        <a:defRPr/>
                      </a:pPr>
                      <a:r>
                        <a:rPr lang="en-US" sz="1899">
                          <a:solidFill>
                            <a:srgbClr val="000000"/>
                          </a:solidFill>
                          <a:latin typeface="Poppins"/>
                          <a:ea typeface="Poppins"/>
                          <a:cs typeface="Poppins"/>
                          <a:sym typeface="Poppins"/>
                        </a:rPr>
                        <a:t>Spatial Feature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Poppins"/>
                          <a:ea typeface="Poppins"/>
                          <a:cs typeface="Poppins"/>
                          <a:sym typeface="Poppins"/>
                        </a:rPr>
                        <a:t>Describes locations of key points and regions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Poppins"/>
                          <a:ea typeface="Poppins"/>
                          <a:cs typeface="Poppins"/>
                          <a:sym typeface="Poppins"/>
                        </a:rPr>
                        <a:t>Landmark, Segmentation Map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38400">
                <a:tc>
                  <a:txBody>
                    <a:bodyPr anchor="t" rtlCol="false"/>
                    <a:lstStyle/>
                    <a:p>
                      <a:pPr algn="l">
                        <a:lnSpc>
                          <a:spcPts val="2659"/>
                        </a:lnSpc>
                        <a:defRPr/>
                      </a:pPr>
                      <a:r>
                        <a:rPr lang="en-US" sz="1899">
                          <a:solidFill>
                            <a:srgbClr val="000000"/>
                          </a:solidFill>
                          <a:latin typeface="Poppins"/>
                          <a:ea typeface="Poppins"/>
                          <a:cs typeface="Poppins"/>
                          <a:sym typeface="Poppins"/>
                        </a:rPr>
                        <a:t>Semantic Description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Poppins"/>
                          <a:ea typeface="Poppins"/>
                          <a:cs typeface="Poppins"/>
                          <a:sym typeface="Poppins"/>
                        </a:rPr>
                        <a:t>Provides high-level conceptual information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Poppins"/>
                          <a:ea typeface="Poppins"/>
                          <a:cs typeface="Poppins"/>
                          <a:sym typeface="Poppins"/>
                        </a:rPr>
                        <a:t>Text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7" id="7"/>
          <p:cNvGrpSpPr/>
          <p:nvPr/>
        </p:nvGrpSpPr>
        <p:grpSpPr>
          <a:xfrm rot="0">
            <a:off x="16979895" y="0"/>
            <a:ext cx="1365255" cy="10287000"/>
            <a:chOff x="0" y="0"/>
            <a:chExt cx="359573" cy="2709333"/>
          </a:xfrm>
        </p:grpSpPr>
        <p:sp>
          <p:nvSpPr>
            <p:cNvPr name="Freeform 8" id="8"/>
            <p:cNvSpPr/>
            <p:nvPr/>
          </p:nvSpPr>
          <p:spPr>
            <a:xfrm flipH="false" flipV="false" rot="0">
              <a:off x="0" y="0"/>
              <a:ext cx="359573" cy="2709333"/>
            </a:xfrm>
            <a:custGeom>
              <a:avLst/>
              <a:gdLst/>
              <a:ahLst/>
              <a:cxnLst/>
              <a:rect r="r" b="b" t="t" l="l"/>
              <a:pathLst>
                <a:path h="2709333" w="359573">
                  <a:moveTo>
                    <a:pt x="0" y="0"/>
                  </a:moveTo>
                  <a:lnTo>
                    <a:pt x="359573" y="0"/>
                  </a:lnTo>
                  <a:lnTo>
                    <a:pt x="359573" y="2709333"/>
                  </a:lnTo>
                  <a:lnTo>
                    <a:pt x="0" y="2709333"/>
                  </a:lnTo>
                  <a:close/>
                </a:path>
              </a:pathLst>
            </a:custGeom>
            <a:gradFill rotWithShape="true">
              <a:gsLst>
                <a:gs pos="0">
                  <a:srgbClr val="0453B9">
                    <a:alpha val="100000"/>
                  </a:srgbClr>
                </a:gs>
                <a:gs pos="100000">
                  <a:srgbClr val="3881DF">
                    <a:alpha val="100000"/>
                  </a:srgbClr>
                </a:gs>
              </a:gsLst>
              <a:lin ang="2700000"/>
            </a:gradFill>
          </p:spPr>
        </p:sp>
        <p:sp>
          <p:nvSpPr>
            <p:cNvPr name="TextBox 9" id="9"/>
            <p:cNvSpPr txBox="true"/>
            <p:nvPr/>
          </p:nvSpPr>
          <p:spPr>
            <a:xfrm>
              <a:off x="0" y="-57150"/>
              <a:ext cx="359573" cy="2766483"/>
            </a:xfrm>
            <a:prstGeom prst="rect">
              <a:avLst/>
            </a:prstGeom>
          </p:spPr>
          <p:txBody>
            <a:bodyPr anchor="ctr" rtlCol="false" tIns="50800" lIns="50800" bIns="50800" rIns="50800"/>
            <a:lstStyle/>
            <a:p>
              <a:pPr algn="ctr">
                <a:lnSpc>
                  <a:spcPts val="2735"/>
                </a:lnSpc>
              </a:pPr>
            </a:p>
          </p:txBody>
        </p:sp>
      </p:grpSp>
      <p:grpSp>
        <p:nvGrpSpPr>
          <p:cNvPr name="Group 10" id="10"/>
          <p:cNvGrpSpPr/>
          <p:nvPr/>
        </p:nvGrpSpPr>
        <p:grpSpPr>
          <a:xfrm rot="0">
            <a:off x="6404501" y="9720110"/>
            <a:ext cx="7020469" cy="1076631"/>
            <a:chOff x="0" y="0"/>
            <a:chExt cx="1849012" cy="283557"/>
          </a:xfrm>
        </p:grpSpPr>
        <p:sp>
          <p:nvSpPr>
            <p:cNvPr name="Freeform 11" id="11"/>
            <p:cNvSpPr/>
            <p:nvPr/>
          </p:nvSpPr>
          <p:spPr>
            <a:xfrm flipH="false" flipV="false" rot="0">
              <a:off x="0" y="0"/>
              <a:ext cx="1849012" cy="283557"/>
            </a:xfrm>
            <a:custGeom>
              <a:avLst/>
              <a:gdLst/>
              <a:ahLst/>
              <a:cxnLst/>
              <a:rect r="r" b="b" t="t" l="l"/>
              <a:pathLst>
                <a:path h="283557" w="1849012">
                  <a:moveTo>
                    <a:pt x="110276" y="0"/>
                  </a:moveTo>
                  <a:lnTo>
                    <a:pt x="1738736" y="0"/>
                  </a:lnTo>
                  <a:cubicBezTo>
                    <a:pt x="1767983" y="0"/>
                    <a:pt x="1796032" y="11618"/>
                    <a:pt x="1816713" y="32299"/>
                  </a:cubicBezTo>
                  <a:cubicBezTo>
                    <a:pt x="1837394" y="52980"/>
                    <a:pt x="1849012" y="81029"/>
                    <a:pt x="1849012" y="110276"/>
                  </a:cubicBezTo>
                  <a:lnTo>
                    <a:pt x="1849012" y="173281"/>
                  </a:lnTo>
                  <a:cubicBezTo>
                    <a:pt x="1849012" y="234185"/>
                    <a:pt x="1799640" y="283557"/>
                    <a:pt x="1738736" y="283557"/>
                  </a:cubicBezTo>
                  <a:lnTo>
                    <a:pt x="110276" y="283557"/>
                  </a:lnTo>
                  <a:cubicBezTo>
                    <a:pt x="81029" y="283557"/>
                    <a:pt x="52980" y="271939"/>
                    <a:pt x="32299" y="251258"/>
                  </a:cubicBezTo>
                  <a:cubicBezTo>
                    <a:pt x="11618" y="230577"/>
                    <a:pt x="0" y="202528"/>
                    <a:pt x="0" y="173281"/>
                  </a:cubicBezTo>
                  <a:lnTo>
                    <a:pt x="0" y="110276"/>
                  </a:lnTo>
                  <a:cubicBezTo>
                    <a:pt x="0" y="81029"/>
                    <a:pt x="11618" y="52980"/>
                    <a:pt x="32299" y="32299"/>
                  </a:cubicBezTo>
                  <a:cubicBezTo>
                    <a:pt x="52980" y="11618"/>
                    <a:pt x="81029" y="0"/>
                    <a:pt x="110276"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12" id="12"/>
            <p:cNvSpPr txBox="true"/>
            <p:nvPr/>
          </p:nvSpPr>
          <p:spPr>
            <a:xfrm>
              <a:off x="0" y="-38100"/>
              <a:ext cx="1849012" cy="321657"/>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27508" y="423521"/>
            <a:ext cx="10675349" cy="885471"/>
          </a:xfrm>
          <a:prstGeom prst="rect">
            <a:avLst/>
          </a:prstGeom>
        </p:spPr>
        <p:txBody>
          <a:bodyPr anchor="t" rtlCol="false" tIns="0" lIns="0" bIns="0" rIns="0">
            <a:spAutoFit/>
          </a:bodyPr>
          <a:lstStyle/>
          <a:p>
            <a:pPr algn="ctr">
              <a:lnSpc>
                <a:spcPts val="6835"/>
              </a:lnSpc>
            </a:pPr>
            <a:r>
              <a:rPr lang="en-US" sz="5944" b="true">
                <a:solidFill>
                  <a:srgbClr val="0453B9"/>
                </a:solidFill>
                <a:latin typeface="Aileron Bold"/>
                <a:ea typeface="Aileron Bold"/>
                <a:cs typeface="Aileron Bold"/>
                <a:sym typeface="Aileron Bold"/>
              </a:rPr>
              <a:t>Appendix 3</a:t>
            </a:r>
          </a:p>
        </p:txBody>
      </p:sp>
      <p:sp>
        <p:nvSpPr>
          <p:cNvPr name="Freeform 3" id="3"/>
          <p:cNvSpPr/>
          <p:nvPr/>
        </p:nvSpPr>
        <p:spPr>
          <a:xfrm flipH="false" flipV="false" rot="-5400000">
            <a:off x="15556182" y="4547235"/>
            <a:ext cx="2213706" cy="1192531"/>
          </a:xfrm>
          <a:custGeom>
            <a:avLst/>
            <a:gdLst/>
            <a:ahLst/>
            <a:cxnLst/>
            <a:rect r="r" b="b" t="t" l="l"/>
            <a:pathLst>
              <a:path h="1192531" w="2213706">
                <a:moveTo>
                  <a:pt x="0" y="0"/>
                </a:moveTo>
                <a:lnTo>
                  <a:pt x="2213705" y="0"/>
                </a:lnTo>
                <a:lnTo>
                  <a:pt x="2213705" y="1192530"/>
                </a:lnTo>
                <a:lnTo>
                  <a:pt x="0" y="119253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TextBox 4" id="4"/>
          <p:cNvSpPr txBox="true"/>
          <p:nvPr/>
        </p:nvSpPr>
        <p:spPr>
          <a:xfrm rot="0">
            <a:off x="831444" y="1501525"/>
            <a:ext cx="16267476" cy="517803"/>
          </a:xfrm>
          <a:prstGeom prst="rect">
            <a:avLst/>
          </a:prstGeom>
        </p:spPr>
        <p:txBody>
          <a:bodyPr anchor="t" rtlCol="false" tIns="0" lIns="0" bIns="0" rIns="0">
            <a:spAutoFit/>
          </a:bodyPr>
          <a:lstStyle/>
          <a:p>
            <a:pPr algn="ctr">
              <a:lnSpc>
                <a:spcPts val="4075"/>
              </a:lnSpc>
            </a:pPr>
            <a:r>
              <a:rPr lang="en-US" sz="3543" b="true">
                <a:solidFill>
                  <a:srgbClr val="2D80EB"/>
                </a:solidFill>
                <a:latin typeface="Aileron Bold"/>
                <a:ea typeface="Aileron Bold"/>
                <a:cs typeface="Aileron Bold"/>
                <a:sym typeface="Aileron Bold"/>
              </a:rPr>
              <a:t>Models</a:t>
            </a:r>
          </a:p>
        </p:txBody>
      </p:sp>
      <p:graphicFrame>
        <p:nvGraphicFramePr>
          <p:cNvPr name="Table 5" id="5"/>
          <p:cNvGraphicFramePr>
            <a:graphicFrameLocks noGrp="true"/>
          </p:cNvGraphicFramePr>
          <p:nvPr/>
        </p:nvGraphicFramePr>
        <p:xfrm>
          <a:off x="2590720" y="2190778"/>
          <a:ext cx="12856609" cy="7537766"/>
        </p:xfrm>
        <a:graphic>
          <a:graphicData uri="http://schemas.openxmlformats.org/drawingml/2006/table">
            <a:tbl>
              <a:tblPr/>
              <a:tblGrid>
                <a:gridCol w="4226066"/>
                <a:gridCol w="1443288"/>
                <a:gridCol w="1395847"/>
                <a:gridCol w="1573546"/>
                <a:gridCol w="1519180"/>
                <a:gridCol w="1264975"/>
                <a:gridCol w="1433706"/>
              </a:tblGrid>
              <a:tr h="886946">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Characteristics \ Technique</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453B9"/>
                    </a:solidFill>
                  </a:tcPr>
                </a:tc>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Euclidean Distance</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453B9"/>
                    </a:solidFill>
                  </a:tcPr>
                </a:tc>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Cosine Similarity</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453B9"/>
                    </a:solidFill>
                  </a:tcPr>
                </a:tc>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Pearson Correlation</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453B9"/>
                    </a:solidFill>
                  </a:tcPr>
                </a:tc>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Polynomial Kernel</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453B9"/>
                    </a:solidFill>
                  </a:tcPr>
                </a:tc>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Sigmoid Kernel</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453B9"/>
                    </a:solidFill>
                  </a:tcPr>
                </a:tc>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Gaussian Kernel </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453B9"/>
                    </a:solidFill>
                  </a:tcPr>
                </a:tc>
              </a:tr>
              <a:tr h="818448">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Captures linear relationships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18448">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Captures non-linear relationships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18448">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Invariant to vector magnitudes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18448">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Sensitive to spatial structure</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86946">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Suitable for high-dimensional data</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53184">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Captures complex interactions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18448">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Computational cost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18448">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Robust to noise or scale variance</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bl>
          </a:graphicData>
        </a:graphic>
      </p:graphicFrame>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244732"/>
            <a:ext cx="18288000" cy="5964026"/>
            <a:chOff x="0" y="0"/>
            <a:chExt cx="4816593" cy="1570772"/>
          </a:xfrm>
        </p:grpSpPr>
        <p:sp>
          <p:nvSpPr>
            <p:cNvPr name="Freeform 3" id="3"/>
            <p:cNvSpPr/>
            <p:nvPr/>
          </p:nvSpPr>
          <p:spPr>
            <a:xfrm flipH="false" flipV="false" rot="0">
              <a:off x="0" y="0"/>
              <a:ext cx="4816592" cy="1570772"/>
            </a:xfrm>
            <a:custGeom>
              <a:avLst/>
              <a:gdLst/>
              <a:ahLst/>
              <a:cxnLst/>
              <a:rect r="r" b="b" t="t" l="l"/>
              <a:pathLst>
                <a:path h="1570772" w="4816592">
                  <a:moveTo>
                    <a:pt x="0" y="0"/>
                  </a:moveTo>
                  <a:lnTo>
                    <a:pt x="4816592" y="0"/>
                  </a:lnTo>
                  <a:lnTo>
                    <a:pt x="4816592" y="1570772"/>
                  </a:lnTo>
                  <a:lnTo>
                    <a:pt x="0" y="1570772"/>
                  </a:lnTo>
                  <a:close/>
                </a:path>
              </a:pathLst>
            </a:custGeom>
            <a:solidFill>
              <a:srgbClr val="0453B9"/>
            </a:solidFill>
          </p:spPr>
        </p:sp>
        <p:sp>
          <p:nvSpPr>
            <p:cNvPr name="TextBox 4" id="4"/>
            <p:cNvSpPr txBox="true"/>
            <p:nvPr/>
          </p:nvSpPr>
          <p:spPr>
            <a:xfrm>
              <a:off x="0" y="-57150"/>
              <a:ext cx="4816593" cy="1627922"/>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0">
            <a:off x="2338161" y="3133510"/>
            <a:ext cx="2736865" cy="27368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7FB5FA">
                    <a:alpha val="24000"/>
                  </a:srgbClr>
                </a:gs>
                <a:gs pos="100000">
                  <a:srgbClr val="0151B8">
                    <a:alpha val="0"/>
                  </a:srgbClr>
                </a:gs>
              </a:gsLst>
              <a:lin ang="0"/>
            </a:gradFill>
          </p:spPr>
        </p:sp>
        <p:sp>
          <p:nvSpPr>
            <p:cNvPr name="TextBox 7" id="7"/>
            <p:cNvSpPr txBox="true"/>
            <p:nvPr/>
          </p:nvSpPr>
          <p:spPr>
            <a:xfrm>
              <a:off x="76200" y="38100"/>
              <a:ext cx="660400" cy="698500"/>
            </a:xfrm>
            <a:prstGeom prst="rect">
              <a:avLst/>
            </a:prstGeom>
          </p:spPr>
          <p:txBody>
            <a:bodyPr anchor="ctr" rtlCol="false" tIns="17337" lIns="17337" bIns="17337" rIns="17337"/>
            <a:lstStyle/>
            <a:p>
              <a:pPr algn="ctr">
                <a:lnSpc>
                  <a:spcPts val="2659"/>
                </a:lnSpc>
              </a:pPr>
            </a:p>
          </p:txBody>
        </p:sp>
      </p:grpSp>
      <p:grpSp>
        <p:nvGrpSpPr>
          <p:cNvPr name="Group 8" id="8"/>
          <p:cNvGrpSpPr/>
          <p:nvPr/>
        </p:nvGrpSpPr>
        <p:grpSpPr>
          <a:xfrm rot="0">
            <a:off x="7621334" y="3122261"/>
            <a:ext cx="2748113" cy="274811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7FB5FA">
                    <a:alpha val="24000"/>
                  </a:srgbClr>
                </a:gs>
                <a:gs pos="100000">
                  <a:srgbClr val="0151B8">
                    <a:alpha val="0"/>
                  </a:srgbClr>
                </a:gs>
              </a:gsLst>
              <a:lin ang="0"/>
            </a:gradFill>
          </p:spPr>
        </p:sp>
        <p:sp>
          <p:nvSpPr>
            <p:cNvPr name="TextBox 10" id="10"/>
            <p:cNvSpPr txBox="true"/>
            <p:nvPr/>
          </p:nvSpPr>
          <p:spPr>
            <a:xfrm>
              <a:off x="76200" y="38100"/>
              <a:ext cx="660400" cy="698500"/>
            </a:xfrm>
            <a:prstGeom prst="rect">
              <a:avLst/>
            </a:prstGeom>
          </p:spPr>
          <p:txBody>
            <a:bodyPr anchor="ctr" rtlCol="false" tIns="17337" lIns="17337" bIns="17337" rIns="17337"/>
            <a:lstStyle/>
            <a:p>
              <a:pPr algn="ctr">
                <a:lnSpc>
                  <a:spcPts val="2659"/>
                </a:lnSpc>
              </a:pPr>
            </a:p>
          </p:txBody>
        </p:sp>
      </p:grpSp>
      <p:grpSp>
        <p:nvGrpSpPr>
          <p:cNvPr name="Group 11" id="11"/>
          <p:cNvGrpSpPr/>
          <p:nvPr/>
        </p:nvGrpSpPr>
        <p:grpSpPr>
          <a:xfrm rot="0">
            <a:off x="2507372" y="3302721"/>
            <a:ext cx="2398443" cy="239844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6666" t="0" r="-16666" b="0"/>
              </a:stretch>
            </a:blipFill>
            <a:ln w="123825" cap="sq">
              <a:solidFill>
                <a:srgbClr val="FFFFFF"/>
              </a:solidFill>
              <a:prstDash val="solid"/>
              <a:miter/>
            </a:ln>
          </p:spPr>
        </p:sp>
      </p:grpSp>
      <p:grpSp>
        <p:nvGrpSpPr>
          <p:cNvPr name="Group 13" id="13"/>
          <p:cNvGrpSpPr/>
          <p:nvPr/>
        </p:nvGrpSpPr>
        <p:grpSpPr>
          <a:xfrm rot="0">
            <a:off x="7791240" y="3292168"/>
            <a:ext cx="2408301" cy="240830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3182" t="0" r="-77318" b="0"/>
              </a:stretch>
            </a:blipFill>
            <a:ln w="123825" cap="sq">
              <a:solidFill>
                <a:srgbClr val="FFFFFF"/>
              </a:solidFill>
              <a:prstDash val="solid"/>
              <a:miter/>
            </a:ln>
          </p:spPr>
        </p:sp>
      </p:grpSp>
      <p:grpSp>
        <p:nvGrpSpPr>
          <p:cNvPr name="Group 15" id="15"/>
          <p:cNvGrpSpPr/>
          <p:nvPr/>
        </p:nvGrpSpPr>
        <p:grpSpPr>
          <a:xfrm rot="0">
            <a:off x="13162051" y="3133510"/>
            <a:ext cx="2736865" cy="273686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7FB5FA">
                    <a:alpha val="24000"/>
                  </a:srgbClr>
                </a:gs>
                <a:gs pos="100000">
                  <a:srgbClr val="0151B8">
                    <a:alpha val="0"/>
                  </a:srgbClr>
                </a:gs>
              </a:gsLst>
              <a:lin ang="0"/>
            </a:gradFill>
          </p:spPr>
        </p:sp>
        <p:sp>
          <p:nvSpPr>
            <p:cNvPr name="TextBox 17" id="17"/>
            <p:cNvSpPr txBox="true"/>
            <p:nvPr/>
          </p:nvSpPr>
          <p:spPr>
            <a:xfrm>
              <a:off x="76200" y="38100"/>
              <a:ext cx="660400" cy="698500"/>
            </a:xfrm>
            <a:prstGeom prst="rect">
              <a:avLst/>
            </a:prstGeom>
          </p:spPr>
          <p:txBody>
            <a:bodyPr anchor="ctr" rtlCol="false" tIns="17337" lIns="17337" bIns="17337" rIns="17337"/>
            <a:lstStyle/>
            <a:p>
              <a:pPr algn="ctr">
                <a:lnSpc>
                  <a:spcPts val="2659"/>
                </a:lnSpc>
              </a:pPr>
            </a:p>
          </p:txBody>
        </p:sp>
      </p:grpSp>
      <p:grpSp>
        <p:nvGrpSpPr>
          <p:cNvPr name="Group 18" id="18"/>
          <p:cNvGrpSpPr/>
          <p:nvPr/>
        </p:nvGrpSpPr>
        <p:grpSpPr>
          <a:xfrm rot="0">
            <a:off x="13331262" y="3302721"/>
            <a:ext cx="2398443" cy="239844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8888" t="0" r="-38888" b="0"/>
              </a:stretch>
            </a:blipFill>
            <a:ln w="123825" cap="sq">
              <a:solidFill>
                <a:srgbClr val="FFFFFF"/>
              </a:solidFill>
              <a:prstDash val="solid"/>
              <a:miter/>
            </a:ln>
          </p:spPr>
        </p:sp>
      </p:grpSp>
      <p:grpSp>
        <p:nvGrpSpPr>
          <p:cNvPr name="Group 20" id="20"/>
          <p:cNvGrpSpPr/>
          <p:nvPr/>
        </p:nvGrpSpPr>
        <p:grpSpPr>
          <a:xfrm rot="5400000">
            <a:off x="2921719" y="6420384"/>
            <a:ext cx="1502199" cy="4157119"/>
            <a:chOff x="0" y="0"/>
            <a:chExt cx="363571" cy="1006130"/>
          </a:xfrm>
        </p:grpSpPr>
        <p:sp>
          <p:nvSpPr>
            <p:cNvPr name="Freeform 21" id="21"/>
            <p:cNvSpPr/>
            <p:nvPr/>
          </p:nvSpPr>
          <p:spPr>
            <a:xfrm flipH="false" flipV="false" rot="0">
              <a:off x="0" y="0"/>
              <a:ext cx="363571" cy="1006130"/>
            </a:xfrm>
            <a:custGeom>
              <a:avLst/>
              <a:gdLst/>
              <a:ahLst/>
              <a:cxnLst/>
              <a:rect r="r" b="b" t="t" l="l"/>
              <a:pathLst>
                <a:path h="1006130" w="363571">
                  <a:moveTo>
                    <a:pt x="0" y="0"/>
                  </a:moveTo>
                  <a:lnTo>
                    <a:pt x="363571" y="0"/>
                  </a:lnTo>
                  <a:lnTo>
                    <a:pt x="363571" y="1006130"/>
                  </a:lnTo>
                  <a:lnTo>
                    <a:pt x="0" y="1006130"/>
                  </a:ln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22" id="22"/>
            <p:cNvSpPr txBox="true"/>
            <p:nvPr/>
          </p:nvSpPr>
          <p:spPr>
            <a:xfrm>
              <a:off x="0" y="-38100"/>
              <a:ext cx="363571" cy="1044230"/>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1303930" y="7135453"/>
            <a:ext cx="4805326" cy="2514986"/>
            <a:chOff x="0" y="0"/>
            <a:chExt cx="1163013" cy="608691"/>
          </a:xfrm>
        </p:grpSpPr>
        <p:sp>
          <p:nvSpPr>
            <p:cNvPr name="Freeform 24" id="24"/>
            <p:cNvSpPr/>
            <p:nvPr/>
          </p:nvSpPr>
          <p:spPr>
            <a:xfrm flipH="false" flipV="false" rot="0">
              <a:off x="0" y="0"/>
              <a:ext cx="1163013" cy="608691"/>
            </a:xfrm>
            <a:custGeom>
              <a:avLst/>
              <a:gdLst/>
              <a:ahLst/>
              <a:cxnLst/>
              <a:rect r="r" b="b" t="t" l="l"/>
              <a:pathLst>
                <a:path h="608691" w="1163013">
                  <a:moveTo>
                    <a:pt x="161111" y="0"/>
                  </a:moveTo>
                  <a:lnTo>
                    <a:pt x="1001901" y="0"/>
                  </a:lnTo>
                  <a:cubicBezTo>
                    <a:pt x="1044631" y="0"/>
                    <a:pt x="1085610" y="16974"/>
                    <a:pt x="1115824" y="47188"/>
                  </a:cubicBezTo>
                  <a:cubicBezTo>
                    <a:pt x="1146038" y="77403"/>
                    <a:pt x="1163013" y="118382"/>
                    <a:pt x="1163013" y="161111"/>
                  </a:cubicBezTo>
                  <a:lnTo>
                    <a:pt x="1163013" y="447580"/>
                  </a:lnTo>
                  <a:cubicBezTo>
                    <a:pt x="1163013" y="536559"/>
                    <a:pt x="1090881" y="608691"/>
                    <a:pt x="1001901" y="608691"/>
                  </a:cubicBezTo>
                  <a:lnTo>
                    <a:pt x="161111" y="608691"/>
                  </a:lnTo>
                  <a:cubicBezTo>
                    <a:pt x="118382" y="608691"/>
                    <a:pt x="77403" y="591717"/>
                    <a:pt x="47188" y="561503"/>
                  </a:cubicBezTo>
                  <a:cubicBezTo>
                    <a:pt x="16974" y="531289"/>
                    <a:pt x="0" y="490309"/>
                    <a:pt x="0" y="447580"/>
                  </a:cubicBezTo>
                  <a:lnTo>
                    <a:pt x="0" y="161111"/>
                  </a:lnTo>
                  <a:cubicBezTo>
                    <a:pt x="0" y="72132"/>
                    <a:pt x="72132" y="0"/>
                    <a:pt x="161111" y="0"/>
                  </a:cubicBezTo>
                  <a:close/>
                </a:path>
              </a:pathLst>
            </a:custGeom>
            <a:solidFill>
              <a:srgbClr val="0453B9"/>
            </a:solidFill>
          </p:spPr>
        </p:sp>
        <p:sp>
          <p:nvSpPr>
            <p:cNvPr name="TextBox 25" id="25"/>
            <p:cNvSpPr txBox="true"/>
            <p:nvPr/>
          </p:nvSpPr>
          <p:spPr>
            <a:xfrm>
              <a:off x="0" y="-57150"/>
              <a:ext cx="1163013" cy="665841"/>
            </a:xfrm>
            <a:prstGeom prst="rect">
              <a:avLst/>
            </a:prstGeom>
          </p:spPr>
          <p:txBody>
            <a:bodyPr anchor="ctr" rtlCol="false" tIns="50800" lIns="50800" bIns="50800" rIns="50800"/>
            <a:lstStyle/>
            <a:p>
              <a:pPr algn="ctr">
                <a:lnSpc>
                  <a:spcPts val="2735"/>
                </a:lnSpc>
              </a:pPr>
            </a:p>
          </p:txBody>
        </p:sp>
      </p:grpSp>
      <p:sp>
        <p:nvSpPr>
          <p:cNvPr name="Freeform 26" id="26"/>
          <p:cNvSpPr/>
          <p:nvPr/>
        </p:nvSpPr>
        <p:spPr>
          <a:xfrm flipH="false" flipV="false" rot="0">
            <a:off x="16363305" y="754381"/>
            <a:ext cx="1089167" cy="586738"/>
          </a:xfrm>
          <a:custGeom>
            <a:avLst/>
            <a:gdLst/>
            <a:ahLst/>
            <a:cxnLst/>
            <a:rect r="r" b="b" t="t" l="l"/>
            <a:pathLst>
              <a:path h="586738" w="1089167">
                <a:moveTo>
                  <a:pt x="0" y="0"/>
                </a:moveTo>
                <a:lnTo>
                  <a:pt x="1089167" y="0"/>
                </a:lnTo>
                <a:lnTo>
                  <a:pt x="1089167" y="586738"/>
                </a:lnTo>
                <a:lnTo>
                  <a:pt x="0" y="586738"/>
                </a:lnTo>
                <a:lnTo>
                  <a:pt x="0" y="0"/>
                </a:lnTo>
                <a:close/>
              </a:path>
            </a:pathLst>
          </a:custGeom>
          <a:blipFill>
            <a:blip r:embed="rId5">
              <a:extLst>
                <a:ext uri="{96DAC541-7B7A-43D3-8B79-37D633B846F1}">
                  <asvg:svgBlip xmlns:asvg="http://schemas.microsoft.com/office/drawing/2016/SVG/main" r:embed="rId6"/>
                </a:ext>
              </a:extLst>
            </a:blip>
            <a:stretch>
              <a:fillRect l="0" t="0" r="0" b="-85630"/>
            </a:stretch>
          </a:blipFill>
        </p:spPr>
      </p:sp>
      <p:grpSp>
        <p:nvGrpSpPr>
          <p:cNvPr name="Group 27" id="27"/>
          <p:cNvGrpSpPr/>
          <p:nvPr/>
        </p:nvGrpSpPr>
        <p:grpSpPr>
          <a:xfrm rot="-10800000">
            <a:off x="-118190" y="9999585"/>
            <a:ext cx="18669876" cy="574829"/>
            <a:chOff x="0" y="0"/>
            <a:chExt cx="4917169" cy="151395"/>
          </a:xfrm>
        </p:grpSpPr>
        <p:sp>
          <p:nvSpPr>
            <p:cNvPr name="Freeform 28" id="28"/>
            <p:cNvSpPr/>
            <p:nvPr/>
          </p:nvSpPr>
          <p:spPr>
            <a:xfrm flipH="false" flipV="false" rot="0">
              <a:off x="0" y="0"/>
              <a:ext cx="4917169" cy="151395"/>
            </a:xfrm>
            <a:custGeom>
              <a:avLst/>
              <a:gdLst/>
              <a:ahLst/>
              <a:cxnLst/>
              <a:rect r="r" b="b" t="t" l="l"/>
              <a:pathLst>
                <a:path h="151395" w="4917169">
                  <a:moveTo>
                    <a:pt x="41467" y="0"/>
                  </a:moveTo>
                  <a:lnTo>
                    <a:pt x="4875702" y="0"/>
                  </a:lnTo>
                  <a:cubicBezTo>
                    <a:pt x="4898604" y="0"/>
                    <a:pt x="4917169" y="18566"/>
                    <a:pt x="4917169" y="41467"/>
                  </a:cubicBezTo>
                  <a:lnTo>
                    <a:pt x="4917169" y="109928"/>
                  </a:lnTo>
                  <a:cubicBezTo>
                    <a:pt x="4917169" y="132830"/>
                    <a:pt x="4898604" y="151395"/>
                    <a:pt x="4875702" y="151395"/>
                  </a:cubicBezTo>
                  <a:lnTo>
                    <a:pt x="41467" y="151395"/>
                  </a:lnTo>
                  <a:cubicBezTo>
                    <a:pt x="18566" y="151395"/>
                    <a:pt x="0" y="132830"/>
                    <a:pt x="0" y="109928"/>
                  </a:cubicBezTo>
                  <a:lnTo>
                    <a:pt x="0" y="41467"/>
                  </a:lnTo>
                  <a:cubicBezTo>
                    <a:pt x="0" y="18566"/>
                    <a:pt x="18566" y="0"/>
                    <a:pt x="41467"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29" id="29"/>
            <p:cNvSpPr txBox="true"/>
            <p:nvPr/>
          </p:nvSpPr>
          <p:spPr>
            <a:xfrm>
              <a:off x="0" y="-38100"/>
              <a:ext cx="4917169" cy="189495"/>
            </a:xfrm>
            <a:prstGeom prst="rect">
              <a:avLst/>
            </a:prstGeom>
          </p:spPr>
          <p:txBody>
            <a:bodyPr anchor="ctr" rtlCol="false" tIns="50800" lIns="50800" bIns="50800" rIns="50800"/>
            <a:lstStyle/>
            <a:p>
              <a:pPr algn="ctr">
                <a:lnSpc>
                  <a:spcPts val="2659"/>
                </a:lnSpc>
                <a:spcBef>
                  <a:spcPct val="0"/>
                </a:spcBef>
              </a:pPr>
            </a:p>
          </p:txBody>
        </p:sp>
      </p:grpSp>
      <p:grpSp>
        <p:nvGrpSpPr>
          <p:cNvPr name="Group 30" id="30"/>
          <p:cNvGrpSpPr/>
          <p:nvPr/>
        </p:nvGrpSpPr>
        <p:grpSpPr>
          <a:xfrm rot="5400000">
            <a:off x="8339986" y="6420384"/>
            <a:ext cx="1502199" cy="4157119"/>
            <a:chOff x="0" y="0"/>
            <a:chExt cx="363571" cy="1006130"/>
          </a:xfrm>
        </p:grpSpPr>
        <p:sp>
          <p:nvSpPr>
            <p:cNvPr name="Freeform 31" id="31"/>
            <p:cNvSpPr/>
            <p:nvPr/>
          </p:nvSpPr>
          <p:spPr>
            <a:xfrm flipH="false" flipV="false" rot="0">
              <a:off x="0" y="0"/>
              <a:ext cx="363571" cy="1006130"/>
            </a:xfrm>
            <a:custGeom>
              <a:avLst/>
              <a:gdLst/>
              <a:ahLst/>
              <a:cxnLst/>
              <a:rect r="r" b="b" t="t" l="l"/>
              <a:pathLst>
                <a:path h="1006130" w="363571">
                  <a:moveTo>
                    <a:pt x="0" y="0"/>
                  </a:moveTo>
                  <a:lnTo>
                    <a:pt x="363571" y="0"/>
                  </a:lnTo>
                  <a:lnTo>
                    <a:pt x="363571" y="1006130"/>
                  </a:lnTo>
                  <a:lnTo>
                    <a:pt x="0" y="1006130"/>
                  </a:ln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32" id="32"/>
            <p:cNvSpPr txBox="true"/>
            <p:nvPr/>
          </p:nvSpPr>
          <p:spPr>
            <a:xfrm>
              <a:off x="0" y="-38100"/>
              <a:ext cx="363571" cy="1044230"/>
            </a:xfrm>
            <a:prstGeom prst="rect">
              <a:avLst/>
            </a:prstGeom>
          </p:spPr>
          <p:txBody>
            <a:bodyPr anchor="ctr" rtlCol="false" tIns="50800" lIns="50800" bIns="50800" rIns="50800"/>
            <a:lstStyle/>
            <a:p>
              <a:pPr algn="ctr">
                <a:lnSpc>
                  <a:spcPts val="2659"/>
                </a:lnSpc>
                <a:spcBef>
                  <a:spcPct val="0"/>
                </a:spcBef>
              </a:pPr>
            </a:p>
          </p:txBody>
        </p:sp>
      </p:grpSp>
      <p:grpSp>
        <p:nvGrpSpPr>
          <p:cNvPr name="Group 33" id="33"/>
          <p:cNvGrpSpPr/>
          <p:nvPr/>
        </p:nvGrpSpPr>
        <p:grpSpPr>
          <a:xfrm rot="0">
            <a:off x="6731611" y="7135453"/>
            <a:ext cx="4786498" cy="2514986"/>
            <a:chOff x="0" y="0"/>
            <a:chExt cx="1158456" cy="608691"/>
          </a:xfrm>
        </p:grpSpPr>
        <p:sp>
          <p:nvSpPr>
            <p:cNvPr name="Freeform 34" id="34"/>
            <p:cNvSpPr/>
            <p:nvPr/>
          </p:nvSpPr>
          <p:spPr>
            <a:xfrm flipH="false" flipV="false" rot="0">
              <a:off x="0" y="0"/>
              <a:ext cx="1158456" cy="608691"/>
            </a:xfrm>
            <a:custGeom>
              <a:avLst/>
              <a:gdLst/>
              <a:ahLst/>
              <a:cxnLst/>
              <a:rect r="r" b="b" t="t" l="l"/>
              <a:pathLst>
                <a:path h="608691" w="1158456">
                  <a:moveTo>
                    <a:pt x="161745" y="0"/>
                  </a:moveTo>
                  <a:lnTo>
                    <a:pt x="996711" y="0"/>
                  </a:lnTo>
                  <a:cubicBezTo>
                    <a:pt x="1086040" y="0"/>
                    <a:pt x="1158456" y="72416"/>
                    <a:pt x="1158456" y="161745"/>
                  </a:cubicBezTo>
                  <a:lnTo>
                    <a:pt x="1158456" y="446946"/>
                  </a:lnTo>
                  <a:cubicBezTo>
                    <a:pt x="1158456" y="536276"/>
                    <a:pt x="1086040" y="608691"/>
                    <a:pt x="996711" y="608691"/>
                  </a:cubicBezTo>
                  <a:lnTo>
                    <a:pt x="161745" y="608691"/>
                  </a:lnTo>
                  <a:cubicBezTo>
                    <a:pt x="72416" y="608691"/>
                    <a:pt x="0" y="536276"/>
                    <a:pt x="0" y="446946"/>
                  </a:cubicBezTo>
                  <a:lnTo>
                    <a:pt x="0" y="161745"/>
                  </a:lnTo>
                  <a:cubicBezTo>
                    <a:pt x="0" y="72416"/>
                    <a:pt x="72416" y="0"/>
                    <a:pt x="161745" y="0"/>
                  </a:cubicBezTo>
                  <a:close/>
                </a:path>
              </a:pathLst>
            </a:custGeom>
            <a:solidFill>
              <a:srgbClr val="0453B9"/>
            </a:solidFill>
          </p:spPr>
        </p:sp>
        <p:sp>
          <p:nvSpPr>
            <p:cNvPr name="TextBox 35" id="35"/>
            <p:cNvSpPr txBox="true"/>
            <p:nvPr/>
          </p:nvSpPr>
          <p:spPr>
            <a:xfrm>
              <a:off x="0" y="-57150"/>
              <a:ext cx="1158456" cy="665841"/>
            </a:xfrm>
            <a:prstGeom prst="rect">
              <a:avLst/>
            </a:prstGeom>
          </p:spPr>
          <p:txBody>
            <a:bodyPr anchor="ctr" rtlCol="false" tIns="50800" lIns="50800" bIns="50800" rIns="50800"/>
            <a:lstStyle/>
            <a:p>
              <a:pPr algn="ctr">
                <a:lnSpc>
                  <a:spcPts val="2735"/>
                </a:lnSpc>
              </a:pPr>
            </a:p>
          </p:txBody>
        </p:sp>
      </p:grpSp>
      <p:grpSp>
        <p:nvGrpSpPr>
          <p:cNvPr name="Group 36" id="36"/>
          <p:cNvGrpSpPr/>
          <p:nvPr/>
        </p:nvGrpSpPr>
        <p:grpSpPr>
          <a:xfrm rot="5400000">
            <a:off x="13745609" y="6420384"/>
            <a:ext cx="1502199" cy="4157119"/>
            <a:chOff x="0" y="0"/>
            <a:chExt cx="363571" cy="1006130"/>
          </a:xfrm>
        </p:grpSpPr>
        <p:sp>
          <p:nvSpPr>
            <p:cNvPr name="Freeform 37" id="37"/>
            <p:cNvSpPr/>
            <p:nvPr/>
          </p:nvSpPr>
          <p:spPr>
            <a:xfrm flipH="false" flipV="false" rot="0">
              <a:off x="0" y="0"/>
              <a:ext cx="363571" cy="1006130"/>
            </a:xfrm>
            <a:custGeom>
              <a:avLst/>
              <a:gdLst/>
              <a:ahLst/>
              <a:cxnLst/>
              <a:rect r="r" b="b" t="t" l="l"/>
              <a:pathLst>
                <a:path h="1006130" w="363571">
                  <a:moveTo>
                    <a:pt x="0" y="0"/>
                  </a:moveTo>
                  <a:lnTo>
                    <a:pt x="363571" y="0"/>
                  </a:lnTo>
                  <a:lnTo>
                    <a:pt x="363571" y="1006130"/>
                  </a:lnTo>
                  <a:lnTo>
                    <a:pt x="0" y="1006130"/>
                  </a:ln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38" id="38"/>
            <p:cNvSpPr txBox="true"/>
            <p:nvPr/>
          </p:nvSpPr>
          <p:spPr>
            <a:xfrm>
              <a:off x="0" y="-38100"/>
              <a:ext cx="363571" cy="1044230"/>
            </a:xfrm>
            <a:prstGeom prst="rect">
              <a:avLst/>
            </a:prstGeom>
          </p:spPr>
          <p:txBody>
            <a:bodyPr anchor="ctr" rtlCol="false" tIns="50800" lIns="50800" bIns="50800" rIns="50800"/>
            <a:lstStyle/>
            <a:p>
              <a:pPr algn="ctr">
                <a:lnSpc>
                  <a:spcPts val="2659"/>
                </a:lnSpc>
                <a:spcBef>
                  <a:spcPct val="0"/>
                </a:spcBef>
              </a:pPr>
            </a:p>
          </p:txBody>
        </p:sp>
      </p:grpSp>
      <p:grpSp>
        <p:nvGrpSpPr>
          <p:cNvPr name="Group 39" id="39"/>
          <p:cNvGrpSpPr/>
          <p:nvPr/>
        </p:nvGrpSpPr>
        <p:grpSpPr>
          <a:xfrm rot="0">
            <a:off x="12137235" y="7135453"/>
            <a:ext cx="4786498" cy="2514986"/>
            <a:chOff x="0" y="0"/>
            <a:chExt cx="1158456" cy="608691"/>
          </a:xfrm>
        </p:grpSpPr>
        <p:sp>
          <p:nvSpPr>
            <p:cNvPr name="Freeform 40" id="40"/>
            <p:cNvSpPr/>
            <p:nvPr/>
          </p:nvSpPr>
          <p:spPr>
            <a:xfrm flipH="false" flipV="false" rot="0">
              <a:off x="0" y="0"/>
              <a:ext cx="1158456" cy="608691"/>
            </a:xfrm>
            <a:custGeom>
              <a:avLst/>
              <a:gdLst/>
              <a:ahLst/>
              <a:cxnLst/>
              <a:rect r="r" b="b" t="t" l="l"/>
              <a:pathLst>
                <a:path h="608691" w="1158456">
                  <a:moveTo>
                    <a:pt x="161745" y="0"/>
                  </a:moveTo>
                  <a:lnTo>
                    <a:pt x="996711" y="0"/>
                  </a:lnTo>
                  <a:cubicBezTo>
                    <a:pt x="1086040" y="0"/>
                    <a:pt x="1158456" y="72416"/>
                    <a:pt x="1158456" y="161745"/>
                  </a:cubicBezTo>
                  <a:lnTo>
                    <a:pt x="1158456" y="446946"/>
                  </a:lnTo>
                  <a:cubicBezTo>
                    <a:pt x="1158456" y="536276"/>
                    <a:pt x="1086040" y="608691"/>
                    <a:pt x="996711" y="608691"/>
                  </a:cubicBezTo>
                  <a:lnTo>
                    <a:pt x="161745" y="608691"/>
                  </a:lnTo>
                  <a:cubicBezTo>
                    <a:pt x="72416" y="608691"/>
                    <a:pt x="0" y="536276"/>
                    <a:pt x="0" y="446946"/>
                  </a:cubicBezTo>
                  <a:lnTo>
                    <a:pt x="0" y="161745"/>
                  </a:lnTo>
                  <a:cubicBezTo>
                    <a:pt x="0" y="72416"/>
                    <a:pt x="72416" y="0"/>
                    <a:pt x="161745" y="0"/>
                  </a:cubicBezTo>
                  <a:close/>
                </a:path>
              </a:pathLst>
            </a:custGeom>
            <a:solidFill>
              <a:srgbClr val="0453B9"/>
            </a:solidFill>
          </p:spPr>
        </p:sp>
        <p:sp>
          <p:nvSpPr>
            <p:cNvPr name="TextBox 41" id="41"/>
            <p:cNvSpPr txBox="true"/>
            <p:nvPr/>
          </p:nvSpPr>
          <p:spPr>
            <a:xfrm>
              <a:off x="0" y="-57150"/>
              <a:ext cx="1158456" cy="665841"/>
            </a:xfrm>
            <a:prstGeom prst="rect">
              <a:avLst/>
            </a:prstGeom>
          </p:spPr>
          <p:txBody>
            <a:bodyPr anchor="ctr" rtlCol="false" tIns="50800" lIns="50800" bIns="50800" rIns="50800"/>
            <a:lstStyle/>
            <a:p>
              <a:pPr algn="ctr">
                <a:lnSpc>
                  <a:spcPts val="2735"/>
                </a:lnSpc>
              </a:pPr>
            </a:p>
          </p:txBody>
        </p:sp>
      </p:grpSp>
      <p:sp>
        <p:nvSpPr>
          <p:cNvPr name="TextBox 42" id="42"/>
          <p:cNvSpPr txBox="true"/>
          <p:nvPr/>
        </p:nvSpPr>
        <p:spPr>
          <a:xfrm rot="0">
            <a:off x="6681473" y="738648"/>
            <a:ext cx="4527617" cy="855622"/>
          </a:xfrm>
          <a:prstGeom prst="rect">
            <a:avLst/>
          </a:prstGeom>
        </p:spPr>
        <p:txBody>
          <a:bodyPr anchor="t" rtlCol="false" tIns="0" lIns="0" bIns="0" rIns="0">
            <a:spAutoFit/>
          </a:bodyPr>
          <a:lstStyle/>
          <a:p>
            <a:pPr algn="ctr">
              <a:lnSpc>
                <a:spcPts val="6605"/>
              </a:lnSpc>
            </a:pPr>
            <a:r>
              <a:rPr lang="en-US" sz="5743" b="true">
                <a:solidFill>
                  <a:srgbClr val="FFFFFF"/>
                </a:solidFill>
                <a:latin typeface="Aileron Bold"/>
                <a:ea typeface="Aileron Bold"/>
                <a:cs typeface="Aileron Bold"/>
                <a:sym typeface="Aileron Bold"/>
              </a:rPr>
              <a:t>Motivation</a:t>
            </a:r>
          </a:p>
        </p:txBody>
      </p:sp>
      <p:sp>
        <p:nvSpPr>
          <p:cNvPr name="TextBox 43" id="43"/>
          <p:cNvSpPr txBox="true"/>
          <p:nvPr/>
        </p:nvSpPr>
        <p:spPr>
          <a:xfrm rot="0">
            <a:off x="1797715" y="7316825"/>
            <a:ext cx="3932256" cy="2064514"/>
          </a:xfrm>
          <a:prstGeom prst="rect">
            <a:avLst/>
          </a:prstGeom>
        </p:spPr>
        <p:txBody>
          <a:bodyPr anchor="t" rtlCol="false" tIns="0" lIns="0" bIns="0" rIns="0">
            <a:spAutoFit/>
          </a:bodyPr>
          <a:lstStyle/>
          <a:p>
            <a:pPr algn="ctr">
              <a:lnSpc>
                <a:spcPts val="2757"/>
              </a:lnSpc>
              <a:spcBef>
                <a:spcPct val="0"/>
              </a:spcBef>
            </a:pPr>
            <a:r>
              <a:rPr lang="en-US" sz="1969">
                <a:solidFill>
                  <a:srgbClr val="FFFFFF"/>
                </a:solidFill>
                <a:latin typeface="Poppins"/>
                <a:ea typeface="Poppins"/>
                <a:cs typeface="Poppins"/>
                <a:sym typeface="Poppins"/>
              </a:rPr>
              <a:t>Most methods optimize each condition separately, assuming independence — this neglects semantic interactions, leading to incoherent or conflicting outputs [6]</a:t>
            </a:r>
          </a:p>
        </p:txBody>
      </p:sp>
      <p:sp>
        <p:nvSpPr>
          <p:cNvPr name="TextBox 44" id="44"/>
          <p:cNvSpPr txBox="true"/>
          <p:nvPr/>
        </p:nvSpPr>
        <p:spPr>
          <a:xfrm rot="0">
            <a:off x="1683215" y="6097756"/>
            <a:ext cx="4046757" cy="906569"/>
          </a:xfrm>
          <a:prstGeom prst="rect">
            <a:avLst/>
          </a:prstGeom>
        </p:spPr>
        <p:txBody>
          <a:bodyPr anchor="t" rtlCol="false" tIns="0" lIns="0" bIns="0" rIns="0">
            <a:spAutoFit/>
          </a:bodyPr>
          <a:lstStyle/>
          <a:p>
            <a:pPr algn="ctr">
              <a:lnSpc>
                <a:spcPts val="3581"/>
              </a:lnSpc>
              <a:spcBef>
                <a:spcPct val="0"/>
              </a:spcBef>
            </a:pPr>
            <a:r>
              <a:rPr lang="en-US" b="true" sz="2558">
                <a:solidFill>
                  <a:srgbClr val="0453B9"/>
                </a:solidFill>
                <a:latin typeface="Poppins Semi-Bold"/>
                <a:ea typeface="Poppins Semi-Bold"/>
                <a:cs typeface="Poppins Semi-Bold"/>
                <a:sym typeface="Poppins Semi-Bold"/>
              </a:rPr>
              <a:t> Independent Condition Optimization</a:t>
            </a:r>
          </a:p>
        </p:txBody>
      </p:sp>
      <p:sp>
        <p:nvSpPr>
          <p:cNvPr name="TextBox 45" id="45"/>
          <p:cNvSpPr txBox="true"/>
          <p:nvPr/>
        </p:nvSpPr>
        <p:spPr>
          <a:xfrm rot="0">
            <a:off x="2045870" y="1937170"/>
            <a:ext cx="14279683" cy="577215"/>
          </a:xfrm>
          <a:prstGeom prst="rect">
            <a:avLst/>
          </a:prstGeom>
        </p:spPr>
        <p:txBody>
          <a:bodyPr anchor="t" rtlCol="false" tIns="0" lIns="0" bIns="0" rIns="0">
            <a:spAutoFit/>
          </a:bodyPr>
          <a:lstStyle/>
          <a:p>
            <a:pPr algn="ctr">
              <a:lnSpc>
                <a:spcPts val="4484"/>
              </a:lnSpc>
            </a:pPr>
            <a:r>
              <a:rPr lang="en-US" sz="3900" b="true">
                <a:solidFill>
                  <a:srgbClr val="7FB5FA"/>
                </a:solidFill>
                <a:latin typeface="Aileron Bold"/>
                <a:ea typeface="Aileron Bold"/>
                <a:cs typeface="Aileron Bold"/>
                <a:sym typeface="Aileron Bold"/>
              </a:rPr>
              <a:t>Challenges of Training-Free Multi-Conditional Generation</a:t>
            </a:r>
          </a:p>
        </p:txBody>
      </p:sp>
      <p:sp>
        <p:nvSpPr>
          <p:cNvPr name="TextBox 46" id="46"/>
          <p:cNvSpPr txBox="true"/>
          <p:nvPr/>
        </p:nvSpPr>
        <p:spPr>
          <a:xfrm rot="0">
            <a:off x="6977145" y="7316825"/>
            <a:ext cx="4417134" cy="1721614"/>
          </a:xfrm>
          <a:prstGeom prst="rect">
            <a:avLst/>
          </a:prstGeom>
        </p:spPr>
        <p:txBody>
          <a:bodyPr anchor="t" rtlCol="false" tIns="0" lIns="0" bIns="0" rIns="0">
            <a:spAutoFit/>
          </a:bodyPr>
          <a:lstStyle/>
          <a:p>
            <a:pPr algn="ctr">
              <a:lnSpc>
                <a:spcPts val="2757"/>
              </a:lnSpc>
            </a:pPr>
            <a:r>
              <a:rPr lang="en-US" sz="1969">
                <a:solidFill>
                  <a:srgbClr val="FFFFFF"/>
                </a:solidFill>
                <a:latin typeface="Poppins"/>
                <a:ea typeface="Poppins"/>
                <a:cs typeface="Poppins"/>
                <a:sym typeface="Poppins"/>
              </a:rPr>
              <a:t>Without a learned fusion mechanism, different conditions may pull the generation in different directions, degrading </a:t>
            </a:r>
          </a:p>
          <a:p>
            <a:pPr algn="ctr">
              <a:lnSpc>
                <a:spcPts val="2757"/>
              </a:lnSpc>
              <a:spcBef>
                <a:spcPct val="0"/>
              </a:spcBef>
            </a:pPr>
            <a:r>
              <a:rPr lang="en-US" sz="1969">
                <a:solidFill>
                  <a:srgbClr val="FFFFFF"/>
                </a:solidFill>
                <a:latin typeface="Poppins"/>
                <a:ea typeface="Poppins"/>
                <a:cs typeface="Poppins"/>
                <a:sym typeface="Poppins"/>
              </a:rPr>
              <a:t>visual fidelity [8]</a:t>
            </a:r>
          </a:p>
        </p:txBody>
      </p:sp>
      <p:sp>
        <p:nvSpPr>
          <p:cNvPr name="TextBox 47" id="47"/>
          <p:cNvSpPr txBox="true"/>
          <p:nvPr/>
        </p:nvSpPr>
        <p:spPr>
          <a:xfrm rot="0">
            <a:off x="7162333" y="6097756"/>
            <a:ext cx="4046757" cy="906569"/>
          </a:xfrm>
          <a:prstGeom prst="rect">
            <a:avLst/>
          </a:prstGeom>
        </p:spPr>
        <p:txBody>
          <a:bodyPr anchor="t" rtlCol="false" tIns="0" lIns="0" bIns="0" rIns="0">
            <a:spAutoFit/>
          </a:bodyPr>
          <a:lstStyle/>
          <a:p>
            <a:pPr algn="ctr">
              <a:lnSpc>
                <a:spcPts val="3581"/>
              </a:lnSpc>
              <a:spcBef>
                <a:spcPct val="0"/>
              </a:spcBef>
            </a:pPr>
            <a:r>
              <a:rPr lang="en-US" b="true" sz="2558">
                <a:solidFill>
                  <a:srgbClr val="0453B9"/>
                </a:solidFill>
                <a:latin typeface="Poppins Semi-Bold"/>
                <a:ea typeface="Poppins Semi-Bold"/>
                <a:cs typeface="Poppins Semi-Bold"/>
                <a:sym typeface="Poppins Semi-Bold"/>
              </a:rPr>
              <a:t> Conflicting Guidance Signals</a:t>
            </a:r>
          </a:p>
        </p:txBody>
      </p:sp>
      <p:sp>
        <p:nvSpPr>
          <p:cNvPr name="TextBox 48" id="48"/>
          <p:cNvSpPr txBox="true"/>
          <p:nvPr/>
        </p:nvSpPr>
        <p:spPr>
          <a:xfrm rot="0">
            <a:off x="12677655" y="7316825"/>
            <a:ext cx="3705657" cy="1721614"/>
          </a:xfrm>
          <a:prstGeom prst="rect">
            <a:avLst/>
          </a:prstGeom>
        </p:spPr>
        <p:txBody>
          <a:bodyPr anchor="t" rtlCol="false" tIns="0" lIns="0" bIns="0" rIns="0">
            <a:spAutoFit/>
          </a:bodyPr>
          <a:lstStyle/>
          <a:p>
            <a:pPr algn="ctr">
              <a:lnSpc>
                <a:spcPts val="2757"/>
              </a:lnSpc>
              <a:spcBef>
                <a:spcPct val="0"/>
              </a:spcBef>
            </a:pPr>
            <a:r>
              <a:rPr lang="en-US" sz="1969">
                <a:solidFill>
                  <a:srgbClr val="FFFFFF"/>
                </a:solidFill>
                <a:latin typeface="Poppins"/>
                <a:ea typeface="Poppins"/>
                <a:cs typeface="Poppins"/>
                <a:sym typeface="Poppins"/>
              </a:rPr>
              <a:t>Existing methods struggle to enforce joint constraint satisfaction, especially when conditions interact non-trivially [21]</a:t>
            </a:r>
          </a:p>
        </p:txBody>
      </p:sp>
      <p:sp>
        <p:nvSpPr>
          <p:cNvPr name="TextBox 49" id="49"/>
          <p:cNvSpPr txBox="true"/>
          <p:nvPr/>
        </p:nvSpPr>
        <p:spPr>
          <a:xfrm rot="0">
            <a:off x="12507105" y="6097756"/>
            <a:ext cx="4046757" cy="906569"/>
          </a:xfrm>
          <a:prstGeom prst="rect">
            <a:avLst/>
          </a:prstGeom>
        </p:spPr>
        <p:txBody>
          <a:bodyPr anchor="t" rtlCol="false" tIns="0" lIns="0" bIns="0" rIns="0">
            <a:spAutoFit/>
          </a:bodyPr>
          <a:lstStyle/>
          <a:p>
            <a:pPr algn="ctr">
              <a:lnSpc>
                <a:spcPts val="3581"/>
              </a:lnSpc>
              <a:spcBef>
                <a:spcPct val="0"/>
              </a:spcBef>
            </a:pPr>
            <a:r>
              <a:rPr lang="en-US" b="true" sz="2558">
                <a:solidFill>
                  <a:srgbClr val="0453B9"/>
                </a:solidFill>
                <a:latin typeface="Poppins Semi-Bold"/>
                <a:ea typeface="Poppins Semi-Bold"/>
                <a:cs typeface="Poppins Semi-Bold"/>
                <a:sym typeface="Poppins Semi-Bold"/>
              </a:rPr>
              <a:t>Lack of Joint Condition Satisfaction</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27508" y="423521"/>
            <a:ext cx="10675349" cy="885471"/>
          </a:xfrm>
          <a:prstGeom prst="rect">
            <a:avLst/>
          </a:prstGeom>
        </p:spPr>
        <p:txBody>
          <a:bodyPr anchor="t" rtlCol="false" tIns="0" lIns="0" bIns="0" rIns="0">
            <a:spAutoFit/>
          </a:bodyPr>
          <a:lstStyle/>
          <a:p>
            <a:pPr algn="ctr">
              <a:lnSpc>
                <a:spcPts val="6835"/>
              </a:lnSpc>
            </a:pPr>
            <a:r>
              <a:rPr lang="en-US" sz="5944" b="true">
                <a:solidFill>
                  <a:srgbClr val="0453B9"/>
                </a:solidFill>
                <a:latin typeface="Aileron Bold"/>
                <a:ea typeface="Aileron Bold"/>
                <a:cs typeface="Aileron Bold"/>
                <a:sym typeface="Aileron Bold"/>
              </a:rPr>
              <a:t>Appendix 4</a:t>
            </a:r>
          </a:p>
        </p:txBody>
      </p:sp>
      <p:sp>
        <p:nvSpPr>
          <p:cNvPr name="TextBox 3" id="3"/>
          <p:cNvSpPr txBox="true"/>
          <p:nvPr/>
        </p:nvSpPr>
        <p:spPr>
          <a:xfrm rot="0">
            <a:off x="831444" y="1501525"/>
            <a:ext cx="16267476" cy="517803"/>
          </a:xfrm>
          <a:prstGeom prst="rect">
            <a:avLst/>
          </a:prstGeom>
        </p:spPr>
        <p:txBody>
          <a:bodyPr anchor="t" rtlCol="false" tIns="0" lIns="0" bIns="0" rIns="0">
            <a:spAutoFit/>
          </a:bodyPr>
          <a:lstStyle/>
          <a:p>
            <a:pPr algn="ctr">
              <a:lnSpc>
                <a:spcPts val="4075"/>
              </a:lnSpc>
            </a:pPr>
            <a:r>
              <a:rPr lang="en-US" sz="3543" b="true">
                <a:solidFill>
                  <a:srgbClr val="2D80EB"/>
                </a:solidFill>
                <a:latin typeface="Aileron Bold"/>
                <a:ea typeface="Aileron Bold"/>
                <a:cs typeface="Aileron Bold"/>
                <a:sym typeface="Aileron Bold"/>
              </a:rPr>
              <a:t>Conditional Score Based Diffusion Models</a:t>
            </a:r>
          </a:p>
        </p:txBody>
      </p:sp>
      <p:grpSp>
        <p:nvGrpSpPr>
          <p:cNvPr name="Group 4" id="4"/>
          <p:cNvGrpSpPr/>
          <p:nvPr/>
        </p:nvGrpSpPr>
        <p:grpSpPr>
          <a:xfrm rot="0">
            <a:off x="4488932" y="2190778"/>
            <a:ext cx="8952499" cy="1417245"/>
            <a:chOff x="0" y="0"/>
            <a:chExt cx="2357860" cy="373266"/>
          </a:xfrm>
        </p:grpSpPr>
        <p:sp>
          <p:nvSpPr>
            <p:cNvPr name="Freeform 5" id="5"/>
            <p:cNvSpPr/>
            <p:nvPr/>
          </p:nvSpPr>
          <p:spPr>
            <a:xfrm flipH="false" flipV="false" rot="0">
              <a:off x="0" y="0"/>
              <a:ext cx="2357860" cy="373266"/>
            </a:xfrm>
            <a:custGeom>
              <a:avLst/>
              <a:gdLst/>
              <a:ahLst/>
              <a:cxnLst/>
              <a:rect r="r" b="b" t="t" l="l"/>
              <a:pathLst>
                <a:path h="373266" w="2357860">
                  <a:moveTo>
                    <a:pt x="19025" y="0"/>
                  </a:moveTo>
                  <a:lnTo>
                    <a:pt x="2338835" y="0"/>
                  </a:lnTo>
                  <a:cubicBezTo>
                    <a:pt x="2349342" y="0"/>
                    <a:pt x="2357860" y="8518"/>
                    <a:pt x="2357860" y="19025"/>
                  </a:cubicBezTo>
                  <a:lnTo>
                    <a:pt x="2357860" y="354241"/>
                  </a:lnTo>
                  <a:cubicBezTo>
                    <a:pt x="2357860" y="359287"/>
                    <a:pt x="2355856" y="364126"/>
                    <a:pt x="2352288" y="367694"/>
                  </a:cubicBezTo>
                  <a:cubicBezTo>
                    <a:pt x="2348720" y="371262"/>
                    <a:pt x="2343881" y="373266"/>
                    <a:pt x="2338835" y="373266"/>
                  </a:cubicBezTo>
                  <a:lnTo>
                    <a:pt x="19025" y="373266"/>
                  </a:lnTo>
                  <a:cubicBezTo>
                    <a:pt x="8518" y="373266"/>
                    <a:pt x="0" y="364748"/>
                    <a:pt x="0" y="354241"/>
                  </a:cubicBezTo>
                  <a:lnTo>
                    <a:pt x="0" y="19025"/>
                  </a:lnTo>
                  <a:cubicBezTo>
                    <a:pt x="0" y="8518"/>
                    <a:pt x="8518" y="0"/>
                    <a:pt x="19025" y="0"/>
                  </a:cubicBezTo>
                  <a:close/>
                </a:path>
              </a:pathLst>
            </a:custGeom>
            <a:solidFill>
              <a:srgbClr val="7FB5FA"/>
            </a:solidFill>
          </p:spPr>
        </p:sp>
        <p:sp>
          <p:nvSpPr>
            <p:cNvPr name="TextBox 6" id="6"/>
            <p:cNvSpPr txBox="true"/>
            <p:nvPr/>
          </p:nvSpPr>
          <p:spPr>
            <a:xfrm>
              <a:off x="0" y="-57150"/>
              <a:ext cx="2357860" cy="430416"/>
            </a:xfrm>
            <a:prstGeom prst="rect">
              <a:avLst/>
            </a:prstGeom>
          </p:spPr>
          <p:txBody>
            <a:bodyPr anchor="ctr" rtlCol="false" tIns="50800" lIns="50800" bIns="50800" rIns="50800"/>
            <a:lstStyle/>
            <a:p>
              <a:pPr algn="ctr">
                <a:lnSpc>
                  <a:spcPts val="2735"/>
                </a:lnSpc>
              </a:pPr>
            </a:p>
          </p:txBody>
        </p:sp>
      </p:grpSp>
      <p:pic>
        <p:nvPicPr>
          <p:cNvPr name="Picture 7" id="7"/>
          <p:cNvPicPr>
            <a:picLocks noChangeAspect="true"/>
          </p:cNvPicPr>
          <p:nvPr/>
        </p:nvPicPr>
        <p:blipFill>
          <a:blip r:embed="rId2"/>
          <a:stretch>
            <a:fillRect/>
          </a:stretch>
        </p:blipFill>
        <p:spPr>
          <a:xfrm rot="0">
            <a:off x="4274820" y="59045"/>
            <a:ext cx="9738360" cy="5680710"/>
          </a:xfrm>
          <a:prstGeom prst="rect">
            <a:avLst/>
          </a:prstGeom>
        </p:spPr>
      </p:pic>
      <p:sp>
        <p:nvSpPr>
          <p:cNvPr name="Freeform 8" id="8"/>
          <p:cNvSpPr/>
          <p:nvPr/>
        </p:nvSpPr>
        <p:spPr>
          <a:xfrm flipH="false" flipV="false" rot="0">
            <a:off x="1786357" y="4061076"/>
            <a:ext cx="6599986" cy="5575073"/>
          </a:xfrm>
          <a:custGeom>
            <a:avLst/>
            <a:gdLst/>
            <a:ahLst/>
            <a:cxnLst/>
            <a:rect r="r" b="b" t="t" l="l"/>
            <a:pathLst>
              <a:path h="5575073" w="6599986">
                <a:moveTo>
                  <a:pt x="0" y="0"/>
                </a:moveTo>
                <a:lnTo>
                  <a:pt x="6599986" y="0"/>
                </a:lnTo>
                <a:lnTo>
                  <a:pt x="6599986" y="5575074"/>
                </a:lnTo>
                <a:lnTo>
                  <a:pt x="0" y="5575074"/>
                </a:lnTo>
                <a:lnTo>
                  <a:pt x="0" y="0"/>
                </a:lnTo>
                <a:close/>
              </a:path>
            </a:pathLst>
          </a:custGeom>
          <a:blipFill>
            <a:blip r:embed="rId3"/>
            <a:stretch>
              <a:fillRect l="0" t="0" r="0" b="0"/>
            </a:stretch>
          </a:blipFill>
        </p:spPr>
      </p:sp>
      <p:sp>
        <p:nvSpPr>
          <p:cNvPr name="Freeform 9" id="9"/>
          <p:cNvSpPr/>
          <p:nvPr/>
        </p:nvSpPr>
        <p:spPr>
          <a:xfrm flipH="false" flipV="false" rot="0">
            <a:off x="9498381" y="4061076"/>
            <a:ext cx="5425155" cy="5575073"/>
          </a:xfrm>
          <a:custGeom>
            <a:avLst/>
            <a:gdLst/>
            <a:ahLst/>
            <a:cxnLst/>
            <a:rect r="r" b="b" t="t" l="l"/>
            <a:pathLst>
              <a:path h="5575073" w="5425155">
                <a:moveTo>
                  <a:pt x="0" y="0"/>
                </a:moveTo>
                <a:lnTo>
                  <a:pt x="5425155" y="0"/>
                </a:lnTo>
                <a:lnTo>
                  <a:pt x="5425155" y="5575074"/>
                </a:lnTo>
                <a:lnTo>
                  <a:pt x="0" y="5575074"/>
                </a:lnTo>
                <a:lnTo>
                  <a:pt x="0" y="0"/>
                </a:lnTo>
                <a:close/>
              </a:path>
            </a:pathLst>
          </a:custGeom>
          <a:blipFill>
            <a:blip r:embed="rId4"/>
            <a:stretch>
              <a:fillRect l="0" t="0" r="0" b="0"/>
            </a:stretch>
          </a:blipFill>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27508" y="423521"/>
            <a:ext cx="10675349" cy="885471"/>
          </a:xfrm>
          <a:prstGeom prst="rect">
            <a:avLst/>
          </a:prstGeom>
        </p:spPr>
        <p:txBody>
          <a:bodyPr anchor="t" rtlCol="false" tIns="0" lIns="0" bIns="0" rIns="0">
            <a:spAutoFit/>
          </a:bodyPr>
          <a:lstStyle/>
          <a:p>
            <a:pPr algn="ctr">
              <a:lnSpc>
                <a:spcPts val="6835"/>
              </a:lnSpc>
            </a:pPr>
            <a:r>
              <a:rPr lang="en-US" sz="5944" b="true">
                <a:solidFill>
                  <a:srgbClr val="0453B9"/>
                </a:solidFill>
                <a:latin typeface="Aileron Bold"/>
                <a:ea typeface="Aileron Bold"/>
                <a:cs typeface="Aileron Bold"/>
                <a:sym typeface="Aileron Bold"/>
              </a:rPr>
              <a:t>Appendix 5</a:t>
            </a:r>
          </a:p>
        </p:txBody>
      </p:sp>
      <p:sp>
        <p:nvSpPr>
          <p:cNvPr name="TextBox 3" id="3"/>
          <p:cNvSpPr txBox="true"/>
          <p:nvPr/>
        </p:nvSpPr>
        <p:spPr>
          <a:xfrm rot="0">
            <a:off x="831444" y="1501525"/>
            <a:ext cx="16267476" cy="517803"/>
          </a:xfrm>
          <a:prstGeom prst="rect">
            <a:avLst/>
          </a:prstGeom>
        </p:spPr>
        <p:txBody>
          <a:bodyPr anchor="t" rtlCol="false" tIns="0" lIns="0" bIns="0" rIns="0">
            <a:spAutoFit/>
          </a:bodyPr>
          <a:lstStyle/>
          <a:p>
            <a:pPr algn="ctr">
              <a:lnSpc>
                <a:spcPts val="4075"/>
              </a:lnSpc>
            </a:pPr>
            <a:r>
              <a:rPr lang="en-US" sz="3543" b="true">
                <a:solidFill>
                  <a:srgbClr val="2D80EB"/>
                </a:solidFill>
                <a:latin typeface="Aileron Bold"/>
                <a:ea typeface="Aileron Bold"/>
                <a:cs typeface="Aileron Bold"/>
                <a:sym typeface="Aileron Bold"/>
              </a:rPr>
              <a:t>Diffusion </a:t>
            </a:r>
          </a:p>
        </p:txBody>
      </p:sp>
      <p:grpSp>
        <p:nvGrpSpPr>
          <p:cNvPr name="Group 4" id="4"/>
          <p:cNvGrpSpPr/>
          <p:nvPr/>
        </p:nvGrpSpPr>
        <p:grpSpPr>
          <a:xfrm rot="0">
            <a:off x="2024497" y="2190778"/>
            <a:ext cx="13595178" cy="1353646"/>
            <a:chOff x="0" y="0"/>
            <a:chExt cx="3580623" cy="356516"/>
          </a:xfrm>
        </p:grpSpPr>
        <p:sp>
          <p:nvSpPr>
            <p:cNvPr name="Freeform 5" id="5"/>
            <p:cNvSpPr/>
            <p:nvPr/>
          </p:nvSpPr>
          <p:spPr>
            <a:xfrm flipH="false" flipV="false" rot="0">
              <a:off x="0" y="0"/>
              <a:ext cx="3580623" cy="356516"/>
            </a:xfrm>
            <a:custGeom>
              <a:avLst/>
              <a:gdLst/>
              <a:ahLst/>
              <a:cxnLst/>
              <a:rect r="r" b="b" t="t" l="l"/>
              <a:pathLst>
                <a:path h="356516" w="3580623">
                  <a:moveTo>
                    <a:pt x="12528" y="0"/>
                  </a:moveTo>
                  <a:lnTo>
                    <a:pt x="3568095" y="0"/>
                  </a:lnTo>
                  <a:cubicBezTo>
                    <a:pt x="3571417" y="0"/>
                    <a:pt x="3574604" y="1320"/>
                    <a:pt x="3576953" y="3669"/>
                  </a:cubicBezTo>
                  <a:cubicBezTo>
                    <a:pt x="3579303" y="6019"/>
                    <a:pt x="3580623" y="9205"/>
                    <a:pt x="3580623" y="12528"/>
                  </a:cubicBezTo>
                  <a:lnTo>
                    <a:pt x="3580623" y="343988"/>
                  </a:lnTo>
                  <a:cubicBezTo>
                    <a:pt x="3580623" y="350907"/>
                    <a:pt x="3575014" y="356516"/>
                    <a:pt x="3568095" y="356516"/>
                  </a:cubicBezTo>
                  <a:lnTo>
                    <a:pt x="12528" y="356516"/>
                  </a:lnTo>
                  <a:cubicBezTo>
                    <a:pt x="9205" y="356516"/>
                    <a:pt x="6019" y="355196"/>
                    <a:pt x="3669" y="352846"/>
                  </a:cubicBezTo>
                  <a:cubicBezTo>
                    <a:pt x="1320" y="350497"/>
                    <a:pt x="0" y="347310"/>
                    <a:pt x="0" y="343988"/>
                  </a:cubicBezTo>
                  <a:lnTo>
                    <a:pt x="0" y="12528"/>
                  </a:lnTo>
                  <a:cubicBezTo>
                    <a:pt x="0" y="5609"/>
                    <a:pt x="5609" y="0"/>
                    <a:pt x="12528" y="0"/>
                  </a:cubicBezTo>
                  <a:close/>
                </a:path>
              </a:pathLst>
            </a:custGeom>
            <a:solidFill>
              <a:srgbClr val="7FB5FA"/>
            </a:solidFill>
          </p:spPr>
        </p:sp>
        <p:sp>
          <p:nvSpPr>
            <p:cNvPr name="TextBox 6" id="6"/>
            <p:cNvSpPr txBox="true"/>
            <p:nvPr/>
          </p:nvSpPr>
          <p:spPr>
            <a:xfrm>
              <a:off x="0" y="-57150"/>
              <a:ext cx="3580623" cy="413666"/>
            </a:xfrm>
            <a:prstGeom prst="rect">
              <a:avLst/>
            </a:prstGeom>
          </p:spPr>
          <p:txBody>
            <a:bodyPr anchor="ctr" rtlCol="false" tIns="50800" lIns="50800" bIns="50800" rIns="50800"/>
            <a:lstStyle/>
            <a:p>
              <a:pPr algn="ctr">
                <a:lnSpc>
                  <a:spcPts val="2735"/>
                </a:lnSpc>
              </a:pPr>
            </a:p>
          </p:txBody>
        </p:sp>
      </p:grpSp>
      <p:pic>
        <p:nvPicPr>
          <p:cNvPr name="Picture 7" id="7"/>
          <p:cNvPicPr>
            <a:picLocks noChangeAspect="true"/>
          </p:cNvPicPr>
          <p:nvPr/>
        </p:nvPicPr>
        <p:blipFill>
          <a:blip r:embed="rId2"/>
          <a:stretch>
            <a:fillRect/>
          </a:stretch>
        </p:blipFill>
        <p:spPr>
          <a:xfrm rot="0">
            <a:off x="844285" y="1023461"/>
            <a:ext cx="15995246" cy="3751878"/>
          </a:xfrm>
          <a:prstGeom prst="rect">
            <a:avLst/>
          </a:prstGeom>
        </p:spPr>
      </p:pic>
      <p:sp>
        <p:nvSpPr>
          <p:cNvPr name="TextBox 8" id="8"/>
          <p:cNvSpPr txBox="true"/>
          <p:nvPr/>
        </p:nvSpPr>
        <p:spPr>
          <a:xfrm rot="0">
            <a:off x="2024497" y="3986309"/>
            <a:ext cx="4422428" cy="1990090"/>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Canva Sans"/>
                <a:ea typeface="Canva Sans"/>
                <a:cs typeface="Canva Sans"/>
                <a:sym typeface="Canva Sans"/>
              </a:rPr>
              <a:t>        betas = get_beta_schedule(</a:t>
            </a:r>
          </a:p>
          <a:p>
            <a:pPr algn="l">
              <a:lnSpc>
                <a:spcPts val="2659"/>
              </a:lnSpc>
              <a:spcBef>
                <a:spcPct val="0"/>
              </a:spcBef>
            </a:pPr>
            <a:r>
              <a:rPr lang="en-US" sz="1899">
                <a:solidFill>
                  <a:srgbClr val="000000"/>
                </a:solidFill>
                <a:latin typeface="Canva Sans"/>
                <a:ea typeface="Canva Sans"/>
                <a:cs typeface="Canva Sans"/>
                <a:sym typeface="Canva Sans"/>
              </a:rPr>
              <a:t>            beta_schedule="linear",</a:t>
            </a:r>
          </a:p>
          <a:p>
            <a:pPr algn="l">
              <a:lnSpc>
                <a:spcPts val="2659"/>
              </a:lnSpc>
              <a:spcBef>
                <a:spcPct val="0"/>
              </a:spcBef>
            </a:pPr>
            <a:r>
              <a:rPr lang="en-US" sz="1899">
                <a:solidFill>
                  <a:srgbClr val="000000"/>
                </a:solidFill>
                <a:latin typeface="Canva Sans"/>
                <a:ea typeface="Canva Sans"/>
                <a:cs typeface="Canva Sans"/>
                <a:sym typeface="Canva Sans"/>
              </a:rPr>
              <a:t>            beta_start=0.0001,</a:t>
            </a:r>
          </a:p>
          <a:p>
            <a:pPr algn="l">
              <a:lnSpc>
                <a:spcPts val="2659"/>
              </a:lnSpc>
              <a:spcBef>
                <a:spcPct val="0"/>
              </a:spcBef>
            </a:pPr>
            <a:r>
              <a:rPr lang="en-US" sz="1899">
                <a:solidFill>
                  <a:srgbClr val="000000"/>
                </a:solidFill>
                <a:latin typeface="Canva Sans"/>
                <a:ea typeface="Canva Sans"/>
                <a:cs typeface="Canva Sans"/>
                <a:sym typeface="Canva Sans"/>
              </a:rPr>
              <a:t>            beta_end=0.02,</a:t>
            </a:r>
          </a:p>
          <a:p>
            <a:pPr algn="l">
              <a:lnSpc>
                <a:spcPts val="2659"/>
              </a:lnSpc>
              <a:spcBef>
                <a:spcPct val="0"/>
              </a:spcBef>
            </a:pPr>
            <a:r>
              <a:rPr lang="en-US" sz="1899">
                <a:solidFill>
                  <a:srgbClr val="000000"/>
                </a:solidFill>
                <a:latin typeface="Canva Sans"/>
                <a:ea typeface="Canva Sans"/>
                <a:cs typeface="Canva Sans"/>
                <a:sym typeface="Canva Sans"/>
              </a:rPr>
              <a:t>            num_diffusion_timesteps=1000,</a:t>
            </a:r>
          </a:p>
          <a:p>
            <a:pPr algn="l">
              <a:lnSpc>
                <a:spcPts val="2659"/>
              </a:lnSpc>
              <a:spcBef>
                <a:spcPct val="0"/>
              </a:spcBef>
            </a:pPr>
            <a:r>
              <a:rPr lang="en-US" sz="1899">
                <a:solidFill>
                  <a:srgbClr val="000000"/>
                </a:solidFill>
                <a:latin typeface="Canva Sans"/>
                <a:ea typeface="Canva Sans"/>
                <a:cs typeface="Canva Sans"/>
                <a:sym typeface="Canva Sans"/>
              </a:rPr>
              <a:t>        )</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378226" y="318154"/>
            <a:ext cx="13173913" cy="1655091"/>
          </a:xfrm>
          <a:prstGeom prst="rect">
            <a:avLst/>
          </a:prstGeom>
        </p:spPr>
        <p:txBody>
          <a:bodyPr anchor="t" rtlCol="false" tIns="0" lIns="0" bIns="0" rIns="0">
            <a:spAutoFit/>
          </a:bodyPr>
          <a:lstStyle/>
          <a:p>
            <a:pPr algn="ctr">
              <a:lnSpc>
                <a:spcPts val="6490"/>
              </a:lnSpc>
            </a:pPr>
            <a:r>
              <a:rPr lang="en-US" sz="5644" b="true">
                <a:solidFill>
                  <a:srgbClr val="0453B9"/>
                </a:solidFill>
                <a:latin typeface="Aileron Bold"/>
                <a:ea typeface="Aileron Bold"/>
                <a:cs typeface="Aileron Bold"/>
                <a:sym typeface="Aileron Bold"/>
              </a:rPr>
              <a:t>Appendix 6</a:t>
            </a:r>
          </a:p>
          <a:p>
            <a:pPr algn="ctr">
              <a:lnSpc>
                <a:spcPts val="6490"/>
              </a:lnSpc>
            </a:pPr>
          </a:p>
        </p:txBody>
      </p:sp>
      <p:sp>
        <p:nvSpPr>
          <p:cNvPr name="Freeform 3" id="3"/>
          <p:cNvSpPr/>
          <p:nvPr/>
        </p:nvSpPr>
        <p:spPr>
          <a:xfrm flipH="false" flipV="false" rot="-5400000">
            <a:off x="16653983" y="812907"/>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4" id="4"/>
          <p:cNvGrpSpPr/>
          <p:nvPr/>
        </p:nvGrpSpPr>
        <p:grpSpPr>
          <a:xfrm rot="0">
            <a:off x="10400802" y="1383534"/>
            <a:ext cx="7401363" cy="1037225"/>
            <a:chOff x="0" y="0"/>
            <a:chExt cx="1949330" cy="273179"/>
          </a:xfrm>
        </p:grpSpPr>
        <p:sp>
          <p:nvSpPr>
            <p:cNvPr name="Freeform 5" id="5"/>
            <p:cNvSpPr/>
            <p:nvPr/>
          </p:nvSpPr>
          <p:spPr>
            <a:xfrm flipH="false" flipV="false" rot="0">
              <a:off x="0" y="0"/>
              <a:ext cx="1949330" cy="273179"/>
            </a:xfrm>
            <a:custGeom>
              <a:avLst/>
              <a:gdLst/>
              <a:ahLst/>
              <a:cxnLst/>
              <a:rect r="r" b="b" t="t" l="l"/>
              <a:pathLst>
                <a:path h="273179" w="1949330">
                  <a:moveTo>
                    <a:pt x="23012" y="0"/>
                  </a:moveTo>
                  <a:lnTo>
                    <a:pt x="1926318" y="0"/>
                  </a:lnTo>
                  <a:cubicBezTo>
                    <a:pt x="1939027" y="0"/>
                    <a:pt x="1949330" y="10303"/>
                    <a:pt x="1949330" y="23012"/>
                  </a:cubicBezTo>
                  <a:lnTo>
                    <a:pt x="1949330" y="250166"/>
                  </a:lnTo>
                  <a:cubicBezTo>
                    <a:pt x="1949330" y="262876"/>
                    <a:pt x="1939027" y="273179"/>
                    <a:pt x="1926318" y="273179"/>
                  </a:cubicBezTo>
                  <a:lnTo>
                    <a:pt x="23012" y="273179"/>
                  </a:lnTo>
                  <a:cubicBezTo>
                    <a:pt x="10303" y="273179"/>
                    <a:pt x="0" y="262876"/>
                    <a:pt x="0" y="250166"/>
                  </a:cubicBezTo>
                  <a:lnTo>
                    <a:pt x="0" y="23012"/>
                  </a:lnTo>
                  <a:cubicBezTo>
                    <a:pt x="0" y="10303"/>
                    <a:pt x="10303" y="0"/>
                    <a:pt x="23012" y="0"/>
                  </a:cubicBezTo>
                  <a:close/>
                </a:path>
              </a:pathLst>
            </a:custGeom>
            <a:solidFill>
              <a:srgbClr val="2D80EB"/>
            </a:solidFill>
          </p:spPr>
        </p:sp>
        <p:sp>
          <p:nvSpPr>
            <p:cNvPr name="TextBox 6" id="6"/>
            <p:cNvSpPr txBox="true"/>
            <p:nvPr/>
          </p:nvSpPr>
          <p:spPr>
            <a:xfrm>
              <a:off x="0" y="-57150"/>
              <a:ext cx="1949330" cy="330329"/>
            </a:xfrm>
            <a:prstGeom prst="rect">
              <a:avLst/>
            </a:prstGeom>
          </p:spPr>
          <p:txBody>
            <a:bodyPr anchor="ctr" rtlCol="false" tIns="50800" lIns="50800" bIns="50800" rIns="50800"/>
            <a:lstStyle/>
            <a:p>
              <a:pPr algn="ctr">
                <a:lnSpc>
                  <a:spcPts val="2735"/>
                </a:lnSpc>
              </a:pPr>
            </a:p>
          </p:txBody>
        </p:sp>
      </p:grpSp>
      <p:sp>
        <p:nvSpPr>
          <p:cNvPr name="TextBox 7" id="7"/>
          <p:cNvSpPr txBox="true"/>
          <p:nvPr/>
        </p:nvSpPr>
        <p:spPr>
          <a:xfrm rot="0">
            <a:off x="3542381" y="1685473"/>
            <a:ext cx="10682928" cy="557173"/>
          </a:xfrm>
          <a:prstGeom prst="rect">
            <a:avLst/>
          </a:prstGeom>
        </p:spPr>
        <p:txBody>
          <a:bodyPr anchor="t" rtlCol="false" tIns="0" lIns="0" bIns="0" rIns="0">
            <a:spAutoFit/>
          </a:bodyPr>
          <a:lstStyle/>
          <a:p>
            <a:pPr algn="l">
              <a:lnSpc>
                <a:spcPts val="4305"/>
              </a:lnSpc>
            </a:pPr>
            <a:r>
              <a:rPr lang="en-US" sz="3743" b="true">
                <a:solidFill>
                  <a:srgbClr val="7FB5FA"/>
                </a:solidFill>
                <a:latin typeface="Aileron Bold"/>
                <a:ea typeface="Aileron Bold"/>
                <a:cs typeface="Aileron Bold"/>
                <a:sym typeface="Aileron Bold"/>
              </a:rPr>
              <a:t>Hyperparamter Search Space</a:t>
            </a:r>
          </a:p>
        </p:txBody>
      </p:sp>
      <p:pic>
        <p:nvPicPr>
          <p:cNvPr name="Picture 8" id="8"/>
          <p:cNvPicPr>
            <a:picLocks noChangeAspect="true"/>
          </p:cNvPicPr>
          <p:nvPr/>
        </p:nvPicPr>
        <p:blipFill>
          <a:blip r:embed="rId4"/>
          <a:stretch>
            <a:fillRect/>
          </a:stretch>
        </p:blipFill>
        <p:spPr>
          <a:xfrm rot="0">
            <a:off x="10029967" y="824683"/>
            <a:ext cx="8202468" cy="2129538"/>
          </a:xfrm>
          <a:prstGeom prst="rect">
            <a:avLst/>
          </a:prstGeom>
        </p:spPr>
      </p:pic>
      <p:graphicFrame>
        <p:nvGraphicFramePr>
          <p:cNvPr name="Table 9" id="9"/>
          <p:cNvGraphicFramePr>
            <a:graphicFrameLocks noGrp="true"/>
          </p:cNvGraphicFramePr>
          <p:nvPr/>
        </p:nvGraphicFramePr>
        <p:xfrm>
          <a:off x="3867961" y="2785879"/>
          <a:ext cx="10552079" cy="7272692"/>
        </p:xfrm>
        <a:graphic>
          <a:graphicData uri="http://schemas.openxmlformats.org/drawingml/2006/table">
            <a:tbl>
              <a:tblPr/>
              <a:tblGrid>
                <a:gridCol w="2292230"/>
                <a:gridCol w="3613567"/>
                <a:gridCol w="4646282"/>
              </a:tblGrid>
              <a:tr h="823630">
                <a:tc>
                  <a:txBody>
                    <a:bodyPr anchor="t" rtlCol="false"/>
                    <a:lstStyle/>
                    <a:p>
                      <a:pPr algn="l">
                        <a:lnSpc>
                          <a:spcPts val="2100"/>
                        </a:lnSpc>
                        <a:defRPr/>
                      </a:pPr>
                      <a:r>
                        <a:rPr lang="en-US" sz="1500" b="true">
                          <a:solidFill>
                            <a:srgbClr val="FFFFFF"/>
                          </a:solidFill>
                          <a:latin typeface="Poppins Bold"/>
                          <a:ea typeface="Poppins Bold"/>
                          <a:cs typeface="Poppins Bold"/>
                          <a:sym typeface="Poppins Bold"/>
                        </a:rPr>
                        <a:t>Hyperparameter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a:txBody>
                    <a:bodyPr anchor="t" rtlCol="false"/>
                    <a:lstStyle/>
                    <a:p>
                      <a:pPr algn="l">
                        <a:lnSpc>
                          <a:spcPts val="2100"/>
                        </a:lnSpc>
                        <a:defRPr/>
                      </a:pPr>
                      <a:r>
                        <a:rPr lang="en-US" sz="1500" b="true">
                          <a:solidFill>
                            <a:srgbClr val="FFFFFF"/>
                          </a:solidFill>
                          <a:latin typeface="Poppins Bold"/>
                          <a:ea typeface="Poppins Bold"/>
                          <a:cs typeface="Poppins Bold"/>
                          <a:sym typeface="Poppins Bold"/>
                        </a:rPr>
                        <a:t>Search Space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a:txBody>
                    <a:bodyPr anchor="t" rtlCol="false"/>
                    <a:lstStyle/>
                    <a:p>
                      <a:pPr algn="l">
                        <a:lnSpc>
                          <a:spcPts val="2100"/>
                        </a:lnSpc>
                        <a:defRPr/>
                      </a:pPr>
                      <a:r>
                        <a:rPr lang="en-US" sz="1500" b="true">
                          <a:solidFill>
                            <a:srgbClr val="FFFFFF"/>
                          </a:solidFill>
                          <a:latin typeface="Poppins Bold"/>
                          <a:ea typeface="Poppins Bold"/>
                          <a:cs typeface="Poppins Bold"/>
                          <a:sym typeface="Poppins Bold"/>
                        </a:rPr>
                        <a:t>Description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r>
              <a:tr h="1072418">
                <a:tc>
                  <a:txBody>
                    <a:bodyPr anchor="t" rtlCol="false"/>
                    <a:lstStyle/>
                    <a:p>
                      <a:pPr algn="l">
                        <a:lnSpc>
                          <a:spcPts val="2100"/>
                        </a:lnSpc>
                        <a:defRPr/>
                      </a:pPr>
                      <a:r>
                        <a:rPr lang="en-US" sz="1500" i="true" b="true">
                          <a:solidFill>
                            <a:srgbClr val="FFFFFF"/>
                          </a:solidFill>
                          <a:latin typeface="Poppins Bold Italics"/>
                          <a:ea typeface="Poppins Bold Italics"/>
                          <a:cs typeface="Poppins Bold Italics"/>
                          <a:sym typeface="Poppins Bold Italics"/>
                        </a:rPr>
                        <a:t>λi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100"/>
                        </a:lnSpc>
                        <a:defRPr/>
                      </a:pPr>
                      <a:r>
                        <a:rPr lang="en-US" sz="1500">
                          <a:solidFill>
                            <a:srgbClr val="000000"/>
                          </a:solidFill>
                          <a:latin typeface="Poppins"/>
                          <a:ea typeface="Poppins"/>
                          <a:cs typeface="Poppins"/>
                          <a:sym typeface="Poppins"/>
                        </a:rPr>
                        <a:t>(By ratio, rij = λi / λij)</a:t>
                      </a:r>
                      <a:endParaRPr lang="en-US" sz="1100"/>
                    </a:p>
                    <a:p>
                      <a:pPr algn="l">
                        <a:lnSpc>
                          <a:spcPts val="2100"/>
                        </a:lnSpc>
                      </a:pPr>
                      <a:r>
                        <a:rPr lang="en-US" sz="1500">
                          <a:solidFill>
                            <a:srgbClr val="000000"/>
                          </a:solidFill>
                          <a:latin typeface="Poppins"/>
                          <a:ea typeface="Poppins"/>
                          <a:cs typeface="Poppins"/>
                          <a:sym typeface="Poppins"/>
                        </a:rPr>
                        <a:t>1, 10, 100, 1000</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a:ea typeface="Poppins"/>
                          <a:cs typeface="Poppins"/>
                          <a:sym typeface="Poppins"/>
                        </a:rPr>
                        <a:t>Weighting Factor for Distance Terms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40523">
                <a:tc>
                  <a:txBody>
                    <a:bodyPr anchor="t" rtlCol="false"/>
                    <a:lstStyle/>
                    <a:p>
                      <a:pPr algn="l">
                        <a:lnSpc>
                          <a:spcPts val="2100"/>
                        </a:lnSpc>
                        <a:defRPr/>
                      </a:pPr>
                      <a:r>
                        <a:rPr lang="en-US" b="true" sz="1500" i="true" spc="16">
                          <a:solidFill>
                            <a:srgbClr val="FFFFFF"/>
                          </a:solidFill>
                          <a:latin typeface="Poppins Bold Italics"/>
                          <a:ea typeface="Poppins Bold Italics"/>
                          <a:cs typeface="Poppins Bold Italics"/>
                          <a:sym typeface="Poppins Bold Italics"/>
                        </a:rPr>
                        <a:t>λij</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100"/>
                        </a:lnSpc>
                        <a:defRPr/>
                      </a:pPr>
                      <a:r>
                        <a:rPr lang="en-US" sz="1500">
                          <a:solidFill>
                            <a:srgbClr val="000000"/>
                          </a:solidFill>
                          <a:latin typeface="Poppins"/>
                          <a:ea typeface="Poppins"/>
                          <a:cs typeface="Poppins"/>
                          <a:sym typeface="Poppins"/>
                        </a:rPr>
                        <a:t>(By ratio, ri1j1i2j2 = λi1j1 / λi2j2)</a:t>
                      </a:r>
                      <a:endParaRPr lang="en-US" sz="1100"/>
                    </a:p>
                    <a:p>
                      <a:pPr algn="l">
                        <a:lnSpc>
                          <a:spcPts val="2100"/>
                        </a:lnSpc>
                      </a:pPr>
                      <a:r>
                        <a:rPr lang="en-US" sz="1500">
                          <a:solidFill>
                            <a:srgbClr val="000000"/>
                          </a:solidFill>
                          <a:latin typeface="Poppins"/>
                          <a:ea typeface="Poppins"/>
                          <a:cs typeface="Poppins"/>
                          <a:sym typeface="Poppins"/>
                        </a:rPr>
                        <a:t>1, 10, 100, 1000</a:t>
                      </a:r>
                    </a:p>
                    <a:p>
                      <a:pPr algn="l">
                        <a:lnSpc>
                          <a:spcPts val="210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a:ea typeface="Poppins"/>
                          <a:cs typeface="Poppins"/>
                          <a:sym typeface="Poppins"/>
                        </a:rPr>
                        <a:t>Weighting Factor for Interaction Terms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8867">
                <a:tc>
                  <a:txBody>
                    <a:bodyPr anchor="t" rtlCol="false"/>
                    <a:lstStyle/>
                    <a:p>
                      <a:pPr algn="l">
                        <a:lnSpc>
                          <a:spcPts val="2100"/>
                        </a:lnSpc>
                        <a:defRPr/>
                      </a:pPr>
                      <a:r>
                        <a:rPr lang="en-US" sz="1500" i="true" b="true">
                          <a:solidFill>
                            <a:srgbClr val="FFFFFF"/>
                          </a:solidFill>
                          <a:latin typeface="Poppins Bold Italics"/>
                          <a:ea typeface="Poppins Bold Italics"/>
                          <a:cs typeface="Poppins Bold Italics"/>
                          <a:sym typeface="Poppins Bold Italics"/>
                        </a:rPr>
                        <a:t>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100"/>
                        </a:lnSpc>
                        <a:defRPr/>
                      </a:pPr>
                      <a:r>
                        <a:rPr lang="en-US" sz="1500">
                          <a:solidFill>
                            <a:srgbClr val="000000"/>
                          </a:solidFill>
                          <a:latin typeface="Poppins"/>
                          <a:ea typeface="Poppins"/>
                          <a:cs typeface="Poppins"/>
                          <a:sym typeface="Poppins"/>
                        </a:rPr>
                        <a:t>1, 2, 3, 4, 5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a:ea typeface="Poppins"/>
                          <a:cs typeface="Poppins"/>
                          <a:sym typeface="Poppins"/>
                        </a:rPr>
                        <a:t>Polynomial Degree for Polynomial Kernel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4314">
                <a:tc>
                  <a:txBody>
                    <a:bodyPr anchor="t" rtlCol="false"/>
                    <a:lstStyle/>
                    <a:p>
                      <a:pPr algn="l">
                        <a:lnSpc>
                          <a:spcPts val="2100"/>
                        </a:lnSpc>
                        <a:defRPr/>
                      </a:pPr>
                      <a:r>
                        <a:rPr lang="en-US" sz="1500" i="true" b="true">
                          <a:solidFill>
                            <a:srgbClr val="FFFFFF"/>
                          </a:solidFill>
                          <a:latin typeface="Poppins Bold Italics"/>
                          <a:ea typeface="Poppins Bold Italics"/>
                          <a:cs typeface="Poppins Bold Italics"/>
                          <a:sym typeface="Poppins Bold Italics"/>
                        </a:rPr>
                        <a:t>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100"/>
                        </a:lnSpc>
                        <a:defRPr/>
                      </a:pPr>
                      <a:r>
                        <a:rPr lang="en-US" sz="1500">
                          <a:solidFill>
                            <a:srgbClr val="000000"/>
                          </a:solidFill>
                          <a:latin typeface="Poppins"/>
                          <a:ea typeface="Poppins"/>
                          <a:cs typeface="Poppins"/>
                          <a:sym typeface="Poppins"/>
                        </a:rPr>
                        <a:t>0.5, 1, 5, 10, 15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a:ea typeface="Poppins"/>
                          <a:cs typeface="Poppins"/>
                          <a:sym typeface="Poppins"/>
                        </a:rPr>
                        <a:t>Constant for Polynomial Kernel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4314">
                <a:tc>
                  <a:txBody>
                    <a:bodyPr anchor="t" rtlCol="false"/>
                    <a:lstStyle/>
                    <a:p>
                      <a:pPr algn="l">
                        <a:lnSpc>
                          <a:spcPts val="2100"/>
                        </a:lnSpc>
                        <a:defRPr/>
                      </a:pPr>
                      <a:r>
                        <a:rPr lang="en-US" sz="1500" i="true" b="true">
                          <a:solidFill>
                            <a:srgbClr val="FFFFFF"/>
                          </a:solidFill>
                          <a:latin typeface="Poppins Bold Italics"/>
                          <a:ea typeface="Poppins Bold Italics"/>
                          <a:cs typeface="Poppins Bold Italics"/>
                          <a:sym typeface="Poppins Bold Italics"/>
                        </a:rPr>
                        <a:t>α</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100"/>
                        </a:lnSpc>
                        <a:defRPr/>
                      </a:pPr>
                      <a:r>
                        <a:rPr lang="en-US" sz="1500">
                          <a:solidFill>
                            <a:srgbClr val="000000"/>
                          </a:solidFill>
                          <a:latin typeface="Poppins"/>
                          <a:ea typeface="Poppins"/>
                          <a:cs typeface="Poppins"/>
                          <a:sym typeface="Poppins"/>
                        </a:rPr>
                        <a:t>0.05, 0.1, 0.5, 1, 2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a:ea typeface="Poppins"/>
                          <a:cs typeface="Poppins"/>
                          <a:sym typeface="Poppins"/>
                        </a:rPr>
                        <a:t>Scaling factor for Sigmoid Kernel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4314">
                <a:tc>
                  <a:txBody>
                    <a:bodyPr anchor="t" rtlCol="false"/>
                    <a:lstStyle/>
                    <a:p>
                      <a:pPr algn="l">
                        <a:lnSpc>
                          <a:spcPts val="2100"/>
                        </a:lnSpc>
                        <a:defRPr/>
                      </a:pPr>
                      <a:r>
                        <a:rPr lang="en-US" sz="1500" i="true" b="true">
                          <a:solidFill>
                            <a:srgbClr val="FFFFFF"/>
                          </a:solidFill>
                          <a:latin typeface="Poppins Bold Italics"/>
                          <a:ea typeface="Poppins Bold Italics"/>
                          <a:cs typeface="Poppins Bold Italics"/>
                          <a:sym typeface="Poppins Bold Italics"/>
                        </a:rPr>
                        <a:t>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100"/>
                        </a:lnSpc>
                        <a:defRPr/>
                      </a:pPr>
                      <a:r>
                        <a:rPr lang="en-US" sz="1500">
                          <a:solidFill>
                            <a:srgbClr val="000000"/>
                          </a:solidFill>
                          <a:latin typeface="Poppins"/>
                          <a:ea typeface="Poppins"/>
                          <a:cs typeface="Poppins"/>
                          <a:sym typeface="Poppins"/>
                        </a:rPr>
                        <a:t>0.5, 1, 5, 10, 15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a:ea typeface="Poppins"/>
                          <a:cs typeface="Poppins"/>
                          <a:sym typeface="Poppins"/>
                        </a:rPr>
                        <a:t>Constant for Sigmoid Kernel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4314">
                <a:tc>
                  <a:txBody>
                    <a:bodyPr anchor="t" rtlCol="false"/>
                    <a:lstStyle/>
                    <a:p>
                      <a:pPr algn="l">
                        <a:lnSpc>
                          <a:spcPts val="2100"/>
                        </a:lnSpc>
                        <a:defRPr/>
                      </a:pPr>
                      <a:r>
                        <a:rPr lang="en-US" sz="1500" i="true" b="true">
                          <a:solidFill>
                            <a:srgbClr val="FFFFFF"/>
                          </a:solidFill>
                          <a:latin typeface="Poppins Bold Italics"/>
                          <a:ea typeface="Poppins Bold Italics"/>
                          <a:cs typeface="Poppins Bold Italics"/>
                          <a:sym typeface="Poppins Bold Italics"/>
                        </a:rPr>
                        <a:t>σ</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100"/>
                        </a:lnSpc>
                        <a:defRPr/>
                      </a:pPr>
                      <a:r>
                        <a:rPr lang="en-US" sz="1500">
                          <a:solidFill>
                            <a:srgbClr val="000000"/>
                          </a:solidFill>
                          <a:latin typeface="Poppins"/>
                          <a:ea typeface="Poppins"/>
                          <a:cs typeface="Poppins"/>
                          <a:sym typeface="Poppins"/>
                        </a:rPr>
                        <a:t>0.5, 0.8, 1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a:ea typeface="Poppins"/>
                          <a:cs typeface="Poppins"/>
                          <a:sym typeface="Poppins"/>
                        </a:rPr>
                        <a:t>Standard deviation for Gaussian Kernel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27508" y="433046"/>
            <a:ext cx="10675349" cy="915951"/>
          </a:xfrm>
          <a:prstGeom prst="rect">
            <a:avLst/>
          </a:prstGeom>
        </p:spPr>
        <p:txBody>
          <a:bodyPr anchor="t" rtlCol="false" tIns="0" lIns="0" bIns="0" rIns="0">
            <a:spAutoFit/>
          </a:bodyPr>
          <a:lstStyle/>
          <a:p>
            <a:pPr algn="ctr">
              <a:lnSpc>
                <a:spcPts val="7180"/>
              </a:lnSpc>
            </a:pPr>
            <a:r>
              <a:rPr lang="en-US" sz="6244" b="true">
                <a:solidFill>
                  <a:srgbClr val="0453B9"/>
                </a:solidFill>
                <a:latin typeface="Aileron Bold"/>
                <a:ea typeface="Aileron Bold"/>
                <a:cs typeface="Aileron Bold"/>
                <a:sym typeface="Aileron Bold"/>
              </a:rPr>
              <a:t>Appendix 7</a:t>
            </a:r>
          </a:p>
        </p:txBody>
      </p:sp>
      <p:sp>
        <p:nvSpPr>
          <p:cNvPr name="TextBox 3" id="3"/>
          <p:cNvSpPr txBox="true"/>
          <p:nvPr/>
        </p:nvSpPr>
        <p:spPr>
          <a:xfrm rot="0">
            <a:off x="1941231" y="1553416"/>
            <a:ext cx="14405538" cy="557173"/>
          </a:xfrm>
          <a:prstGeom prst="rect">
            <a:avLst/>
          </a:prstGeom>
        </p:spPr>
        <p:txBody>
          <a:bodyPr anchor="t" rtlCol="false" tIns="0" lIns="0" bIns="0" rIns="0">
            <a:spAutoFit/>
          </a:bodyPr>
          <a:lstStyle/>
          <a:p>
            <a:pPr algn="ctr">
              <a:lnSpc>
                <a:spcPts val="4305"/>
              </a:lnSpc>
            </a:pPr>
            <a:r>
              <a:rPr lang="en-US" sz="3743" b="true">
                <a:solidFill>
                  <a:srgbClr val="7FB5FA"/>
                </a:solidFill>
                <a:latin typeface="Aileron Bold"/>
                <a:ea typeface="Aileron Bold"/>
                <a:cs typeface="Aileron Bold"/>
                <a:sym typeface="Aileron Bold"/>
              </a:rPr>
              <a:t>Grid Search Results</a:t>
            </a:r>
          </a:p>
        </p:txBody>
      </p:sp>
      <p:grpSp>
        <p:nvGrpSpPr>
          <p:cNvPr name="Group 4" id="4"/>
          <p:cNvGrpSpPr/>
          <p:nvPr/>
        </p:nvGrpSpPr>
        <p:grpSpPr>
          <a:xfrm rot="-10800000">
            <a:off x="-3678175" y="-9525"/>
            <a:ext cx="8505674" cy="518339"/>
            <a:chOff x="0" y="0"/>
            <a:chExt cx="2240178" cy="136517"/>
          </a:xfrm>
        </p:grpSpPr>
        <p:sp>
          <p:nvSpPr>
            <p:cNvPr name="Freeform 5" id="5"/>
            <p:cNvSpPr/>
            <p:nvPr/>
          </p:nvSpPr>
          <p:spPr>
            <a:xfrm flipH="false" flipV="false" rot="0">
              <a:off x="0" y="0"/>
              <a:ext cx="2240178" cy="136517"/>
            </a:xfrm>
            <a:custGeom>
              <a:avLst/>
              <a:gdLst/>
              <a:ahLst/>
              <a:cxnLst/>
              <a:rect r="r" b="b" t="t" l="l"/>
              <a:pathLst>
                <a:path h="136517" w="2240178">
                  <a:moveTo>
                    <a:pt x="68259" y="0"/>
                  </a:moveTo>
                  <a:lnTo>
                    <a:pt x="2171919" y="0"/>
                  </a:lnTo>
                  <a:cubicBezTo>
                    <a:pt x="2190022" y="0"/>
                    <a:pt x="2207384" y="7192"/>
                    <a:pt x="2220185" y="19992"/>
                  </a:cubicBezTo>
                  <a:cubicBezTo>
                    <a:pt x="2232986" y="32793"/>
                    <a:pt x="2240178" y="50155"/>
                    <a:pt x="2240178" y="68259"/>
                  </a:cubicBezTo>
                  <a:lnTo>
                    <a:pt x="2240178" y="68259"/>
                  </a:lnTo>
                  <a:cubicBezTo>
                    <a:pt x="2240178" y="86362"/>
                    <a:pt x="2232986" y="103724"/>
                    <a:pt x="2220185" y="116525"/>
                  </a:cubicBezTo>
                  <a:cubicBezTo>
                    <a:pt x="2207384" y="129326"/>
                    <a:pt x="2190022" y="136517"/>
                    <a:pt x="2171919" y="136517"/>
                  </a:cubicBezTo>
                  <a:lnTo>
                    <a:pt x="68259" y="136517"/>
                  </a:lnTo>
                  <a:cubicBezTo>
                    <a:pt x="50155" y="136517"/>
                    <a:pt x="32793" y="129326"/>
                    <a:pt x="19992" y="116525"/>
                  </a:cubicBezTo>
                  <a:cubicBezTo>
                    <a:pt x="7192" y="103724"/>
                    <a:pt x="0" y="86362"/>
                    <a:pt x="0" y="68259"/>
                  </a:cubicBezTo>
                  <a:lnTo>
                    <a:pt x="0" y="68259"/>
                  </a:lnTo>
                  <a:cubicBezTo>
                    <a:pt x="0" y="50155"/>
                    <a:pt x="7192" y="32793"/>
                    <a:pt x="19992" y="19992"/>
                  </a:cubicBezTo>
                  <a:cubicBezTo>
                    <a:pt x="32793" y="7192"/>
                    <a:pt x="50155" y="0"/>
                    <a:pt x="68259"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6" id="6"/>
            <p:cNvSpPr txBox="true"/>
            <p:nvPr/>
          </p:nvSpPr>
          <p:spPr>
            <a:xfrm>
              <a:off x="0" y="-38100"/>
              <a:ext cx="2240178" cy="17461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5400000">
            <a:off x="16653983" y="812907"/>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aphicFrame>
        <p:nvGraphicFramePr>
          <p:cNvPr name="Table 8" id="8"/>
          <p:cNvGraphicFramePr>
            <a:graphicFrameLocks noGrp="true"/>
          </p:cNvGraphicFramePr>
          <p:nvPr/>
        </p:nvGraphicFramePr>
        <p:xfrm>
          <a:off x="1276357" y="2301089"/>
          <a:ext cx="15735287" cy="7600950"/>
        </p:xfrm>
        <a:graphic>
          <a:graphicData uri="http://schemas.openxmlformats.org/drawingml/2006/table">
            <a:tbl>
              <a:tblPr/>
              <a:tblGrid>
                <a:gridCol w="2782983"/>
                <a:gridCol w="7002641"/>
                <a:gridCol w="5949662"/>
              </a:tblGrid>
              <a:tr h="871142">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Hyperparameter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Value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Description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r>
              <a:tr h="1187050">
                <a:tc>
                  <a:txBody>
                    <a:bodyPr anchor="t" rtlCol="false"/>
                    <a:lstStyle/>
                    <a:p>
                      <a:pPr algn="l">
                        <a:lnSpc>
                          <a:spcPts val="2520"/>
                        </a:lnSpc>
                        <a:defRPr/>
                      </a:pPr>
                      <a:r>
                        <a:rPr lang="en-US" sz="1800" i="true" b="true">
                          <a:solidFill>
                            <a:srgbClr val="FFFFFF"/>
                          </a:solidFill>
                          <a:latin typeface="Poppins Bold Italics"/>
                          <a:ea typeface="Poppins Bold Italics"/>
                          <a:cs typeface="Poppins Bold Italics"/>
                          <a:sym typeface="Poppins Bold Italics"/>
                        </a:rPr>
                        <a:t>λi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i="true">
                          <a:solidFill>
                            <a:srgbClr val="000000"/>
                          </a:solidFill>
                          <a:latin typeface="Poppins Italics"/>
                          <a:ea typeface="Poppins Italics"/>
                          <a:cs typeface="Poppins Italics"/>
                          <a:sym typeface="Poppins Italics"/>
                        </a:rPr>
                        <a:t>λ {Text} : λ {Seg Map} : λ {Landmark} : λ{ID} : λ {Sketch}</a:t>
                      </a:r>
                      <a:endParaRPr lang="en-US" sz="1100"/>
                    </a:p>
                    <a:p>
                      <a:pPr algn="l">
                        <a:lnSpc>
                          <a:spcPts val="2520"/>
                        </a:lnSpc>
                      </a:pPr>
                      <a:r>
                        <a:rPr lang="en-US" sz="1800">
                          <a:solidFill>
                            <a:srgbClr val="000000"/>
                          </a:solidFill>
                          <a:latin typeface="Poppins"/>
                          <a:ea typeface="Poppins"/>
                          <a:cs typeface="Poppins"/>
                          <a:sym typeface="Poppins"/>
                        </a:rPr>
                        <a:t>= 1000 : 1 : 1000 : 1000 : 10</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Weighting Factor for Distance Terms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87050">
                <a:tc>
                  <a:txBody>
                    <a:bodyPr anchor="t" rtlCol="false"/>
                    <a:lstStyle/>
                    <a:p>
                      <a:pPr algn="l">
                        <a:lnSpc>
                          <a:spcPts val="2520"/>
                        </a:lnSpc>
                        <a:defRPr/>
                      </a:pPr>
                      <a:r>
                        <a:rPr lang="en-US" b="true" sz="1800" i="true" spc="19">
                          <a:solidFill>
                            <a:srgbClr val="FFFFFF"/>
                          </a:solidFill>
                          <a:latin typeface="Poppins Bold Italics"/>
                          <a:ea typeface="Poppins Bold Italics"/>
                          <a:cs typeface="Poppins Bold Italics"/>
                          <a:sym typeface="Poppins Bold Italics"/>
                        </a:rPr>
                        <a:t>λij</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For all i, j, λij = 1</a:t>
                      </a:r>
                      <a:endParaRPr lang="en-US" sz="1100"/>
                    </a:p>
                    <a:p>
                      <a:pPr algn="l">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Weighting Factor for Interaction Terms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71142">
                <a:tc>
                  <a:txBody>
                    <a:bodyPr anchor="t" rtlCol="false"/>
                    <a:lstStyle/>
                    <a:p>
                      <a:pPr algn="l">
                        <a:lnSpc>
                          <a:spcPts val="2520"/>
                        </a:lnSpc>
                        <a:defRPr/>
                      </a:pPr>
                      <a:r>
                        <a:rPr lang="en-US" sz="1800" i="true" b="true">
                          <a:solidFill>
                            <a:srgbClr val="FFFFFF"/>
                          </a:solidFill>
                          <a:latin typeface="Poppins Bold Italics"/>
                          <a:ea typeface="Poppins Bold Italics"/>
                          <a:cs typeface="Poppins Bold Italics"/>
                          <a:sym typeface="Poppins Bold Italics"/>
                        </a:rPr>
                        <a:t>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Polynomial Degree for Polynomial Kernel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71142">
                <a:tc>
                  <a:txBody>
                    <a:bodyPr anchor="t" rtlCol="false"/>
                    <a:lstStyle/>
                    <a:p>
                      <a:pPr algn="l">
                        <a:lnSpc>
                          <a:spcPts val="2520"/>
                        </a:lnSpc>
                        <a:defRPr/>
                      </a:pPr>
                      <a:r>
                        <a:rPr lang="en-US" sz="1800" i="true" b="true">
                          <a:solidFill>
                            <a:srgbClr val="FFFFFF"/>
                          </a:solidFill>
                          <a:latin typeface="Poppins Bold Italics"/>
                          <a:ea typeface="Poppins Bold Italics"/>
                          <a:cs typeface="Poppins Bold Italics"/>
                          <a:sym typeface="Poppins Bold Italics"/>
                        </a:rPr>
                        <a:t>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Constant for Polynomial Kernel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71142">
                <a:tc>
                  <a:txBody>
                    <a:bodyPr anchor="t" rtlCol="false"/>
                    <a:lstStyle/>
                    <a:p>
                      <a:pPr algn="l">
                        <a:lnSpc>
                          <a:spcPts val="2520"/>
                        </a:lnSpc>
                        <a:defRPr/>
                      </a:pPr>
                      <a:r>
                        <a:rPr lang="en-US" sz="1800" i="true" b="true">
                          <a:solidFill>
                            <a:srgbClr val="FFFFFF"/>
                          </a:solidFill>
                          <a:latin typeface="Poppins Bold Italics"/>
                          <a:ea typeface="Poppins Bold Italics"/>
                          <a:cs typeface="Poppins Bold Italics"/>
                          <a:sym typeface="Poppins Bold Italics"/>
                        </a:rPr>
                        <a:t>α</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Scaling factor for Sigmoid Kernel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71142">
                <a:tc>
                  <a:txBody>
                    <a:bodyPr anchor="t" rtlCol="false"/>
                    <a:lstStyle/>
                    <a:p>
                      <a:pPr algn="l">
                        <a:lnSpc>
                          <a:spcPts val="2520"/>
                        </a:lnSpc>
                        <a:defRPr/>
                      </a:pPr>
                      <a:r>
                        <a:rPr lang="en-US" sz="1800" i="true" b="true">
                          <a:solidFill>
                            <a:srgbClr val="FFFFFF"/>
                          </a:solidFill>
                          <a:latin typeface="Poppins Bold Italics"/>
                          <a:ea typeface="Poppins Bold Italics"/>
                          <a:cs typeface="Poppins Bold Italics"/>
                          <a:sym typeface="Poppins Bold Italics"/>
                        </a:rPr>
                        <a:t>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Constant for Sigmoid Kernel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71142">
                <a:tc>
                  <a:txBody>
                    <a:bodyPr anchor="t" rtlCol="false"/>
                    <a:lstStyle/>
                    <a:p>
                      <a:pPr algn="l">
                        <a:lnSpc>
                          <a:spcPts val="2520"/>
                        </a:lnSpc>
                        <a:defRPr/>
                      </a:pPr>
                      <a:r>
                        <a:rPr lang="en-US" sz="1800" i="true" b="true">
                          <a:solidFill>
                            <a:srgbClr val="FFFFFF"/>
                          </a:solidFill>
                          <a:latin typeface="Poppins Bold Italics"/>
                          <a:ea typeface="Poppins Bold Italics"/>
                          <a:cs typeface="Poppins Bold Italics"/>
                          <a:sym typeface="Poppins Bold Italics"/>
                        </a:rPr>
                        <a:t>σ</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0.5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Standard deviation for Gaussian Kernel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244732"/>
            <a:ext cx="18288000" cy="11819147"/>
            <a:chOff x="0" y="0"/>
            <a:chExt cx="4816593" cy="3112862"/>
          </a:xfrm>
        </p:grpSpPr>
        <p:sp>
          <p:nvSpPr>
            <p:cNvPr name="Freeform 3" id="3"/>
            <p:cNvSpPr/>
            <p:nvPr/>
          </p:nvSpPr>
          <p:spPr>
            <a:xfrm flipH="false" flipV="false" rot="0">
              <a:off x="0" y="0"/>
              <a:ext cx="4816592" cy="3112862"/>
            </a:xfrm>
            <a:custGeom>
              <a:avLst/>
              <a:gdLst/>
              <a:ahLst/>
              <a:cxnLst/>
              <a:rect r="r" b="b" t="t" l="l"/>
              <a:pathLst>
                <a:path h="3112862" w="4816592">
                  <a:moveTo>
                    <a:pt x="0" y="0"/>
                  </a:moveTo>
                  <a:lnTo>
                    <a:pt x="4816592" y="0"/>
                  </a:lnTo>
                  <a:lnTo>
                    <a:pt x="4816592" y="3112862"/>
                  </a:lnTo>
                  <a:lnTo>
                    <a:pt x="0" y="3112862"/>
                  </a:lnTo>
                  <a:close/>
                </a:path>
              </a:pathLst>
            </a:custGeom>
            <a:solidFill>
              <a:srgbClr val="FFFFFF"/>
            </a:solidFill>
          </p:spPr>
        </p:sp>
        <p:sp>
          <p:nvSpPr>
            <p:cNvPr name="TextBox 4" id="4"/>
            <p:cNvSpPr txBox="true"/>
            <p:nvPr/>
          </p:nvSpPr>
          <p:spPr>
            <a:xfrm>
              <a:off x="0" y="-57150"/>
              <a:ext cx="4816593" cy="3170012"/>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10800000">
            <a:off x="3702454" y="1200228"/>
            <a:ext cx="11028589" cy="1074105"/>
            <a:chOff x="0" y="0"/>
            <a:chExt cx="2904649" cy="282892"/>
          </a:xfrm>
        </p:grpSpPr>
        <p:sp>
          <p:nvSpPr>
            <p:cNvPr name="Freeform 6" id="6"/>
            <p:cNvSpPr/>
            <p:nvPr/>
          </p:nvSpPr>
          <p:spPr>
            <a:xfrm flipH="false" flipV="false" rot="0">
              <a:off x="0" y="0"/>
              <a:ext cx="2904649" cy="282892"/>
            </a:xfrm>
            <a:custGeom>
              <a:avLst/>
              <a:gdLst/>
              <a:ahLst/>
              <a:cxnLst/>
              <a:rect r="r" b="b" t="t" l="l"/>
              <a:pathLst>
                <a:path h="282892" w="2904649">
                  <a:moveTo>
                    <a:pt x="70199" y="0"/>
                  </a:moveTo>
                  <a:lnTo>
                    <a:pt x="2834450" y="0"/>
                  </a:lnTo>
                  <a:cubicBezTo>
                    <a:pt x="2853068" y="0"/>
                    <a:pt x="2870923" y="7396"/>
                    <a:pt x="2884088" y="20561"/>
                  </a:cubicBezTo>
                  <a:cubicBezTo>
                    <a:pt x="2897253" y="33726"/>
                    <a:pt x="2904649" y="51581"/>
                    <a:pt x="2904649" y="70199"/>
                  </a:cubicBezTo>
                  <a:lnTo>
                    <a:pt x="2904649" y="212693"/>
                  </a:lnTo>
                  <a:cubicBezTo>
                    <a:pt x="2904649" y="231311"/>
                    <a:pt x="2897253" y="249166"/>
                    <a:pt x="2884088" y="262331"/>
                  </a:cubicBezTo>
                  <a:cubicBezTo>
                    <a:pt x="2870923" y="275496"/>
                    <a:pt x="2853068" y="282892"/>
                    <a:pt x="2834450" y="282892"/>
                  </a:cubicBezTo>
                  <a:lnTo>
                    <a:pt x="70199" y="282892"/>
                  </a:lnTo>
                  <a:cubicBezTo>
                    <a:pt x="51581" y="282892"/>
                    <a:pt x="33726" y="275496"/>
                    <a:pt x="20561" y="262331"/>
                  </a:cubicBezTo>
                  <a:cubicBezTo>
                    <a:pt x="7396" y="249166"/>
                    <a:pt x="0" y="231311"/>
                    <a:pt x="0" y="212693"/>
                  </a:cubicBezTo>
                  <a:lnTo>
                    <a:pt x="0" y="70199"/>
                  </a:lnTo>
                  <a:cubicBezTo>
                    <a:pt x="0" y="51581"/>
                    <a:pt x="7396" y="33726"/>
                    <a:pt x="20561" y="20561"/>
                  </a:cubicBezTo>
                  <a:cubicBezTo>
                    <a:pt x="33726" y="7396"/>
                    <a:pt x="51581" y="0"/>
                    <a:pt x="70199"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7" id="7"/>
            <p:cNvSpPr txBox="true"/>
            <p:nvPr/>
          </p:nvSpPr>
          <p:spPr>
            <a:xfrm>
              <a:off x="0" y="-38100"/>
              <a:ext cx="2904649" cy="32099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835528" y="754381"/>
            <a:ext cx="1089167" cy="586738"/>
          </a:xfrm>
          <a:custGeom>
            <a:avLst/>
            <a:gdLst/>
            <a:ahLst/>
            <a:cxnLst/>
            <a:rect r="r" b="b" t="t" l="l"/>
            <a:pathLst>
              <a:path h="586738" w="1089167">
                <a:moveTo>
                  <a:pt x="0" y="0"/>
                </a:moveTo>
                <a:lnTo>
                  <a:pt x="1089167" y="0"/>
                </a:lnTo>
                <a:lnTo>
                  <a:pt x="1089167" y="586738"/>
                </a:lnTo>
                <a:lnTo>
                  <a:pt x="0" y="586738"/>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Freeform 9" id="9"/>
          <p:cNvSpPr/>
          <p:nvPr/>
        </p:nvSpPr>
        <p:spPr>
          <a:xfrm flipH="false" flipV="false" rot="0">
            <a:off x="16363305" y="754381"/>
            <a:ext cx="1089167" cy="586738"/>
          </a:xfrm>
          <a:custGeom>
            <a:avLst/>
            <a:gdLst/>
            <a:ahLst/>
            <a:cxnLst/>
            <a:rect r="r" b="b" t="t" l="l"/>
            <a:pathLst>
              <a:path h="586738" w="1089167">
                <a:moveTo>
                  <a:pt x="0" y="0"/>
                </a:moveTo>
                <a:lnTo>
                  <a:pt x="1089167" y="0"/>
                </a:lnTo>
                <a:lnTo>
                  <a:pt x="1089167" y="586738"/>
                </a:lnTo>
                <a:lnTo>
                  <a:pt x="0" y="586738"/>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10" id="10"/>
          <p:cNvGrpSpPr/>
          <p:nvPr/>
        </p:nvGrpSpPr>
        <p:grpSpPr>
          <a:xfrm rot="-10800000">
            <a:off x="-118190" y="9999585"/>
            <a:ext cx="18669876" cy="574829"/>
            <a:chOff x="0" y="0"/>
            <a:chExt cx="4917169" cy="151395"/>
          </a:xfrm>
        </p:grpSpPr>
        <p:sp>
          <p:nvSpPr>
            <p:cNvPr name="Freeform 11" id="11"/>
            <p:cNvSpPr/>
            <p:nvPr/>
          </p:nvSpPr>
          <p:spPr>
            <a:xfrm flipH="false" flipV="false" rot="0">
              <a:off x="0" y="0"/>
              <a:ext cx="4917169" cy="151395"/>
            </a:xfrm>
            <a:custGeom>
              <a:avLst/>
              <a:gdLst/>
              <a:ahLst/>
              <a:cxnLst/>
              <a:rect r="r" b="b" t="t" l="l"/>
              <a:pathLst>
                <a:path h="151395" w="4917169">
                  <a:moveTo>
                    <a:pt x="41467" y="0"/>
                  </a:moveTo>
                  <a:lnTo>
                    <a:pt x="4875702" y="0"/>
                  </a:lnTo>
                  <a:cubicBezTo>
                    <a:pt x="4898604" y="0"/>
                    <a:pt x="4917169" y="18566"/>
                    <a:pt x="4917169" y="41467"/>
                  </a:cubicBezTo>
                  <a:lnTo>
                    <a:pt x="4917169" y="109928"/>
                  </a:lnTo>
                  <a:cubicBezTo>
                    <a:pt x="4917169" y="132830"/>
                    <a:pt x="4898604" y="151395"/>
                    <a:pt x="4875702" y="151395"/>
                  </a:cubicBezTo>
                  <a:lnTo>
                    <a:pt x="41467" y="151395"/>
                  </a:lnTo>
                  <a:cubicBezTo>
                    <a:pt x="18566" y="151395"/>
                    <a:pt x="0" y="132830"/>
                    <a:pt x="0" y="109928"/>
                  </a:cubicBezTo>
                  <a:lnTo>
                    <a:pt x="0" y="41467"/>
                  </a:lnTo>
                  <a:cubicBezTo>
                    <a:pt x="0" y="18566"/>
                    <a:pt x="18566" y="0"/>
                    <a:pt x="41467"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12" id="12"/>
            <p:cNvSpPr txBox="true"/>
            <p:nvPr/>
          </p:nvSpPr>
          <p:spPr>
            <a:xfrm>
              <a:off x="0" y="-38100"/>
              <a:ext cx="4917169" cy="189495"/>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2661381" y="2777158"/>
            <a:ext cx="5983524" cy="6719604"/>
            <a:chOff x="0" y="0"/>
            <a:chExt cx="1575908" cy="1769772"/>
          </a:xfrm>
        </p:grpSpPr>
        <p:sp>
          <p:nvSpPr>
            <p:cNvPr name="Freeform 14" id="14"/>
            <p:cNvSpPr/>
            <p:nvPr/>
          </p:nvSpPr>
          <p:spPr>
            <a:xfrm flipH="false" flipV="false" rot="0">
              <a:off x="0" y="0"/>
              <a:ext cx="1575907" cy="1769772"/>
            </a:xfrm>
            <a:custGeom>
              <a:avLst/>
              <a:gdLst/>
              <a:ahLst/>
              <a:cxnLst/>
              <a:rect r="r" b="b" t="t" l="l"/>
              <a:pathLst>
                <a:path h="1769772" w="1575907">
                  <a:moveTo>
                    <a:pt x="85396" y="0"/>
                  </a:moveTo>
                  <a:lnTo>
                    <a:pt x="1490512" y="0"/>
                  </a:lnTo>
                  <a:cubicBezTo>
                    <a:pt x="1513160" y="0"/>
                    <a:pt x="1534881" y="8997"/>
                    <a:pt x="1550896" y="25012"/>
                  </a:cubicBezTo>
                  <a:cubicBezTo>
                    <a:pt x="1566910" y="41027"/>
                    <a:pt x="1575907" y="62747"/>
                    <a:pt x="1575907" y="85396"/>
                  </a:cubicBezTo>
                  <a:lnTo>
                    <a:pt x="1575907" y="1684377"/>
                  </a:lnTo>
                  <a:cubicBezTo>
                    <a:pt x="1575907" y="1731539"/>
                    <a:pt x="1537675" y="1769772"/>
                    <a:pt x="1490512" y="1769772"/>
                  </a:cubicBezTo>
                  <a:lnTo>
                    <a:pt x="85396" y="1769772"/>
                  </a:lnTo>
                  <a:cubicBezTo>
                    <a:pt x="62747" y="1769772"/>
                    <a:pt x="41027" y="1760775"/>
                    <a:pt x="25012" y="1744760"/>
                  </a:cubicBezTo>
                  <a:cubicBezTo>
                    <a:pt x="8997" y="1728746"/>
                    <a:pt x="0" y="1707025"/>
                    <a:pt x="0" y="1684377"/>
                  </a:cubicBezTo>
                  <a:lnTo>
                    <a:pt x="0" y="85396"/>
                  </a:lnTo>
                  <a:cubicBezTo>
                    <a:pt x="0" y="62747"/>
                    <a:pt x="8997" y="41027"/>
                    <a:pt x="25012" y="25012"/>
                  </a:cubicBezTo>
                  <a:cubicBezTo>
                    <a:pt x="41027" y="8997"/>
                    <a:pt x="62747" y="0"/>
                    <a:pt x="85396" y="0"/>
                  </a:cubicBezTo>
                  <a:close/>
                </a:path>
              </a:pathLst>
            </a:custGeom>
            <a:gradFill rotWithShape="true">
              <a:gsLst>
                <a:gs pos="0">
                  <a:srgbClr val="398DFA">
                    <a:alpha val="100000"/>
                  </a:srgbClr>
                </a:gs>
                <a:gs pos="50000">
                  <a:srgbClr val="398DFA">
                    <a:alpha val="42000"/>
                  </a:srgbClr>
                </a:gs>
                <a:gs pos="100000">
                  <a:srgbClr val="0151B8">
                    <a:alpha val="0"/>
                  </a:srgbClr>
                </a:gs>
              </a:gsLst>
              <a:lin ang="5400000"/>
            </a:gradFill>
          </p:spPr>
        </p:sp>
        <p:sp>
          <p:nvSpPr>
            <p:cNvPr name="TextBox 15" id="15"/>
            <p:cNvSpPr txBox="true"/>
            <p:nvPr/>
          </p:nvSpPr>
          <p:spPr>
            <a:xfrm>
              <a:off x="0" y="-57150"/>
              <a:ext cx="1575908" cy="1826922"/>
            </a:xfrm>
            <a:prstGeom prst="rect">
              <a:avLst/>
            </a:prstGeom>
          </p:spPr>
          <p:txBody>
            <a:bodyPr anchor="ctr" rtlCol="false" tIns="50800" lIns="50800" bIns="50800" rIns="50800"/>
            <a:lstStyle/>
            <a:p>
              <a:pPr algn="ctr">
                <a:lnSpc>
                  <a:spcPts val="2735"/>
                </a:lnSpc>
              </a:pPr>
            </a:p>
          </p:txBody>
        </p:sp>
      </p:grpSp>
      <p:grpSp>
        <p:nvGrpSpPr>
          <p:cNvPr name="Group 16" id="16"/>
          <p:cNvGrpSpPr/>
          <p:nvPr/>
        </p:nvGrpSpPr>
        <p:grpSpPr>
          <a:xfrm rot="0">
            <a:off x="9216749" y="2777158"/>
            <a:ext cx="5983524" cy="6719604"/>
            <a:chOff x="0" y="0"/>
            <a:chExt cx="1575908" cy="1769772"/>
          </a:xfrm>
        </p:grpSpPr>
        <p:sp>
          <p:nvSpPr>
            <p:cNvPr name="Freeform 17" id="17"/>
            <p:cNvSpPr/>
            <p:nvPr/>
          </p:nvSpPr>
          <p:spPr>
            <a:xfrm flipH="false" flipV="false" rot="0">
              <a:off x="0" y="0"/>
              <a:ext cx="1575907" cy="1769772"/>
            </a:xfrm>
            <a:custGeom>
              <a:avLst/>
              <a:gdLst/>
              <a:ahLst/>
              <a:cxnLst/>
              <a:rect r="r" b="b" t="t" l="l"/>
              <a:pathLst>
                <a:path h="1769772" w="1575907">
                  <a:moveTo>
                    <a:pt x="85396" y="0"/>
                  </a:moveTo>
                  <a:lnTo>
                    <a:pt x="1490512" y="0"/>
                  </a:lnTo>
                  <a:cubicBezTo>
                    <a:pt x="1513160" y="0"/>
                    <a:pt x="1534881" y="8997"/>
                    <a:pt x="1550896" y="25012"/>
                  </a:cubicBezTo>
                  <a:cubicBezTo>
                    <a:pt x="1566910" y="41027"/>
                    <a:pt x="1575907" y="62747"/>
                    <a:pt x="1575907" y="85396"/>
                  </a:cubicBezTo>
                  <a:lnTo>
                    <a:pt x="1575907" y="1684377"/>
                  </a:lnTo>
                  <a:cubicBezTo>
                    <a:pt x="1575907" y="1731539"/>
                    <a:pt x="1537675" y="1769772"/>
                    <a:pt x="1490512" y="1769772"/>
                  </a:cubicBezTo>
                  <a:lnTo>
                    <a:pt x="85396" y="1769772"/>
                  </a:lnTo>
                  <a:cubicBezTo>
                    <a:pt x="62747" y="1769772"/>
                    <a:pt x="41027" y="1760775"/>
                    <a:pt x="25012" y="1744760"/>
                  </a:cubicBezTo>
                  <a:cubicBezTo>
                    <a:pt x="8997" y="1728746"/>
                    <a:pt x="0" y="1707025"/>
                    <a:pt x="0" y="1684377"/>
                  </a:cubicBezTo>
                  <a:lnTo>
                    <a:pt x="0" y="85396"/>
                  </a:lnTo>
                  <a:cubicBezTo>
                    <a:pt x="0" y="62747"/>
                    <a:pt x="8997" y="41027"/>
                    <a:pt x="25012" y="25012"/>
                  </a:cubicBezTo>
                  <a:cubicBezTo>
                    <a:pt x="41027" y="8997"/>
                    <a:pt x="62747" y="0"/>
                    <a:pt x="85396" y="0"/>
                  </a:cubicBezTo>
                  <a:close/>
                </a:path>
              </a:pathLst>
            </a:custGeom>
            <a:gradFill rotWithShape="true">
              <a:gsLst>
                <a:gs pos="0">
                  <a:srgbClr val="398DFA">
                    <a:alpha val="100000"/>
                  </a:srgbClr>
                </a:gs>
                <a:gs pos="50000">
                  <a:srgbClr val="398DFA">
                    <a:alpha val="42000"/>
                  </a:srgbClr>
                </a:gs>
                <a:gs pos="100000">
                  <a:srgbClr val="0151B8">
                    <a:alpha val="0"/>
                  </a:srgbClr>
                </a:gs>
              </a:gsLst>
              <a:lin ang="5400000"/>
            </a:gradFill>
          </p:spPr>
        </p:sp>
        <p:sp>
          <p:nvSpPr>
            <p:cNvPr name="TextBox 18" id="18"/>
            <p:cNvSpPr txBox="true"/>
            <p:nvPr/>
          </p:nvSpPr>
          <p:spPr>
            <a:xfrm>
              <a:off x="0" y="-57150"/>
              <a:ext cx="1575908" cy="1826922"/>
            </a:xfrm>
            <a:prstGeom prst="rect">
              <a:avLst/>
            </a:prstGeom>
          </p:spPr>
          <p:txBody>
            <a:bodyPr anchor="ctr" rtlCol="false" tIns="50800" lIns="50800" bIns="50800" rIns="50800"/>
            <a:lstStyle/>
            <a:p>
              <a:pPr algn="ctr">
                <a:lnSpc>
                  <a:spcPts val="2735"/>
                </a:lnSpc>
              </a:pPr>
            </a:p>
          </p:txBody>
        </p:sp>
      </p:grpSp>
      <p:sp>
        <p:nvSpPr>
          <p:cNvPr name="Freeform 19" id="19"/>
          <p:cNvSpPr/>
          <p:nvPr/>
        </p:nvSpPr>
        <p:spPr>
          <a:xfrm flipH="false" flipV="false" rot="0">
            <a:off x="5121173" y="2512315"/>
            <a:ext cx="1063941" cy="1063941"/>
          </a:xfrm>
          <a:custGeom>
            <a:avLst/>
            <a:gdLst/>
            <a:ahLst/>
            <a:cxnLst/>
            <a:rect r="r" b="b" t="t" l="l"/>
            <a:pathLst>
              <a:path h="1063941" w="1063941">
                <a:moveTo>
                  <a:pt x="0" y="0"/>
                </a:moveTo>
                <a:lnTo>
                  <a:pt x="1063941" y="0"/>
                </a:lnTo>
                <a:lnTo>
                  <a:pt x="1063941" y="1063940"/>
                </a:lnTo>
                <a:lnTo>
                  <a:pt x="0" y="10639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1676540" y="2512315"/>
            <a:ext cx="1063941" cy="1063941"/>
          </a:xfrm>
          <a:custGeom>
            <a:avLst/>
            <a:gdLst/>
            <a:ahLst/>
            <a:cxnLst/>
            <a:rect r="r" b="b" t="t" l="l"/>
            <a:pathLst>
              <a:path h="1063941" w="1063941">
                <a:moveTo>
                  <a:pt x="0" y="0"/>
                </a:moveTo>
                <a:lnTo>
                  <a:pt x="1063941" y="0"/>
                </a:lnTo>
                <a:lnTo>
                  <a:pt x="1063941" y="1063940"/>
                </a:lnTo>
                <a:lnTo>
                  <a:pt x="0" y="10639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3331550" y="1228803"/>
            <a:ext cx="10626710" cy="945599"/>
          </a:xfrm>
          <a:prstGeom prst="rect">
            <a:avLst/>
          </a:prstGeom>
        </p:spPr>
        <p:txBody>
          <a:bodyPr anchor="t" rtlCol="false" tIns="0" lIns="0" bIns="0" rIns="0">
            <a:spAutoFit/>
          </a:bodyPr>
          <a:lstStyle/>
          <a:p>
            <a:pPr algn="ctr">
              <a:lnSpc>
                <a:spcPts val="7375"/>
              </a:lnSpc>
            </a:pPr>
            <a:r>
              <a:rPr lang="en-US" sz="6413" b="true">
                <a:solidFill>
                  <a:srgbClr val="0453B9"/>
                </a:solidFill>
                <a:latin typeface="Aileron Bold"/>
                <a:ea typeface="Aileron Bold"/>
                <a:cs typeface="Aileron Bold"/>
                <a:sym typeface="Aileron Bold"/>
              </a:rPr>
              <a:t>Objectives</a:t>
            </a:r>
          </a:p>
        </p:txBody>
      </p:sp>
      <p:sp>
        <p:nvSpPr>
          <p:cNvPr name="TextBox 22" id="22"/>
          <p:cNvSpPr txBox="true"/>
          <p:nvPr/>
        </p:nvSpPr>
        <p:spPr>
          <a:xfrm rot="0">
            <a:off x="3074026" y="3961789"/>
            <a:ext cx="5158235" cy="4096166"/>
          </a:xfrm>
          <a:prstGeom prst="rect">
            <a:avLst/>
          </a:prstGeom>
        </p:spPr>
        <p:txBody>
          <a:bodyPr anchor="t" rtlCol="false" tIns="0" lIns="0" bIns="0" rIns="0">
            <a:spAutoFit/>
          </a:bodyPr>
          <a:lstStyle/>
          <a:p>
            <a:pPr algn="just" marL="462741" indent="-231370" lvl="1">
              <a:lnSpc>
                <a:spcPts val="3000"/>
              </a:lnSpc>
              <a:buFont typeface="Arial"/>
              <a:buChar char="•"/>
            </a:pPr>
            <a:r>
              <a:rPr lang="en-US" sz="2143">
                <a:solidFill>
                  <a:srgbClr val="000000"/>
                </a:solidFill>
                <a:latin typeface="Poppins"/>
                <a:ea typeface="Poppins"/>
                <a:cs typeface="Poppins"/>
                <a:sym typeface="Poppins"/>
              </a:rPr>
              <a:t>Create a flexible base solution for training-free multi conditional image generation</a:t>
            </a:r>
          </a:p>
          <a:p>
            <a:pPr algn="just" marL="462741" indent="-231370" lvl="1">
              <a:lnSpc>
                <a:spcPts val="3000"/>
              </a:lnSpc>
              <a:buFont typeface="Arial"/>
              <a:buChar char="•"/>
            </a:pPr>
            <a:r>
              <a:rPr lang="en-US" sz="2143">
                <a:solidFill>
                  <a:srgbClr val="000000"/>
                </a:solidFill>
                <a:latin typeface="Poppins"/>
                <a:ea typeface="Poppins"/>
                <a:cs typeface="Poppins"/>
                <a:sym typeface="Poppins"/>
              </a:rPr>
              <a:t>Base solution should be able to handle multiple conditions and remain training-free even when new conditions are added</a:t>
            </a:r>
          </a:p>
          <a:p>
            <a:pPr algn="just" marL="462741" indent="-231370" lvl="1">
              <a:lnSpc>
                <a:spcPts val="3000"/>
              </a:lnSpc>
              <a:buFont typeface="Arial"/>
              <a:buChar char="•"/>
            </a:pPr>
            <a:r>
              <a:rPr lang="en-US" sz="2143">
                <a:solidFill>
                  <a:srgbClr val="000000"/>
                </a:solidFill>
                <a:latin typeface="Poppins"/>
                <a:ea typeface="Poppins"/>
                <a:cs typeface="Poppins"/>
                <a:sym typeface="Poppins"/>
              </a:rPr>
              <a:t>Base solution should be flexible and open to enhancements (for example in Objective 2)</a:t>
            </a:r>
          </a:p>
          <a:p>
            <a:pPr algn="just">
              <a:lnSpc>
                <a:spcPts val="3000"/>
              </a:lnSpc>
              <a:spcBef>
                <a:spcPct val="0"/>
              </a:spcBef>
            </a:pPr>
          </a:p>
        </p:txBody>
      </p:sp>
      <p:sp>
        <p:nvSpPr>
          <p:cNvPr name="TextBox 23" id="23"/>
          <p:cNvSpPr txBox="true"/>
          <p:nvPr/>
        </p:nvSpPr>
        <p:spPr>
          <a:xfrm rot="0">
            <a:off x="9631759" y="3971314"/>
            <a:ext cx="5153503" cy="1857389"/>
          </a:xfrm>
          <a:prstGeom prst="rect">
            <a:avLst/>
          </a:prstGeom>
        </p:spPr>
        <p:txBody>
          <a:bodyPr anchor="t" rtlCol="false" tIns="0" lIns="0" bIns="0" rIns="0">
            <a:spAutoFit/>
          </a:bodyPr>
          <a:lstStyle/>
          <a:p>
            <a:pPr algn="just" marL="462316" indent="-231158" lvl="1">
              <a:lnSpc>
                <a:spcPts val="2997"/>
              </a:lnSpc>
              <a:buFont typeface="Arial"/>
              <a:buChar char="•"/>
            </a:pPr>
            <a:r>
              <a:rPr lang="en-US" sz="2141">
                <a:solidFill>
                  <a:srgbClr val="000000"/>
                </a:solidFill>
                <a:latin typeface="Poppins"/>
                <a:ea typeface="Poppins"/>
                <a:cs typeface="Poppins"/>
                <a:sym typeface="Poppins"/>
              </a:rPr>
              <a:t>Solve the problem of the lack of handling of complicated and non-linear interactions between multiple potentially dependent conditions</a:t>
            </a:r>
          </a:p>
        </p:txBody>
      </p:sp>
      <p:grpSp>
        <p:nvGrpSpPr>
          <p:cNvPr name="Group 24" id="24"/>
          <p:cNvGrpSpPr/>
          <p:nvPr/>
        </p:nvGrpSpPr>
        <p:grpSpPr>
          <a:xfrm rot="3890140">
            <a:off x="17010469" y="2214747"/>
            <a:ext cx="5289783" cy="528978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90000"/>
                  </a:srgbClr>
                </a:gs>
                <a:gs pos="50000">
                  <a:srgbClr val="0151B8">
                    <a:alpha val="21600"/>
                  </a:srgbClr>
                </a:gs>
                <a:gs pos="100000">
                  <a:srgbClr val="0151B8">
                    <a:alpha val="0"/>
                  </a:srgbClr>
                </a:gs>
              </a:gsLst>
              <a:lin ang="0"/>
            </a:gradFill>
            <a:ln cap="sq">
              <a:noFill/>
              <a:prstDash val="solid"/>
              <a:miter/>
            </a:ln>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7" id="27"/>
          <p:cNvGrpSpPr/>
          <p:nvPr/>
        </p:nvGrpSpPr>
        <p:grpSpPr>
          <a:xfrm rot="3890140">
            <a:off x="17477764" y="6751863"/>
            <a:ext cx="1384678" cy="138467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90000"/>
                  </a:srgbClr>
                </a:gs>
                <a:gs pos="100000">
                  <a:srgbClr val="0151B8">
                    <a:alpha val="21600"/>
                  </a:srgbClr>
                </a:gs>
              </a:gsLst>
              <a:lin ang="0"/>
            </a:gradFill>
            <a:ln cap="sq">
              <a:noFill/>
              <a:prstDash val="solid"/>
              <a:miter/>
            </a:ln>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0" id="30"/>
          <p:cNvGrpSpPr/>
          <p:nvPr/>
        </p:nvGrpSpPr>
        <p:grpSpPr>
          <a:xfrm rot="3770140">
            <a:off x="15898269" y="2749124"/>
            <a:ext cx="730678" cy="730678"/>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328813" y="-3634257"/>
            <a:ext cx="3537063" cy="9253676"/>
            <a:chOff x="0" y="0"/>
            <a:chExt cx="931572" cy="2437182"/>
          </a:xfrm>
        </p:grpSpPr>
        <p:sp>
          <p:nvSpPr>
            <p:cNvPr name="Freeform 3" id="3"/>
            <p:cNvSpPr/>
            <p:nvPr/>
          </p:nvSpPr>
          <p:spPr>
            <a:xfrm flipH="false" flipV="false" rot="0">
              <a:off x="0" y="0"/>
              <a:ext cx="931572" cy="2437182"/>
            </a:xfrm>
            <a:custGeom>
              <a:avLst/>
              <a:gdLst/>
              <a:ahLst/>
              <a:cxnLst/>
              <a:rect r="r" b="b" t="t" l="l"/>
              <a:pathLst>
                <a:path h="2437182" w="93157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4" id="4"/>
            <p:cNvSpPr txBox="true"/>
            <p:nvPr/>
          </p:nvSpPr>
          <p:spPr>
            <a:xfrm>
              <a:off x="0" y="-38100"/>
              <a:ext cx="931572" cy="24752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625361" y="3533107"/>
            <a:ext cx="9077742" cy="1356570"/>
            <a:chOff x="0" y="0"/>
            <a:chExt cx="2390846" cy="357286"/>
          </a:xfrm>
        </p:grpSpPr>
        <p:sp>
          <p:nvSpPr>
            <p:cNvPr name="Freeform 6" id="6"/>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7" id="7"/>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0">
            <a:off x="10625361" y="5143961"/>
            <a:ext cx="9077742" cy="1356570"/>
            <a:chOff x="0" y="0"/>
            <a:chExt cx="2390846" cy="357286"/>
          </a:xfrm>
        </p:grpSpPr>
        <p:sp>
          <p:nvSpPr>
            <p:cNvPr name="Freeform 9" id="9"/>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10" id="10"/>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0">
            <a:off x="10625361" y="6757706"/>
            <a:ext cx="9077742" cy="2215402"/>
            <a:chOff x="0" y="0"/>
            <a:chExt cx="2390846" cy="583480"/>
          </a:xfrm>
        </p:grpSpPr>
        <p:sp>
          <p:nvSpPr>
            <p:cNvPr name="Freeform 12" id="12"/>
            <p:cNvSpPr/>
            <p:nvPr/>
          </p:nvSpPr>
          <p:spPr>
            <a:xfrm flipH="false" flipV="false" rot="0">
              <a:off x="0" y="0"/>
              <a:ext cx="2390846" cy="583480"/>
            </a:xfrm>
            <a:custGeom>
              <a:avLst/>
              <a:gdLst/>
              <a:ahLst/>
              <a:cxnLst/>
              <a:rect r="r" b="b" t="t" l="l"/>
              <a:pathLst>
                <a:path h="583480" w="2390846">
                  <a:moveTo>
                    <a:pt x="56288" y="0"/>
                  </a:moveTo>
                  <a:lnTo>
                    <a:pt x="2334558" y="0"/>
                  </a:lnTo>
                  <a:cubicBezTo>
                    <a:pt x="2349486" y="0"/>
                    <a:pt x="2363803" y="5930"/>
                    <a:pt x="2374359" y="16486"/>
                  </a:cubicBezTo>
                  <a:cubicBezTo>
                    <a:pt x="2384915" y="27042"/>
                    <a:pt x="2390846" y="41359"/>
                    <a:pt x="2390846" y="56288"/>
                  </a:cubicBezTo>
                  <a:lnTo>
                    <a:pt x="2390846" y="527193"/>
                  </a:lnTo>
                  <a:cubicBezTo>
                    <a:pt x="2390846" y="542121"/>
                    <a:pt x="2384915" y="556438"/>
                    <a:pt x="2374359" y="566994"/>
                  </a:cubicBezTo>
                  <a:cubicBezTo>
                    <a:pt x="2363803" y="577550"/>
                    <a:pt x="2349486" y="583480"/>
                    <a:pt x="2334558" y="583480"/>
                  </a:cubicBezTo>
                  <a:lnTo>
                    <a:pt x="56288" y="583480"/>
                  </a:lnTo>
                  <a:cubicBezTo>
                    <a:pt x="41359" y="583480"/>
                    <a:pt x="27042" y="577550"/>
                    <a:pt x="16486" y="566994"/>
                  </a:cubicBezTo>
                  <a:cubicBezTo>
                    <a:pt x="5930" y="556438"/>
                    <a:pt x="0" y="542121"/>
                    <a:pt x="0" y="527193"/>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13" id="13"/>
            <p:cNvSpPr txBox="true"/>
            <p:nvPr/>
          </p:nvSpPr>
          <p:spPr>
            <a:xfrm>
              <a:off x="0" y="-57150"/>
              <a:ext cx="2390846" cy="640630"/>
            </a:xfrm>
            <a:prstGeom prst="rect">
              <a:avLst/>
            </a:prstGeom>
          </p:spPr>
          <p:txBody>
            <a:bodyPr anchor="ctr" rtlCol="false" tIns="50800" lIns="50800" bIns="50800" rIns="50800"/>
            <a:lstStyle/>
            <a:p>
              <a:pPr algn="ctr">
                <a:lnSpc>
                  <a:spcPts val="2735"/>
                </a:lnSpc>
              </a:pPr>
            </a:p>
          </p:txBody>
        </p:sp>
      </p:grpSp>
      <p:grpSp>
        <p:nvGrpSpPr>
          <p:cNvPr name="Group 14" id="14"/>
          <p:cNvGrpSpPr/>
          <p:nvPr/>
        </p:nvGrpSpPr>
        <p:grpSpPr>
          <a:xfrm rot="5400000">
            <a:off x="6463840" y="1104655"/>
            <a:ext cx="8346532" cy="3885105"/>
            <a:chOff x="0" y="0"/>
            <a:chExt cx="2198264" cy="1023237"/>
          </a:xfrm>
        </p:grpSpPr>
        <p:sp>
          <p:nvSpPr>
            <p:cNvPr name="Freeform 15" id="15"/>
            <p:cNvSpPr/>
            <p:nvPr/>
          </p:nvSpPr>
          <p:spPr>
            <a:xfrm flipH="false" flipV="false" rot="0">
              <a:off x="0" y="0"/>
              <a:ext cx="2198263" cy="1023237"/>
            </a:xfrm>
            <a:custGeom>
              <a:avLst/>
              <a:gdLst/>
              <a:ahLst/>
              <a:cxnLst/>
              <a:rect r="r" b="b" t="t" l="l"/>
              <a:pathLst>
                <a:path h="1023237" w="2198263">
                  <a:moveTo>
                    <a:pt x="92756" y="0"/>
                  </a:moveTo>
                  <a:lnTo>
                    <a:pt x="2105507" y="0"/>
                  </a:lnTo>
                  <a:cubicBezTo>
                    <a:pt x="2130108" y="0"/>
                    <a:pt x="2153701" y="9772"/>
                    <a:pt x="2171096" y="27168"/>
                  </a:cubicBezTo>
                  <a:cubicBezTo>
                    <a:pt x="2188491" y="44563"/>
                    <a:pt x="2198263" y="68156"/>
                    <a:pt x="2198263" y="92756"/>
                  </a:cubicBezTo>
                  <a:lnTo>
                    <a:pt x="2198263" y="930481"/>
                  </a:lnTo>
                  <a:cubicBezTo>
                    <a:pt x="2198263" y="981709"/>
                    <a:pt x="2156735" y="1023237"/>
                    <a:pt x="2105507" y="1023237"/>
                  </a:cubicBezTo>
                  <a:lnTo>
                    <a:pt x="92756" y="1023237"/>
                  </a:lnTo>
                  <a:cubicBezTo>
                    <a:pt x="68156" y="1023237"/>
                    <a:pt x="44563" y="1013465"/>
                    <a:pt x="27168" y="996070"/>
                  </a:cubicBezTo>
                  <a:cubicBezTo>
                    <a:pt x="9772" y="978675"/>
                    <a:pt x="0" y="955082"/>
                    <a:pt x="0" y="930481"/>
                  </a:cubicBezTo>
                  <a:lnTo>
                    <a:pt x="0" y="92756"/>
                  </a:lnTo>
                  <a:cubicBezTo>
                    <a:pt x="0" y="68156"/>
                    <a:pt x="9772" y="44563"/>
                    <a:pt x="27168" y="27168"/>
                  </a:cubicBezTo>
                  <a:cubicBezTo>
                    <a:pt x="44563" y="9772"/>
                    <a:pt x="68156" y="0"/>
                    <a:pt x="92756"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16" id="16"/>
            <p:cNvSpPr txBox="true"/>
            <p:nvPr/>
          </p:nvSpPr>
          <p:spPr>
            <a:xfrm>
              <a:off x="0" y="-38100"/>
              <a:ext cx="2198264" cy="1061337"/>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7697423" y="4889677"/>
            <a:ext cx="1233326" cy="664397"/>
          </a:xfrm>
          <a:custGeom>
            <a:avLst/>
            <a:gdLst/>
            <a:ahLst/>
            <a:cxnLst/>
            <a:rect r="r" b="b" t="t" l="l"/>
            <a:pathLst>
              <a:path h="664397" w="1233326">
                <a:moveTo>
                  <a:pt x="0" y="0"/>
                </a:moveTo>
                <a:lnTo>
                  <a:pt x="1233327" y="0"/>
                </a:lnTo>
                <a:lnTo>
                  <a:pt x="1233327" y="664397"/>
                </a:lnTo>
                <a:lnTo>
                  <a:pt x="0" y="664397"/>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18" id="18"/>
          <p:cNvGrpSpPr/>
          <p:nvPr/>
        </p:nvGrpSpPr>
        <p:grpSpPr>
          <a:xfrm rot="0">
            <a:off x="10625361" y="956449"/>
            <a:ext cx="9077742" cy="2406973"/>
            <a:chOff x="0" y="0"/>
            <a:chExt cx="2390846" cy="633935"/>
          </a:xfrm>
        </p:grpSpPr>
        <p:sp>
          <p:nvSpPr>
            <p:cNvPr name="Freeform 19" id="19"/>
            <p:cNvSpPr/>
            <p:nvPr/>
          </p:nvSpPr>
          <p:spPr>
            <a:xfrm flipH="false" flipV="false" rot="0">
              <a:off x="0" y="0"/>
              <a:ext cx="2390846" cy="633935"/>
            </a:xfrm>
            <a:custGeom>
              <a:avLst/>
              <a:gdLst/>
              <a:ahLst/>
              <a:cxnLst/>
              <a:rect r="r" b="b" t="t" l="l"/>
              <a:pathLst>
                <a:path h="633935" w="2390846">
                  <a:moveTo>
                    <a:pt x="56288" y="0"/>
                  </a:moveTo>
                  <a:lnTo>
                    <a:pt x="2334558" y="0"/>
                  </a:lnTo>
                  <a:cubicBezTo>
                    <a:pt x="2349486" y="0"/>
                    <a:pt x="2363803" y="5930"/>
                    <a:pt x="2374359" y="16486"/>
                  </a:cubicBezTo>
                  <a:cubicBezTo>
                    <a:pt x="2384915" y="27042"/>
                    <a:pt x="2390846" y="41359"/>
                    <a:pt x="2390846" y="56288"/>
                  </a:cubicBezTo>
                  <a:lnTo>
                    <a:pt x="2390846" y="577647"/>
                  </a:lnTo>
                  <a:cubicBezTo>
                    <a:pt x="2390846" y="608734"/>
                    <a:pt x="2365645" y="633935"/>
                    <a:pt x="2334558" y="633935"/>
                  </a:cubicBezTo>
                  <a:lnTo>
                    <a:pt x="56288" y="633935"/>
                  </a:lnTo>
                  <a:cubicBezTo>
                    <a:pt x="41359" y="633935"/>
                    <a:pt x="27042" y="628005"/>
                    <a:pt x="16486" y="617449"/>
                  </a:cubicBezTo>
                  <a:cubicBezTo>
                    <a:pt x="5930" y="606893"/>
                    <a:pt x="0" y="592576"/>
                    <a:pt x="0" y="577647"/>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20" id="20"/>
            <p:cNvSpPr txBox="true"/>
            <p:nvPr/>
          </p:nvSpPr>
          <p:spPr>
            <a:xfrm>
              <a:off x="0" y="-57150"/>
              <a:ext cx="2390846" cy="691085"/>
            </a:xfrm>
            <a:prstGeom prst="rect">
              <a:avLst/>
            </a:prstGeom>
          </p:spPr>
          <p:txBody>
            <a:bodyPr anchor="ctr" rtlCol="false" tIns="50800" lIns="50800" bIns="50800" rIns="50800"/>
            <a:lstStyle/>
            <a:p>
              <a:pPr algn="ctr">
                <a:lnSpc>
                  <a:spcPts val="2735"/>
                </a:lnSpc>
              </a:pPr>
            </a:p>
          </p:txBody>
        </p:sp>
      </p:grpSp>
      <p:sp>
        <p:nvSpPr>
          <p:cNvPr name="Freeform 21" id="21"/>
          <p:cNvSpPr/>
          <p:nvPr/>
        </p:nvSpPr>
        <p:spPr>
          <a:xfrm flipH="false" flipV="false" rot="0">
            <a:off x="11411337" y="4178353"/>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11411337" y="5705857"/>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1071597" y="3925126"/>
            <a:ext cx="669629" cy="572532"/>
          </a:xfrm>
          <a:custGeom>
            <a:avLst/>
            <a:gdLst/>
            <a:ahLst/>
            <a:cxnLst/>
            <a:rect r="r" b="b" t="t" l="l"/>
            <a:pathLst>
              <a:path h="572532" w="669629">
                <a:moveTo>
                  <a:pt x="0" y="0"/>
                </a:moveTo>
                <a:lnTo>
                  <a:pt x="669628" y="0"/>
                </a:lnTo>
                <a:lnTo>
                  <a:pt x="669628" y="572533"/>
                </a:lnTo>
                <a:lnTo>
                  <a:pt x="0" y="5725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1125659" y="5455439"/>
            <a:ext cx="669629" cy="669629"/>
          </a:xfrm>
          <a:custGeom>
            <a:avLst/>
            <a:gdLst/>
            <a:ahLst/>
            <a:cxnLst/>
            <a:rect r="r" b="b" t="t" l="l"/>
            <a:pathLst>
              <a:path h="669629" w="669629">
                <a:moveTo>
                  <a:pt x="0" y="0"/>
                </a:moveTo>
                <a:lnTo>
                  <a:pt x="669628" y="0"/>
                </a:lnTo>
                <a:lnTo>
                  <a:pt x="669628" y="669628"/>
                </a:lnTo>
                <a:lnTo>
                  <a:pt x="0" y="6696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1125659" y="7605351"/>
            <a:ext cx="520112" cy="520112"/>
          </a:xfrm>
          <a:custGeom>
            <a:avLst/>
            <a:gdLst/>
            <a:ahLst/>
            <a:cxnLst/>
            <a:rect r="r" b="b" t="t" l="l"/>
            <a:pathLst>
              <a:path h="520112" w="520112">
                <a:moveTo>
                  <a:pt x="0" y="0"/>
                </a:moveTo>
                <a:lnTo>
                  <a:pt x="520112" y="0"/>
                </a:lnTo>
                <a:lnTo>
                  <a:pt x="520112" y="520112"/>
                </a:lnTo>
                <a:lnTo>
                  <a:pt x="0" y="5201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6" id="26"/>
          <p:cNvSpPr txBox="true"/>
          <p:nvPr/>
        </p:nvSpPr>
        <p:spPr>
          <a:xfrm rot="0">
            <a:off x="711357" y="4812449"/>
            <a:ext cx="6507148" cy="836057"/>
          </a:xfrm>
          <a:prstGeom prst="rect">
            <a:avLst/>
          </a:prstGeom>
        </p:spPr>
        <p:txBody>
          <a:bodyPr anchor="t" rtlCol="false" tIns="0" lIns="0" bIns="0" rIns="0">
            <a:spAutoFit/>
          </a:bodyPr>
          <a:lstStyle/>
          <a:p>
            <a:pPr algn="ctr">
              <a:lnSpc>
                <a:spcPts val="6511"/>
              </a:lnSpc>
            </a:pPr>
            <a:r>
              <a:rPr lang="en-US" sz="5662" b="true">
                <a:solidFill>
                  <a:srgbClr val="0453B9"/>
                </a:solidFill>
                <a:latin typeface="Aileron Bold"/>
                <a:ea typeface="Aileron Bold"/>
                <a:cs typeface="Aileron Bold"/>
                <a:sym typeface="Aileron Bold"/>
              </a:rPr>
              <a:t>Literature Review</a:t>
            </a:r>
          </a:p>
        </p:txBody>
      </p:sp>
      <p:sp>
        <p:nvSpPr>
          <p:cNvPr name="TextBox 27" id="27"/>
          <p:cNvSpPr txBox="true"/>
          <p:nvPr/>
        </p:nvSpPr>
        <p:spPr>
          <a:xfrm rot="0">
            <a:off x="11406411" y="1853310"/>
            <a:ext cx="5584489" cy="704050"/>
          </a:xfrm>
          <a:prstGeom prst="rect">
            <a:avLst/>
          </a:prstGeom>
        </p:spPr>
        <p:txBody>
          <a:bodyPr anchor="t" rtlCol="false" tIns="0" lIns="0" bIns="0" rIns="0">
            <a:spAutoFit/>
          </a:bodyPr>
          <a:lstStyle/>
          <a:p>
            <a:pPr algn="l">
              <a:lnSpc>
                <a:spcPts val="5494"/>
              </a:lnSpc>
            </a:pPr>
            <a:r>
              <a:rPr lang="en-US" sz="4778" b="true">
                <a:solidFill>
                  <a:srgbClr val="FFFFFF"/>
                </a:solidFill>
                <a:latin typeface="Aileron Bold"/>
                <a:ea typeface="Aileron Bold"/>
                <a:cs typeface="Aileron Bold"/>
                <a:sym typeface="Aileron Bold"/>
              </a:rPr>
              <a:t>Outline</a:t>
            </a:r>
          </a:p>
        </p:txBody>
      </p:sp>
      <p:sp>
        <p:nvSpPr>
          <p:cNvPr name="TextBox 28" id="28"/>
          <p:cNvSpPr txBox="true"/>
          <p:nvPr/>
        </p:nvSpPr>
        <p:spPr>
          <a:xfrm rot="0">
            <a:off x="11997531" y="3667060"/>
            <a:ext cx="5261769" cy="1012465"/>
          </a:xfrm>
          <a:prstGeom prst="rect">
            <a:avLst/>
          </a:prstGeom>
        </p:spPr>
        <p:txBody>
          <a:bodyPr anchor="t" rtlCol="false" tIns="0" lIns="0" bIns="0" rIns="0">
            <a:spAutoFit/>
          </a:bodyPr>
          <a:lstStyle/>
          <a:p>
            <a:pPr algn="l">
              <a:lnSpc>
                <a:spcPts val="4044"/>
              </a:lnSpc>
              <a:spcBef>
                <a:spcPct val="0"/>
              </a:spcBef>
            </a:pPr>
            <a:r>
              <a:rPr lang="en-US" sz="2889" b="true">
                <a:solidFill>
                  <a:srgbClr val="FFFFFF"/>
                </a:solidFill>
                <a:latin typeface="Poppins Semi-Bold"/>
                <a:ea typeface="Poppins Semi-Bold"/>
                <a:cs typeface="Poppins Semi-Bold"/>
                <a:sym typeface="Poppins Semi-Bold"/>
              </a:rPr>
              <a:t>Conditional Score Based Diffusion Models</a:t>
            </a:r>
          </a:p>
        </p:txBody>
      </p:sp>
      <p:sp>
        <p:nvSpPr>
          <p:cNvPr name="TextBox 29" id="29"/>
          <p:cNvSpPr txBox="true"/>
          <p:nvPr/>
        </p:nvSpPr>
        <p:spPr>
          <a:xfrm rot="0">
            <a:off x="11997531" y="5498333"/>
            <a:ext cx="5261769" cy="507640"/>
          </a:xfrm>
          <a:prstGeom prst="rect">
            <a:avLst/>
          </a:prstGeom>
        </p:spPr>
        <p:txBody>
          <a:bodyPr anchor="t" rtlCol="false" tIns="0" lIns="0" bIns="0" rIns="0">
            <a:spAutoFit/>
          </a:bodyPr>
          <a:lstStyle/>
          <a:p>
            <a:pPr algn="l">
              <a:lnSpc>
                <a:spcPts val="4044"/>
              </a:lnSpc>
              <a:spcBef>
                <a:spcPct val="0"/>
              </a:spcBef>
            </a:pPr>
            <a:r>
              <a:rPr lang="en-US" sz="2889" b="true">
                <a:solidFill>
                  <a:srgbClr val="FFFFFF"/>
                </a:solidFill>
                <a:latin typeface="Poppins Semi-Bold"/>
                <a:ea typeface="Poppins Semi-Bold"/>
                <a:cs typeface="Poppins Semi-Bold"/>
                <a:sym typeface="Poppins Semi-Bold"/>
              </a:rPr>
              <a:t>Energy Diffusion Guidance</a:t>
            </a:r>
          </a:p>
        </p:txBody>
      </p:sp>
      <p:sp>
        <p:nvSpPr>
          <p:cNvPr name="TextBox 30" id="30"/>
          <p:cNvSpPr txBox="true"/>
          <p:nvPr/>
        </p:nvSpPr>
        <p:spPr>
          <a:xfrm rot="0">
            <a:off x="11997531" y="6563837"/>
            <a:ext cx="6290469" cy="2526940"/>
          </a:xfrm>
          <a:prstGeom prst="rect">
            <a:avLst/>
          </a:prstGeom>
        </p:spPr>
        <p:txBody>
          <a:bodyPr anchor="t" rtlCol="false" tIns="0" lIns="0" bIns="0" rIns="0">
            <a:spAutoFit/>
          </a:bodyPr>
          <a:lstStyle/>
          <a:p>
            <a:pPr algn="l">
              <a:lnSpc>
                <a:spcPts val="4044"/>
              </a:lnSpc>
            </a:pPr>
          </a:p>
          <a:p>
            <a:pPr algn="l">
              <a:lnSpc>
                <a:spcPts val="4044"/>
              </a:lnSpc>
            </a:pPr>
            <a:r>
              <a:rPr lang="en-US" sz="2889" b="true">
                <a:solidFill>
                  <a:srgbClr val="FFFFFF"/>
                </a:solidFill>
                <a:latin typeface="Poppins Semi-Bold"/>
                <a:ea typeface="Poppins Semi-Bold"/>
                <a:cs typeface="Poppins Semi-Bold"/>
                <a:sym typeface="Poppins Semi-Bold"/>
              </a:rPr>
              <a:t>Approximating Time-Dependent Energy Guidance with Time-Independent Distance Functions</a:t>
            </a:r>
          </a:p>
          <a:p>
            <a:pPr algn="l">
              <a:lnSpc>
                <a:spcPts val="4044"/>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821203" y="-476188"/>
            <a:ext cx="6995884" cy="952375"/>
            <a:chOff x="0" y="0"/>
            <a:chExt cx="1842537" cy="250831"/>
          </a:xfrm>
        </p:grpSpPr>
        <p:sp>
          <p:nvSpPr>
            <p:cNvPr name="Freeform 3" id="3"/>
            <p:cNvSpPr/>
            <p:nvPr/>
          </p:nvSpPr>
          <p:spPr>
            <a:xfrm flipH="false" flipV="false" rot="0">
              <a:off x="0" y="0"/>
              <a:ext cx="1842537" cy="250831"/>
            </a:xfrm>
            <a:custGeom>
              <a:avLst/>
              <a:gdLst/>
              <a:ahLst/>
              <a:cxnLst/>
              <a:rect r="r" b="b" t="t" l="l"/>
              <a:pathLst>
                <a:path h="250831" w="1842537">
                  <a:moveTo>
                    <a:pt x="110664" y="0"/>
                  </a:moveTo>
                  <a:lnTo>
                    <a:pt x="1731873" y="0"/>
                  </a:lnTo>
                  <a:cubicBezTo>
                    <a:pt x="1792991" y="0"/>
                    <a:pt x="1842537" y="49546"/>
                    <a:pt x="1842537" y="110664"/>
                  </a:cubicBezTo>
                  <a:lnTo>
                    <a:pt x="1842537" y="140167"/>
                  </a:lnTo>
                  <a:cubicBezTo>
                    <a:pt x="1842537" y="201285"/>
                    <a:pt x="1792991" y="250831"/>
                    <a:pt x="1731873" y="250831"/>
                  </a:cubicBezTo>
                  <a:lnTo>
                    <a:pt x="110664" y="250831"/>
                  </a:lnTo>
                  <a:cubicBezTo>
                    <a:pt x="49546" y="250831"/>
                    <a:pt x="0" y="201285"/>
                    <a:pt x="0" y="140167"/>
                  </a:cubicBezTo>
                  <a:lnTo>
                    <a:pt x="0" y="110664"/>
                  </a:lnTo>
                  <a:cubicBezTo>
                    <a:pt x="0" y="49546"/>
                    <a:pt x="49546" y="0"/>
                    <a:pt x="110664"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4" id="4"/>
            <p:cNvSpPr txBox="true"/>
            <p:nvPr/>
          </p:nvSpPr>
          <p:spPr>
            <a:xfrm>
              <a:off x="0" y="-38100"/>
              <a:ext cx="1842537" cy="28893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2157313">
            <a:off x="11311933" y="2277461"/>
            <a:ext cx="5732078" cy="573207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7FB5FA">
                    <a:alpha val="24000"/>
                  </a:srgbClr>
                </a:gs>
                <a:gs pos="100000">
                  <a:srgbClr val="0151B8">
                    <a:alpha val="0"/>
                  </a:srgbClr>
                </a:gs>
              </a:gsLst>
              <a:lin ang="0"/>
            </a:gradFill>
          </p:spPr>
        </p:sp>
        <p:sp>
          <p:nvSpPr>
            <p:cNvPr name="TextBox 7" id="7"/>
            <p:cNvSpPr txBox="true"/>
            <p:nvPr/>
          </p:nvSpPr>
          <p:spPr>
            <a:xfrm>
              <a:off x="76200" y="38100"/>
              <a:ext cx="660400" cy="698500"/>
            </a:xfrm>
            <a:prstGeom prst="rect">
              <a:avLst/>
            </a:prstGeom>
          </p:spPr>
          <p:txBody>
            <a:bodyPr anchor="ctr" rtlCol="false" tIns="29051" lIns="29051" bIns="29051" rIns="29051"/>
            <a:lstStyle/>
            <a:p>
              <a:pPr algn="ctr">
                <a:lnSpc>
                  <a:spcPts val="2659"/>
                </a:lnSpc>
              </a:pPr>
            </a:p>
          </p:txBody>
        </p:sp>
      </p:grpSp>
      <p:grpSp>
        <p:nvGrpSpPr>
          <p:cNvPr name="Group 8" id="8"/>
          <p:cNvGrpSpPr/>
          <p:nvPr/>
        </p:nvGrpSpPr>
        <p:grpSpPr>
          <a:xfrm rot="1435557">
            <a:off x="13874145" y="284102"/>
            <a:ext cx="7181933" cy="13411827"/>
            <a:chOff x="0" y="0"/>
            <a:chExt cx="1960075" cy="3660322"/>
          </a:xfrm>
        </p:grpSpPr>
        <p:sp>
          <p:nvSpPr>
            <p:cNvPr name="Freeform 9" id="9"/>
            <p:cNvSpPr/>
            <p:nvPr/>
          </p:nvSpPr>
          <p:spPr>
            <a:xfrm flipH="false" flipV="false" rot="0">
              <a:off x="0" y="0"/>
              <a:ext cx="1960075" cy="3660322"/>
            </a:xfrm>
            <a:custGeom>
              <a:avLst/>
              <a:gdLst/>
              <a:ahLst/>
              <a:cxnLst/>
              <a:rect r="r" b="b" t="t" l="l"/>
              <a:pathLst>
                <a:path h="3660322" w="1960075">
                  <a:moveTo>
                    <a:pt x="0" y="0"/>
                  </a:moveTo>
                  <a:lnTo>
                    <a:pt x="1960075" y="0"/>
                  </a:lnTo>
                  <a:lnTo>
                    <a:pt x="1960075" y="3660322"/>
                  </a:lnTo>
                  <a:lnTo>
                    <a:pt x="0" y="3660322"/>
                  </a:lnTo>
                  <a:close/>
                </a:path>
              </a:pathLst>
            </a:custGeom>
            <a:gradFill rotWithShape="true">
              <a:gsLst>
                <a:gs pos="0">
                  <a:srgbClr val="0453B9">
                    <a:alpha val="100000"/>
                  </a:srgbClr>
                </a:gs>
                <a:gs pos="100000">
                  <a:srgbClr val="3881DF">
                    <a:alpha val="100000"/>
                  </a:srgbClr>
                </a:gs>
              </a:gsLst>
              <a:lin ang="2700000"/>
            </a:gradFill>
          </p:spPr>
        </p:sp>
        <p:sp>
          <p:nvSpPr>
            <p:cNvPr name="TextBox 10" id="10"/>
            <p:cNvSpPr txBox="true"/>
            <p:nvPr/>
          </p:nvSpPr>
          <p:spPr>
            <a:xfrm>
              <a:off x="0" y="-57150"/>
              <a:ext cx="1960075" cy="3717472"/>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1435557">
            <a:off x="15083511" y="687446"/>
            <a:ext cx="6986782" cy="14276457"/>
            <a:chOff x="0" y="0"/>
            <a:chExt cx="1906815" cy="3896295"/>
          </a:xfrm>
        </p:grpSpPr>
        <p:sp>
          <p:nvSpPr>
            <p:cNvPr name="Freeform 12" id="12"/>
            <p:cNvSpPr/>
            <p:nvPr/>
          </p:nvSpPr>
          <p:spPr>
            <a:xfrm flipH="false" flipV="false" rot="0">
              <a:off x="0" y="0"/>
              <a:ext cx="1906815" cy="3896295"/>
            </a:xfrm>
            <a:custGeom>
              <a:avLst/>
              <a:gdLst/>
              <a:ahLst/>
              <a:cxnLst/>
              <a:rect r="r" b="b" t="t" l="l"/>
              <a:pathLst>
                <a:path h="3896295" w="1906815">
                  <a:moveTo>
                    <a:pt x="0" y="0"/>
                  </a:moveTo>
                  <a:lnTo>
                    <a:pt x="1906815" y="0"/>
                  </a:lnTo>
                  <a:lnTo>
                    <a:pt x="1906815" y="3896295"/>
                  </a:lnTo>
                  <a:lnTo>
                    <a:pt x="0" y="3896295"/>
                  </a:lnTo>
                  <a:close/>
                </a:path>
              </a:pathLst>
            </a:custGeom>
            <a:gradFill rotWithShape="true">
              <a:gsLst>
                <a:gs pos="0">
                  <a:srgbClr val="0151B8">
                    <a:alpha val="100000"/>
                  </a:srgbClr>
                </a:gs>
                <a:gs pos="50000">
                  <a:srgbClr val="7FB5FA">
                    <a:alpha val="100000"/>
                  </a:srgbClr>
                </a:gs>
                <a:gs pos="100000">
                  <a:srgbClr val="0151B8">
                    <a:alpha val="0"/>
                  </a:srgbClr>
                </a:gs>
              </a:gsLst>
              <a:lin ang="5400000"/>
            </a:gradFill>
          </p:spPr>
        </p:sp>
        <p:sp>
          <p:nvSpPr>
            <p:cNvPr name="TextBox 13" id="13"/>
            <p:cNvSpPr txBox="true"/>
            <p:nvPr/>
          </p:nvSpPr>
          <p:spPr>
            <a:xfrm>
              <a:off x="0" y="-57150"/>
              <a:ext cx="1906815" cy="3953445"/>
            </a:xfrm>
            <a:prstGeom prst="rect">
              <a:avLst/>
            </a:prstGeom>
          </p:spPr>
          <p:txBody>
            <a:bodyPr anchor="ctr" rtlCol="false" tIns="50800" lIns="50800" bIns="50800" rIns="50800"/>
            <a:lstStyle/>
            <a:p>
              <a:pPr algn="ctr">
                <a:lnSpc>
                  <a:spcPts val="2735"/>
                </a:lnSpc>
              </a:pPr>
            </a:p>
          </p:txBody>
        </p:sp>
      </p:grpSp>
      <p:grpSp>
        <p:nvGrpSpPr>
          <p:cNvPr name="Group 14" id="14"/>
          <p:cNvGrpSpPr/>
          <p:nvPr/>
        </p:nvGrpSpPr>
        <p:grpSpPr>
          <a:xfrm rot="1435557">
            <a:off x="16964360" y="1258408"/>
            <a:ext cx="6986782" cy="14276457"/>
            <a:chOff x="0" y="0"/>
            <a:chExt cx="1906815" cy="3896295"/>
          </a:xfrm>
        </p:grpSpPr>
        <p:sp>
          <p:nvSpPr>
            <p:cNvPr name="Freeform 15" id="15"/>
            <p:cNvSpPr/>
            <p:nvPr/>
          </p:nvSpPr>
          <p:spPr>
            <a:xfrm flipH="false" flipV="false" rot="0">
              <a:off x="0" y="0"/>
              <a:ext cx="1906815" cy="3896295"/>
            </a:xfrm>
            <a:custGeom>
              <a:avLst/>
              <a:gdLst/>
              <a:ahLst/>
              <a:cxnLst/>
              <a:rect r="r" b="b" t="t" l="l"/>
              <a:pathLst>
                <a:path h="3896295" w="1906815">
                  <a:moveTo>
                    <a:pt x="0" y="0"/>
                  </a:moveTo>
                  <a:lnTo>
                    <a:pt x="1906815" y="0"/>
                  </a:lnTo>
                  <a:lnTo>
                    <a:pt x="1906815" y="3896295"/>
                  </a:lnTo>
                  <a:lnTo>
                    <a:pt x="0" y="3896295"/>
                  </a:lnTo>
                  <a:close/>
                </a:path>
              </a:pathLst>
            </a:custGeom>
            <a:solidFill>
              <a:srgbClr val="0453B9"/>
            </a:solidFill>
          </p:spPr>
        </p:sp>
        <p:sp>
          <p:nvSpPr>
            <p:cNvPr name="TextBox 16" id="16"/>
            <p:cNvSpPr txBox="true"/>
            <p:nvPr/>
          </p:nvSpPr>
          <p:spPr>
            <a:xfrm>
              <a:off x="0" y="-57150"/>
              <a:ext cx="1906815" cy="3953445"/>
            </a:xfrm>
            <a:prstGeom prst="rect">
              <a:avLst/>
            </a:prstGeom>
          </p:spPr>
          <p:txBody>
            <a:bodyPr anchor="ctr" rtlCol="false" tIns="50800" lIns="50800" bIns="50800" rIns="50800"/>
            <a:lstStyle/>
            <a:p>
              <a:pPr algn="ctr">
                <a:lnSpc>
                  <a:spcPts val="2735"/>
                </a:lnSpc>
              </a:pPr>
            </a:p>
          </p:txBody>
        </p:sp>
      </p:grpSp>
      <p:grpSp>
        <p:nvGrpSpPr>
          <p:cNvPr name="Group 17" id="17"/>
          <p:cNvGrpSpPr/>
          <p:nvPr/>
        </p:nvGrpSpPr>
        <p:grpSpPr>
          <a:xfrm rot="-10800000">
            <a:off x="845770" y="9847814"/>
            <a:ext cx="6720660" cy="823500"/>
            <a:chOff x="0" y="0"/>
            <a:chExt cx="1770050" cy="216889"/>
          </a:xfrm>
        </p:grpSpPr>
        <p:sp>
          <p:nvSpPr>
            <p:cNvPr name="Freeform 18" id="18"/>
            <p:cNvSpPr/>
            <p:nvPr/>
          </p:nvSpPr>
          <p:spPr>
            <a:xfrm flipH="false" flipV="false" rot="0">
              <a:off x="0" y="0"/>
              <a:ext cx="1770050" cy="216889"/>
            </a:xfrm>
            <a:custGeom>
              <a:avLst/>
              <a:gdLst/>
              <a:ahLst/>
              <a:cxnLst/>
              <a:rect r="r" b="b" t="t" l="l"/>
              <a:pathLst>
                <a:path h="216889" w="1770050">
                  <a:moveTo>
                    <a:pt x="108444" y="0"/>
                  </a:moveTo>
                  <a:lnTo>
                    <a:pt x="1661606" y="0"/>
                  </a:lnTo>
                  <a:cubicBezTo>
                    <a:pt x="1690367" y="0"/>
                    <a:pt x="1717951" y="11425"/>
                    <a:pt x="1738288" y="31763"/>
                  </a:cubicBezTo>
                  <a:cubicBezTo>
                    <a:pt x="1758625" y="52100"/>
                    <a:pt x="1770050" y="79683"/>
                    <a:pt x="1770050" y="108444"/>
                  </a:cubicBezTo>
                  <a:lnTo>
                    <a:pt x="1770050" y="108444"/>
                  </a:lnTo>
                  <a:cubicBezTo>
                    <a:pt x="1770050" y="137206"/>
                    <a:pt x="1758625" y="164789"/>
                    <a:pt x="1738288" y="185126"/>
                  </a:cubicBezTo>
                  <a:cubicBezTo>
                    <a:pt x="1717951" y="205463"/>
                    <a:pt x="1690367" y="216889"/>
                    <a:pt x="1661606" y="216889"/>
                  </a:cubicBezTo>
                  <a:lnTo>
                    <a:pt x="108444" y="216889"/>
                  </a:lnTo>
                  <a:cubicBezTo>
                    <a:pt x="79683" y="216889"/>
                    <a:pt x="52100" y="205463"/>
                    <a:pt x="31763" y="185126"/>
                  </a:cubicBezTo>
                  <a:cubicBezTo>
                    <a:pt x="11425" y="164789"/>
                    <a:pt x="0" y="137206"/>
                    <a:pt x="0" y="108444"/>
                  </a:cubicBezTo>
                  <a:lnTo>
                    <a:pt x="0" y="108444"/>
                  </a:lnTo>
                  <a:cubicBezTo>
                    <a:pt x="0" y="79683"/>
                    <a:pt x="11425" y="52100"/>
                    <a:pt x="31763" y="31763"/>
                  </a:cubicBezTo>
                  <a:cubicBezTo>
                    <a:pt x="52100" y="11425"/>
                    <a:pt x="79683" y="0"/>
                    <a:pt x="108444"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19" id="19"/>
            <p:cNvSpPr txBox="true"/>
            <p:nvPr/>
          </p:nvSpPr>
          <p:spPr>
            <a:xfrm>
              <a:off x="0" y="-38100"/>
              <a:ext cx="1770050" cy="254989"/>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1666328" y="2631855"/>
            <a:ext cx="5023289" cy="502328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1663" t="-5395" r="-83273" b="-13148"/>
              </a:stretch>
            </a:blipFill>
            <a:ln w="123825" cap="sq">
              <a:solidFill>
                <a:srgbClr val="FFFFFF"/>
              </a:solidFill>
              <a:prstDash val="solid"/>
              <a:miter/>
            </a:ln>
          </p:spPr>
        </p:sp>
      </p:grpSp>
      <p:sp>
        <p:nvSpPr>
          <p:cNvPr name="Freeform 22" id="22"/>
          <p:cNvSpPr/>
          <p:nvPr/>
        </p:nvSpPr>
        <p:spPr>
          <a:xfrm flipH="false" flipV="false" rot="-5400000">
            <a:off x="10713438" y="9517815"/>
            <a:ext cx="1499312" cy="807684"/>
          </a:xfrm>
          <a:custGeom>
            <a:avLst/>
            <a:gdLst/>
            <a:ahLst/>
            <a:cxnLst/>
            <a:rect r="r" b="b" t="t" l="l"/>
            <a:pathLst>
              <a:path h="807684" w="1499312">
                <a:moveTo>
                  <a:pt x="0" y="0"/>
                </a:moveTo>
                <a:lnTo>
                  <a:pt x="1499312" y="0"/>
                </a:lnTo>
                <a:lnTo>
                  <a:pt x="1499312" y="807684"/>
                </a:lnTo>
                <a:lnTo>
                  <a:pt x="0" y="807684"/>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grpSp>
        <p:nvGrpSpPr>
          <p:cNvPr name="Group 23" id="23"/>
          <p:cNvGrpSpPr/>
          <p:nvPr/>
        </p:nvGrpSpPr>
        <p:grpSpPr>
          <a:xfrm rot="0">
            <a:off x="1295463" y="6477930"/>
            <a:ext cx="8378968" cy="2529249"/>
            <a:chOff x="0" y="0"/>
            <a:chExt cx="2206806" cy="666140"/>
          </a:xfrm>
        </p:grpSpPr>
        <p:sp>
          <p:nvSpPr>
            <p:cNvPr name="Freeform 24" id="24"/>
            <p:cNvSpPr/>
            <p:nvPr/>
          </p:nvSpPr>
          <p:spPr>
            <a:xfrm flipH="false" flipV="false" rot="0">
              <a:off x="0" y="0"/>
              <a:ext cx="2206806" cy="666140"/>
            </a:xfrm>
            <a:custGeom>
              <a:avLst/>
              <a:gdLst/>
              <a:ahLst/>
              <a:cxnLst/>
              <a:rect r="r" b="b" t="t" l="l"/>
              <a:pathLst>
                <a:path h="666140" w="2206806">
                  <a:moveTo>
                    <a:pt x="20327" y="0"/>
                  </a:moveTo>
                  <a:lnTo>
                    <a:pt x="2186479" y="0"/>
                  </a:lnTo>
                  <a:cubicBezTo>
                    <a:pt x="2191870" y="0"/>
                    <a:pt x="2197041" y="2142"/>
                    <a:pt x="2200853" y="5954"/>
                  </a:cubicBezTo>
                  <a:cubicBezTo>
                    <a:pt x="2204665" y="9766"/>
                    <a:pt x="2206806" y="14936"/>
                    <a:pt x="2206806" y="20327"/>
                  </a:cubicBezTo>
                  <a:lnTo>
                    <a:pt x="2206806" y="645812"/>
                  </a:lnTo>
                  <a:cubicBezTo>
                    <a:pt x="2206806" y="657039"/>
                    <a:pt x="2197706" y="666140"/>
                    <a:pt x="2186479" y="666140"/>
                  </a:cubicBezTo>
                  <a:lnTo>
                    <a:pt x="20327" y="666140"/>
                  </a:lnTo>
                  <a:cubicBezTo>
                    <a:pt x="9101" y="666140"/>
                    <a:pt x="0" y="657039"/>
                    <a:pt x="0" y="645812"/>
                  </a:cubicBezTo>
                  <a:lnTo>
                    <a:pt x="0" y="20327"/>
                  </a:lnTo>
                  <a:cubicBezTo>
                    <a:pt x="0" y="9101"/>
                    <a:pt x="9101" y="0"/>
                    <a:pt x="20327" y="0"/>
                  </a:cubicBezTo>
                  <a:close/>
                </a:path>
              </a:pathLst>
            </a:custGeom>
            <a:solidFill>
              <a:srgbClr val="0453B9"/>
            </a:solidFill>
          </p:spPr>
        </p:sp>
        <p:sp>
          <p:nvSpPr>
            <p:cNvPr name="TextBox 25" id="25"/>
            <p:cNvSpPr txBox="true"/>
            <p:nvPr/>
          </p:nvSpPr>
          <p:spPr>
            <a:xfrm>
              <a:off x="0" y="-57150"/>
              <a:ext cx="2206806" cy="723290"/>
            </a:xfrm>
            <a:prstGeom prst="rect">
              <a:avLst/>
            </a:prstGeom>
          </p:spPr>
          <p:txBody>
            <a:bodyPr anchor="ctr" rtlCol="false" tIns="50800" lIns="50800" bIns="50800" rIns="50800"/>
            <a:lstStyle/>
            <a:p>
              <a:pPr algn="ctr">
                <a:lnSpc>
                  <a:spcPts val="2735"/>
                </a:lnSpc>
              </a:pPr>
            </a:p>
          </p:txBody>
        </p:sp>
      </p:grpSp>
      <p:sp>
        <p:nvSpPr>
          <p:cNvPr name="TextBox 26" id="26"/>
          <p:cNvSpPr txBox="true"/>
          <p:nvPr/>
        </p:nvSpPr>
        <p:spPr>
          <a:xfrm rot="0">
            <a:off x="1028700" y="4276385"/>
            <a:ext cx="9266100" cy="1953895"/>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000000"/>
                </a:solidFill>
                <a:latin typeface="Poppins"/>
                <a:ea typeface="Poppins"/>
                <a:cs typeface="Poppins"/>
                <a:sym typeface="Poppins"/>
              </a:rPr>
              <a:t>Operates on score theory</a:t>
            </a:r>
          </a:p>
          <a:p>
            <a:pPr algn="l" marL="474981" indent="-237491" lvl="1">
              <a:lnSpc>
                <a:spcPts val="3080"/>
              </a:lnSpc>
              <a:buFont typeface="Arial"/>
              <a:buChar char="•"/>
            </a:pPr>
            <a:r>
              <a:rPr lang="en-US" sz="2200">
                <a:solidFill>
                  <a:srgbClr val="000000"/>
                </a:solidFill>
                <a:latin typeface="Poppins"/>
                <a:ea typeface="Poppins"/>
                <a:cs typeface="Poppins"/>
                <a:sym typeface="Poppins"/>
              </a:rPr>
              <a:t>Learn and estimate a time-dependent score function that guides the denoising phase of a noisy image        to           at time step t during the iterative denoising process [16]</a:t>
            </a:r>
          </a:p>
          <a:p>
            <a:pPr algn="l">
              <a:lnSpc>
                <a:spcPts val="3080"/>
              </a:lnSpc>
              <a:spcBef>
                <a:spcPct val="0"/>
              </a:spcBef>
            </a:pPr>
          </a:p>
        </p:txBody>
      </p:sp>
      <p:pic>
        <p:nvPicPr>
          <p:cNvPr name="Picture 27" id="27"/>
          <p:cNvPicPr>
            <a:picLocks noChangeAspect="true"/>
          </p:cNvPicPr>
          <p:nvPr/>
        </p:nvPicPr>
        <p:blipFill>
          <a:blip r:embed="rId5"/>
          <a:stretch>
            <a:fillRect/>
          </a:stretch>
        </p:blipFill>
        <p:spPr>
          <a:xfrm rot="0">
            <a:off x="7863648" y="5147320"/>
            <a:ext cx="372704" cy="269175"/>
          </a:xfrm>
          <a:prstGeom prst="rect">
            <a:avLst/>
          </a:prstGeom>
        </p:spPr>
      </p:pic>
      <p:pic>
        <p:nvPicPr>
          <p:cNvPr name="Picture 28" id="28"/>
          <p:cNvPicPr>
            <a:picLocks noChangeAspect="true"/>
          </p:cNvPicPr>
          <p:nvPr/>
        </p:nvPicPr>
        <p:blipFill>
          <a:blip r:embed="rId6"/>
          <a:stretch>
            <a:fillRect/>
          </a:stretch>
        </p:blipFill>
        <p:spPr>
          <a:xfrm rot="0">
            <a:off x="8774059" y="5123791"/>
            <a:ext cx="655057" cy="316234"/>
          </a:xfrm>
          <a:prstGeom prst="rect">
            <a:avLst/>
          </a:prstGeom>
        </p:spPr>
      </p:pic>
      <p:pic>
        <p:nvPicPr>
          <p:cNvPr name="Picture 29" id="29"/>
          <p:cNvPicPr>
            <a:picLocks noChangeAspect="true"/>
          </p:cNvPicPr>
          <p:nvPr/>
        </p:nvPicPr>
        <p:blipFill>
          <a:blip r:embed="rId7"/>
          <a:stretch>
            <a:fillRect/>
          </a:stretch>
        </p:blipFill>
        <p:spPr>
          <a:xfrm rot="0">
            <a:off x="883094" y="6759860"/>
            <a:ext cx="9011898" cy="2387768"/>
          </a:xfrm>
          <a:prstGeom prst="rect">
            <a:avLst/>
          </a:prstGeom>
        </p:spPr>
      </p:pic>
      <p:sp>
        <p:nvSpPr>
          <p:cNvPr name="AutoShape 30" id="30"/>
          <p:cNvSpPr/>
          <p:nvPr/>
        </p:nvSpPr>
        <p:spPr>
          <a:xfrm flipV="true">
            <a:off x="5859315" y="8377587"/>
            <a:ext cx="1928378" cy="0"/>
          </a:xfrm>
          <a:prstGeom prst="line">
            <a:avLst/>
          </a:prstGeom>
          <a:ln cap="flat" w="38100">
            <a:solidFill>
              <a:srgbClr val="7FB5FA"/>
            </a:solidFill>
            <a:prstDash val="solid"/>
            <a:headEnd type="none" len="sm" w="sm"/>
            <a:tailEnd type="none" len="sm" w="sm"/>
          </a:ln>
        </p:spPr>
      </p:sp>
      <p:sp>
        <p:nvSpPr>
          <p:cNvPr name="AutoShape 31" id="31"/>
          <p:cNvSpPr/>
          <p:nvPr/>
        </p:nvSpPr>
        <p:spPr>
          <a:xfrm flipH="true" flipV="true">
            <a:off x="6839424" y="8413116"/>
            <a:ext cx="0" cy="758885"/>
          </a:xfrm>
          <a:prstGeom prst="line">
            <a:avLst/>
          </a:prstGeom>
          <a:ln cap="flat" w="38100">
            <a:solidFill>
              <a:srgbClr val="7FB5FA"/>
            </a:solidFill>
            <a:prstDash val="solid"/>
            <a:headEnd type="none" len="sm" w="sm"/>
            <a:tailEnd type="arrow" len="sm" w="med"/>
          </a:ln>
        </p:spPr>
      </p:sp>
      <p:sp>
        <p:nvSpPr>
          <p:cNvPr name="TextBox 32" id="32"/>
          <p:cNvSpPr txBox="true"/>
          <p:nvPr/>
        </p:nvSpPr>
        <p:spPr>
          <a:xfrm rot="0">
            <a:off x="1257363" y="807718"/>
            <a:ext cx="10675349" cy="1820826"/>
          </a:xfrm>
          <a:prstGeom prst="rect">
            <a:avLst/>
          </a:prstGeom>
        </p:spPr>
        <p:txBody>
          <a:bodyPr anchor="t" rtlCol="false" tIns="0" lIns="0" bIns="0" rIns="0">
            <a:spAutoFit/>
          </a:bodyPr>
          <a:lstStyle/>
          <a:p>
            <a:pPr algn="l">
              <a:lnSpc>
                <a:spcPts val="7180"/>
              </a:lnSpc>
            </a:pPr>
            <a:r>
              <a:rPr lang="en-US" sz="6244" b="true">
                <a:solidFill>
                  <a:srgbClr val="0453B9"/>
                </a:solidFill>
                <a:latin typeface="Aileron Bold"/>
                <a:ea typeface="Aileron Bold"/>
                <a:cs typeface="Aileron Bold"/>
                <a:sym typeface="Aileron Bold"/>
              </a:rPr>
              <a:t>Conditional Score Based Diffusion Models</a:t>
            </a:r>
          </a:p>
        </p:txBody>
      </p:sp>
      <p:sp>
        <p:nvSpPr>
          <p:cNvPr name="TextBox 33" id="33"/>
          <p:cNvSpPr txBox="true"/>
          <p:nvPr/>
        </p:nvSpPr>
        <p:spPr>
          <a:xfrm rot="0">
            <a:off x="1634085" y="6677955"/>
            <a:ext cx="4960953" cy="458109"/>
          </a:xfrm>
          <a:prstGeom prst="rect">
            <a:avLst/>
          </a:prstGeom>
        </p:spPr>
        <p:txBody>
          <a:bodyPr anchor="t" rtlCol="false" tIns="0" lIns="0" bIns="0" rIns="0">
            <a:spAutoFit/>
          </a:bodyPr>
          <a:lstStyle/>
          <a:p>
            <a:pPr algn="just">
              <a:lnSpc>
                <a:spcPts val="3624"/>
              </a:lnSpc>
              <a:spcBef>
                <a:spcPct val="0"/>
              </a:spcBef>
            </a:pPr>
            <a:r>
              <a:rPr lang="en-US" b="true" sz="2589">
                <a:solidFill>
                  <a:srgbClr val="FFFFFF"/>
                </a:solidFill>
                <a:latin typeface="Poppins Semi-Bold"/>
                <a:ea typeface="Poppins Semi-Bold"/>
                <a:cs typeface="Poppins Semi-Bold"/>
                <a:sym typeface="Poppins Semi-Bold"/>
              </a:rPr>
              <a:t>Denoising Formula</a:t>
            </a:r>
          </a:p>
        </p:txBody>
      </p:sp>
      <p:sp>
        <p:nvSpPr>
          <p:cNvPr name="TextBox 34" id="34"/>
          <p:cNvSpPr txBox="true"/>
          <p:nvPr/>
        </p:nvSpPr>
        <p:spPr>
          <a:xfrm rot="0">
            <a:off x="1257363" y="2942870"/>
            <a:ext cx="7571284" cy="1002943"/>
          </a:xfrm>
          <a:prstGeom prst="rect">
            <a:avLst/>
          </a:prstGeom>
        </p:spPr>
        <p:txBody>
          <a:bodyPr anchor="t" rtlCol="false" tIns="0" lIns="0" bIns="0" rIns="0">
            <a:spAutoFit/>
          </a:bodyPr>
          <a:lstStyle/>
          <a:p>
            <a:pPr algn="l">
              <a:lnSpc>
                <a:spcPts val="3960"/>
              </a:lnSpc>
            </a:pPr>
            <a:r>
              <a:rPr lang="en-US" sz="3443" b="true">
                <a:solidFill>
                  <a:srgbClr val="7FB5FA"/>
                </a:solidFill>
                <a:latin typeface="Aileron Bold"/>
                <a:ea typeface="Aileron Bold"/>
                <a:cs typeface="Aileron Bold"/>
                <a:sym typeface="Aileron Bold"/>
              </a:rPr>
              <a:t>Unconditional Score-Based Diffusion Models (USBDM)</a:t>
            </a:r>
          </a:p>
        </p:txBody>
      </p:sp>
      <p:sp>
        <p:nvSpPr>
          <p:cNvPr name="TextBox 35" id="35"/>
          <p:cNvSpPr txBox="true"/>
          <p:nvPr/>
        </p:nvSpPr>
        <p:spPr>
          <a:xfrm rot="0">
            <a:off x="6024157" y="9239250"/>
            <a:ext cx="1763536" cy="325996"/>
          </a:xfrm>
          <a:prstGeom prst="rect">
            <a:avLst/>
          </a:prstGeom>
        </p:spPr>
        <p:txBody>
          <a:bodyPr anchor="t" rtlCol="false" tIns="0" lIns="0" bIns="0" rIns="0">
            <a:spAutoFit/>
          </a:bodyPr>
          <a:lstStyle/>
          <a:p>
            <a:pPr algn="ctr">
              <a:lnSpc>
                <a:spcPts val="2649"/>
              </a:lnSpc>
              <a:spcBef>
                <a:spcPct val="0"/>
              </a:spcBef>
            </a:pPr>
            <a:r>
              <a:rPr lang="en-US" b="true" sz="2037">
                <a:solidFill>
                  <a:srgbClr val="000000"/>
                </a:solidFill>
                <a:latin typeface="Proxima Nova Bold"/>
                <a:ea typeface="Proxima Nova Bold"/>
                <a:cs typeface="Proxima Nova Bold"/>
                <a:sym typeface="Proxima Nova Bold"/>
              </a:rPr>
              <a:t>Score Function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57363" y="1217293"/>
            <a:ext cx="10675349" cy="1820826"/>
          </a:xfrm>
          <a:prstGeom prst="rect">
            <a:avLst/>
          </a:prstGeom>
        </p:spPr>
        <p:txBody>
          <a:bodyPr anchor="t" rtlCol="false" tIns="0" lIns="0" bIns="0" rIns="0">
            <a:spAutoFit/>
          </a:bodyPr>
          <a:lstStyle/>
          <a:p>
            <a:pPr algn="l">
              <a:lnSpc>
                <a:spcPts val="7180"/>
              </a:lnSpc>
            </a:pPr>
            <a:r>
              <a:rPr lang="en-US" sz="6244" b="true">
                <a:solidFill>
                  <a:srgbClr val="0453B9"/>
                </a:solidFill>
                <a:latin typeface="Aileron Bold"/>
                <a:ea typeface="Aileron Bold"/>
                <a:cs typeface="Aileron Bold"/>
                <a:sym typeface="Aileron Bold"/>
              </a:rPr>
              <a:t>Conditional Score Based Diffusion Models</a:t>
            </a:r>
          </a:p>
        </p:txBody>
      </p:sp>
      <p:grpSp>
        <p:nvGrpSpPr>
          <p:cNvPr name="Group 3" id="3"/>
          <p:cNvGrpSpPr/>
          <p:nvPr/>
        </p:nvGrpSpPr>
        <p:grpSpPr>
          <a:xfrm rot="0">
            <a:off x="7821203" y="-476188"/>
            <a:ext cx="6995884" cy="952375"/>
            <a:chOff x="0" y="0"/>
            <a:chExt cx="1842537" cy="250831"/>
          </a:xfrm>
        </p:grpSpPr>
        <p:sp>
          <p:nvSpPr>
            <p:cNvPr name="Freeform 4" id="4"/>
            <p:cNvSpPr/>
            <p:nvPr/>
          </p:nvSpPr>
          <p:spPr>
            <a:xfrm flipH="false" flipV="false" rot="0">
              <a:off x="0" y="0"/>
              <a:ext cx="1842537" cy="250831"/>
            </a:xfrm>
            <a:custGeom>
              <a:avLst/>
              <a:gdLst/>
              <a:ahLst/>
              <a:cxnLst/>
              <a:rect r="r" b="b" t="t" l="l"/>
              <a:pathLst>
                <a:path h="250831" w="1842537">
                  <a:moveTo>
                    <a:pt x="110664" y="0"/>
                  </a:moveTo>
                  <a:lnTo>
                    <a:pt x="1731873" y="0"/>
                  </a:lnTo>
                  <a:cubicBezTo>
                    <a:pt x="1792991" y="0"/>
                    <a:pt x="1842537" y="49546"/>
                    <a:pt x="1842537" y="110664"/>
                  </a:cubicBezTo>
                  <a:lnTo>
                    <a:pt x="1842537" y="140167"/>
                  </a:lnTo>
                  <a:cubicBezTo>
                    <a:pt x="1842537" y="201285"/>
                    <a:pt x="1792991" y="250831"/>
                    <a:pt x="1731873" y="250831"/>
                  </a:cubicBezTo>
                  <a:lnTo>
                    <a:pt x="110664" y="250831"/>
                  </a:lnTo>
                  <a:cubicBezTo>
                    <a:pt x="49546" y="250831"/>
                    <a:pt x="0" y="201285"/>
                    <a:pt x="0" y="140167"/>
                  </a:cubicBezTo>
                  <a:lnTo>
                    <a:pt x="0" y="110664"/>
                  </a:lnTo>
                  <a:cubicBezTo>
                    <a:pt x="0" y="49546"/>
                    <a:pt x="49546" y="0"/>
                    <a:pt x="110664"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5" id="5"/>
            <p:cNvSpPr txBox="true"/>
            <p:nvPr/>
          </p:nvSpPr>
          <p:spPr>
            <a:xfrm>
              <a:off x="0" y="-38100"/>
              <a:ext cx="1842537" cy="288931"/>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2157313">
            <a:off x="11311933" y="2277461"/>
            <a:ext cx="5732078" cy="573207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7FB5FA">
                    <a:alpha val="24000"/>
                  </a:srgbClr>
                </a:gs>
                <a:gs pos="100000">
                  <a:srgbClr val="0151B8">
                    <a:alpha val="0"/>
                  </a:srgbClr>
                </a:gs>
              </a:gsLst>
              <a:lin ang="0"/>
            </a:gradFill>
          </p:spPr>
        </p:sp>
        <p:sp>
          <p:nvSpPr>
            <p:cNvPr name="TextBox 8" id="8"/>
            <p:cNvSpPr txBox="true"/>
            <p:nvPr/>
          </p:nvSpPr>
          <p:spPr>
            <a:xfrm>
              <a:off x="76200" y="38100"/>
              <a:ext cx="660400" cy="698500"/>
            </a:xfrm>
            <a:prstGeom prst="rect">
              <a:avLst/>
            </a:prstGeom>
          </p:spPr>
          <p:txBody>
            <a:bodyPr anchor="ctr" rtlCol="false" tIns="29051" lIns="29051" bIns="29051" rIns="29051"/>
            <a:lstStyle/>
            <a:p>
              <a:pPr algn="ctr">
                <a:lnSpc>
                  <a:spcPts val="2659"/>
                </a:lnSpc>
              </a:pPr>
            </a:p>
          </p:txBody>
        </p:sp>
      </p:grpSp>
      <p:grpSp>
        <p:nvGrpSpPr>
          <p:cNvPr name="Group 9" id="9"/>
          <p:cNvGrpSpPr/>
          <p:nvPr/>
        </p:nvGrpSpPr>
        <p:grpSpPr>
          <a:xfrm rot="1435557">
            <a:off x="13874145" y="284102"/>
            <a:ext cx="7181933" cy="13411827"/>
            <a:chOff x="0" y="0"/>
            <a:chExt cx="1960075" cy="3660322"/>
          </a:xfrm>
        </p:grpSpPr>
        <p:sp>
          <p:nvSpPr>
            <p:cNvPr name="Freeform 10" id="10"/>
            <p:cNvSpPr/>
            <p:nvPr/>
          </p:nvSpPr>
          <p:spPr>
            <a:xfrm flipH="false" flipV="false" rot="0">
              <a:off x="0" y="0"/>
              <a:ext cx="1960075" cy="3660322"/>
            </a:xfrm>
            <a:custGeom>
              <a:avLst/>
              <a:gdLst/>
              <a:ahLst/>
              <a:cxnLst/>
              <a:rect r="r" b="b" t="t" l="l"/>
              <a:pathLst>
                <a:path h="3660322" w="1960075">
                  <a:moveTo>
                    <a:pt x="0" y="0"/>
                  </a:moveTo>
                  <a:lnTo>
                    <a:pt x="1960075" y="0"/>
                  </a:lnTo>
                  <a:lnTo>
                    <a:pt x="1960075" y="3660322"/>
                  </a:lnTo>
                  <a:lnTo>
                    <a:pt x="0" y="3660322"/>
                  </a:lnTo>
                  <a:close/>
                </a:path>
              </a:pathLst>
            </a:custGeom>
            <a:gradFill rotWithShape="true">
              <a:gsLst>
                <a:gs pos="0">
                  <a:srgbClr val="0453B9">
                    <a:alpha val="100000"/>
                  </a:srgbClr>
                </a:gs>
                <a:gs pos="100000">
                  <a:srgbClr val="3881DF">
                    <a:alpha val="100000"/>
                  </a:srgbClr>
                </a:gs>
              </a:gsLst>
              <a:lin ang="2700000"/>
            </a:gradFill>
          </p:spPr>
        </p:sp>
        <p:sp>
          <p:nvSpPr>
            <p:cNvPr name="TextBox 11" id="11"/>
            <p:cNvSpPr txBox="true"/>
            <p:nvPr/>
          </p:nvSpPr>
          <p:spPr>
            <a:xfrm>
              <a:off x="0" y="-57150"/>
              <a:ext cx="1960075" cy="3717472"/>
            </a:xfrm>
            <a:prstGeom prst="rect">
              <a:avLst/>
            </a:prstGeom>
          </p:spPr>
          <p:txBody>
            <a:bodyPr anchor="ctr" rtlCol="false" tIns="50800" lIns="50800" bIns="50800" rIns="50800"/>
            <a:lstStyle/>
            <a:p>
              <a:pPr algn="ctr">
                <a:lnSpc>
                  <a:spcPts val="2735"/>
                </a:lnSpc>
              </a:pPr>
            </a:p>
          </p:txBody>
        </p:sp>
      </p:grpSp>
      <p:grpSp>
        <p:nvGrpSpPr>
          <p:cNvPr name="Group 12" id="12"/>
          <p:cNvGrpSpPr/>
          <p:nvPr/>
        </p:nvGrpSpPr>
        <p:grpSpPr>
          <a:xfrm rot="1435557">
            <a:off x="15083511" y="687446"/>
            <a:ext cx="6986782" cy="14276457"/>
            <a:chOff x="0" y="0"/>
            <a:chExt cx="1906815" cy="3896295"/>
          </a:xfrm>
        </p:grpSpPr>
        <p:sp>
          <p:nvSpPr>
            <p:cNvPr name="Freeform 13" id="13"/>
            <p:cNvSpPr/>
            <p:nvPr/>
          </p:nvSpPr>
          <p:spPr>
            <a:xfrm flipH="false" flipV="false" rot="0">
              <a:off x="0" y="0"/>
              <a:ext cx="1906815" cy="3896295"/>
            </a:xfrm>
            <a:custGeom>
              <a:avLst/>
              <a:gdLst/>
              <a:ahLst/>
              <a:cxnLst/>
              <a:rect r="r" b="b" t="t" l="l"/>
              <a:pathLst>
                <a:path h="3896295" w="1906815">
                  <a:moveTo>
                    <a:pt x="0" y="0"/>
                  </a:moveTo>
                  <a:lnTo>
                    <a:pt x="1906815" y="0"/>
                  </a:lnTo>
                  <a:lnTo>
                    <a:pt x="1906815" y="3896295"/>
                  </a:lnTo>
                  <a:lnTo>
                    <a:pt x="0" y="3896295"/>
                  </a:lnTo>
                  <a:close/>
                </a:path>
              </a:pathLst>
            </a:custGeom>
            <a:gradFill rotWithShape="true">
              <a:gsLst>
                <a:gs pos="0">
                  <a:srgbClr val="0151B8">
                    <a:alpha val="100000"/>
                  </a:srgbClr>
                </a:gs>
                <a:gs pos="50000">
                  <a:srgbClr val="7FB5FA">
                    <a:alpha val="100000"/>
                  </a:srgbClr>
                </a:gs>
                <a:gs pos="100000">
                  <a:srgbClr val="0151B8">
                    <a:alpha val="0"/>
                  </a:srgbClr>
                </a:gs>
              </a:gsLst>
              <a:lin ang="5400000"/>
            </a:gradFill>
          </p:spPr>
        </p:sp>
        <p:sp>
          <p:nvSpPr>
            <p:cNvPr name="TextBox 14" id="14"/>
            <p:cNvSpPr txBox="true"/>
            <p:nvPr/>
          </p:nvSpPr>
          <p:spPr>
            <a:xfrm>
              <a:off x="0" y="-57150"/>
              <a:ext cx="1906815" cy="3953445"/>
            </a:xfrm>
            <a:prstGeom prst="rect">
              <a:avLst/>
            </a:prstGeom>
          </p:spPr>
          <p:txBody>
            <a:bodyPr anchor="ctr" rtlCol="false" tIns="50800" lIns="50800" bIns="50800" rIns="50800"/>
            <a:lstStyle/>
            <a:p>
              <a:pPr algn="ctr">
                <a:lnSpc>
                  <a:spcPts val="2735"/>
                </a:lnSpc>
              </a:pPr>
            </a:p>
          </p:txBody>
        </p:sp>
      </p:grpSp>
      <p:grpSp>
        <p:nvGrpSpPr>
          <p:cNvPr name="Group 15" id="15"/>
          <p:cNvGrpSpPr/>
          <p:nvPr/>
        </p:nvGrpSpPr>
        <p:grpSpPr>
          <a:xfrm rot="1435557">
            <a:off x="16964360" y="1258408"/>
            <a:ext cx="6986782" cy="14276457"/>
            <a:chOff x="0" y="0"/>
            <a:chExt cx="1906815" cy="3896295"/>
          </a:xfrm>
        </p:grpSpPr>
        <p:sp>
          <p:nvSpPr>
            <p:cNvPr name="Freeform 16" id="16"/>
            <p:cNvSpPr/>
            <p:nvPr/>
          </p:nvSpPr>
          <p:spPr>
            <a:xfrm flipH="false" flipV="false" rot="0">
              <a:off x="0" y="0"/>
              <a:ext cx="1906815" cy="3896295"/>
            </a:xfrm>
            <a:custGeom>
              <a:avLst/>
              <a:gdLst/>
              <a:ahLst/>
              <a:cxnLst/>
              <a:rect r="r" b="b" t="t" l="l"/>
              <a:pathLst>
                <a:path h="3896295" w="1906815">
                  <a:moveTo>
                    <a:pt x="0" y="0"/>
                  </a:moveTo>
                  <a:lnTo>
                    <a:pt x="1906815" y="0"/>
                  </a:lnTo>
                  <a:lnTo>
                    <a:pt x="1906815" y="3896295"/>
                  </a:lnTo>
                  <a:lnTo>
                    <a:pt x="0" y="3896295"/>
                  </a:lnTo>
                  <a:close/>
                </a:path>
              </a:pathLst>
            </a:custGeom>
            <a:solidFill>
              <a:srgbClr val="0453B9"/>
            </a:solidFill>
          </p:spPr>
        </p:sp>
        <p:sp>
          <p:nvSpPr>
            <p:cNvPr name="TextBox 17" id="17"/>
            <p:cNvSpPr txBox="true"/>
            <p:nvPr/>
          </p:nvSpPr>
          <p:spPr>
            <a:xfrm>
              <a:off x="0" y="-57150"/>
              <a:ext cx="1906815" cy="3953445"/>
            </a:xfrm>
            <a:prstGeom prst="rect">
              <a:avLst/>
            </a:prstGeom>
          </p:spPr>
          <p:txBody>
            <a:bodyPr anchor="ctr" rtlCol="false" tIns="50800" lIns="50800" bIns="50800" rIns="50800"/>
            <a:lstStyle/>
            <a:p>
              <a:pPr algn="ctr">
                <a:lnSpc>
                  <a:spcPts val="2735"/>
                </a:lnSpc>
              </a:pPr>
            </a:p>
          </p:txBody>
        </p:sp>
      </p:grpSp>
      <p:grpSp>
        <p:nvGrpSpPr>
          <p:cNvPr name="Group 18" id="18"/>
          <p:cNvGrpSpPr/>
          <p:nvPr/>
        </p:nvGrpSpPr>
        <p:grpSpPr>
          <a:xfrm rot="-10800000">
            <a:off x="845770" y="9847814"/>
            <a:ext cx="6720660" cy="823500"/>
            <a:chOff x="0" y="0"/>
            <a:chExt cx="1770050" cy="216889"/>
          </a:xfrm>
        </p:grpSpPr>
        <p:sp>
          <p:nvSpPr>
            <p:cNvPr name="Freeform 19" id="19"/>
            <p:cNvSpPr/>
            <p:nvPr/>
          </p:nvSpPr>
          <p:spPr>
            <a:xfrm flipH="false" flipV="false" rot="0">
              <a:off x="0" y="0"/>
              <a:ext cx="1770050" cy="216889"/>
            </a:xfrm>
            <a:custGeom>
              <a:avLst/>
              <a:gdLst/>
              <a:ahLst/>
              <a:cxnLst/>
              <a:rect r="r" b="b" t="t" l="l"/>
              <a:pathLst>
                <a:path h="216889" w="1770050">
                  <a:moveTo>
                    <a:pt x="108444" y="0"/>
                  </a:moveTo>
                  <a:lnTo>
                    <a:pt x="1661606" y="0"/>
                  </a:lnTo>
                  <a:cubicBezTo>
                    <a:pt x="1690367" y="0"/>
                    <a:pt x="1717951" y="11425"/>
                    <a:pt x="1738288" y="31763"/>
                  </a:cubicBezTo>
                  <a:cubicBezTo>
                    <a:pt x="1758625" y="52100"/>
                    <a:pt x="1770050" y="79683"/>
                    <a:pt x="1770050" y="108444"/>
                  </a:cubicBezTo>
                  <a:lnTo>
                    <a:pt x="1770050" y="108444"/>
                  </a:lnTo>
                  <a:cubicBezTo>
                    <a:pt x="1770050" y="137206"/>
                    <a:pt x="1758625" y="164789"/>
                    <a:pt x="1738288" y="185126"/>
                  </a:cubicBezTo>
                  <a:cubicBezTo>
                    <a:pt x="1717951" y="205463"/>
                    <a:pt x="1690367" y="216889"/>
                    <a:pt x="1661606" y="216889"/>
                  </a:cubicBezTo>
                  <a:lnTo>
                    <a:pt x="108444" y="216889"/>
                  </a:lnTo>
                  <a:cubicBezTo>
                    <a:pt x="79683" y="216889"/>
                    <a:pt x="52100" y="205463"/>
                    <a:pt x="31763" y="185126"/>
                  </a:cubicBezTo>
                  <a:cubicBezTo>
                    <a:pt x="11425" y="164789"/>
                    <a:pt x="0" y="137206"/>
                    <a:pt x="0" y="108444"/>
                  </a:cubicBezTo>
                  <a:lnTo>
                    <a:pt x="0" y="108444"/>
                  </a:lnTo>
                  <a:cubicBezTo>
                    <a:pt x="0" y="79683"/>
                    <a:pt x="11425" y="52100"/>
                    <a:pt x="31763" y="31763"/>
                  </a:cubicBezTo>
                  <a:cubicBezTo>
                    <a:pt x="52100" y="11425"/>
                    <a:pt x="79683" y="0"/>
                    <a:pt x="108444"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20" id="20"/>
            <p:cNvSpPr txBox="true"/>
            <p:nvPr/>
          </p:nvSpPr>
          <p:spPr>
            <a:xfrm>
              <a:off x="0" y="-38100"/>
              <a:ext cx="1770050" cy="254989"/>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1666328" y="2631855"/>
            <a:ext cx="5023289" cy="502328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cap="sq">
              <a:solidFill>
                <a:srgbClr val="000000"/>
              </a:solidFill>
              <a:prstDash val="solid"/>
              <a:miter/>
            </a:ln>
          </p:spPr>
        </p:sp>
      </p:grpSp>
      <p:sp>
        <p:nvSpPr>
          <p:cNvPr name="Freeform 23" id="23"/>
          <p:cNvSpPr/>
          <p:nvPr/>
        </p:nvSpPr>
        <p:spPr>
          <a:xfrm flipH="false" flipV="false" rot="-5400000">
            <a:off x="10779214" y="9517815"/>
            <a:ext cx="1499312" cy="807684"/>
          </a:xfrm>
          <a:custGeom>
            <a:avLst/>
            <a:gdLst/>
            <a:ahLst/>
            <a:cxnLst/>
            <a:rect r="r" b="b" t="t" l="l"/>
            <a:pathLst>
              <a:path h="807684" w="1499312">
                <a:moveTo>
                  <a:pt x="0" y="0"/>
                </a:moveTo>
                <a:lnTo>
                  <a:pt x="1499312" y="0"/>
                </a:lnTo>
                <a:lnTo>
                  <a:pt x="1499312" y="807684"/>
                </a:lnTo>
                <a:lnTo>
                  <a:pt x="0" y="807684"/>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24" id="24"/>
          <p:cNvGrpSpPr/>
          <p:nvPr/>
        </p:nvGrpSpPr>
        <p:grpSpPr>
          <a:xfrm rot="0">
            <a:off x="1257363" y="6186745"/>
            <a:ext cx="9778570" cy="2529249"/>
            <a:chOff x="0" y="0"/>
            <a:chExt cx="2575426" cy="666140"/>
          </a:xfrm>
        </p:grpSpPr>
        <p:sp>
          <p:nvSpPr>
            <p:cNvPr name="Freeform 25" id="25"/>
            <p:cNvSpPr/>
            <p:nvPr/>
          </p:nvSpPr>
          <p:spPr>
            <a:xfrm flipH="false" flipV="false" rot="0">
              <a:off x="0" y="0"/>
              <a:ext cx="2575426" cy="666140"/>
            </a:xfrm>
            <a:custGeom>
              <a:avLst/>
              <a:gdLst/>
              <a:ahLst/>
              <a:cxnLst/>
              <a:rect r="r" b="b" t="t" l="l"/>
              <a:pathLst>
                <a:path h="666140" w="2575426">
                  <a:moveTo>
                    <a:pt x="17418" y="0"/>
                  </a:moveTo>
                  <a:lnTo>
                    <a:pt x="2558008" y="0"/>
                  </a:lnTo>
                  <a:cubicBezTo>
                    <a:pt x="2562627" y="0"/>
                    <a:pt x="2567058" y="1835"/>
                    <a:pt x="2570324" y="5102"/>
                  </a:cubicBezTo>
                  <a:cubicBezTo>
                    <a:pt x="2573591" y="8368"/>
                    <a:pt x="2575426" y="12798"/>
                    <a:pt x="2575426" y="17418"/>
                  </a:cubicBezTo>
                  <a:lnTo>
                    <a:pt x="2575426" y="648722"/>
                  </a:lnTo>
                  <a:cubicBezTo>
                    <a:pt x="2575426" y="658341"/>
                    <a:pt x="2567628" y="666140"/>
                    <a:pt x="2558008" y="666140"/>
                  </a:cubicBezTo>
                  <a:lnTo>
                    <a:pt x="17418" y="666140"/>
                  </a:lnTo>
                  <a:cubicBezTo>
                    <a:pt x="12798" y="666140"/>
                    <a:pt x="8368" y="664305"/>
                    <a:pt x="5102" y="661038"/>
                  </a:cubicBezTo>
                  <a:cubicBezTo>
                    <a:pt x="1835" y="657772"/>
                    <a:pt x="0" y="653341"/>
                    <a:pt x="0" y="648722"/>
                  </a:cubicBezTo>
                  <a:lnTo>
                    <a:pt x="0" y="17418"/>
                  </a:lnTo>
                  <a:cubicBezTo>
                    <a:pt x="0" y="12798"/>
                    <a:pt x="1835" y="8368"/>
                    <a:pt x="5102" y="5102"/>
                  </a:cubicBezTo>
                  <a:cubicBezTo>
                    <a:pt x="8368" y="1835"/>
                    <a:pt x="12798" y="0"/>
                    <a:pt x="17418" y="0"/>
                  </a:cubicBezTo>
                  <a:close/>
                </a:path>
              </a:pathLst>
            </a:custGeom>
            <a:solidFill>
              <a:srgbClr val="0453B9"/>
            </a:solidFill>
          </p:spPr>
        </p:sp>
        <p:sp>
          <p:nvSpPr>
            <p:cNvPr name="TextBox 26" id="26"/>
            <p:cNvSpPr txBox="true"/>
            <p:nvPr/>
          </p:nvSpPr>
          <p:spPr>
            <a:xfrm>
              <a:off x="0" y="-57150"/>
              <a:ext cx="2575426" cy="723290"/>
            </a:xfrm>
            <a:prstGeom prst="rect">
              <a:avLst/>
            </a:prstGeom>
          </p:spPr>
          <p:txBody>
            <a:bodyPr anchor="ctr" rtlCol="false" tIns="50800" lIns="50800" bIns="50800" rIns="50800"/>
            <a:lstStyle/>
            <a:p>
              <a:pPr algn="ctr">
                <a:lnSpc>
                  <a:spcPts val="2735"/>
                </a:lnSpc>
              </a:pPr>
            </a:p>
          </p:txBody>
        </p:sp>
      </p:grpSp>
      <p:pic>
        <p:nvPicPr>
          <p:cNvPr name="Picture 27" id="27"/>
          <p:cNvPicPr>
            <a:picLocks noChangeAspect="true"/>
          </p:cNvPicPr>
          <p:nvPr/>
        </p:nvPicPr>
        <p:blipFill>
          <a:blip r:embed="rId4"/>
          <a:stretch>
            <a:fillRect/>
          </a:stretch>
        </p:blipFill>
        <p:spPr>
          <a:xfrm rot="0">
            <a:off x="726441" y="6419505"/>
            <a:ext cx="10840415" cy="2589315"/>
          </a:xfrm>
          <a:prstGeom prst="rect">
            <a:avLst/>
          </a:prstGeom>
        </p:spPr>
      </p:pic>
      <p:sp>
        <p:nvSpPr>
          <p:cNvPr name="AutoShape 28" id="28"/>
          <p:cNvSpPr/>
          <p:nvPr/>
        </p:nvSpPr>
        <p:spPr>
          <a:xfrm flipV="true">
            <a:off x="7462968" y="8086402"/>
            <a:ext cx="1928378" cy="0"/>
          </a:xfrm>
          <a:prstGeom prst="line">
            <a:avLst/>
          </a:prstGeom>
          <a:ln cap="flat" w="38100">
            <a:solidFill>
              <a:srgbClr val="7FB5FA"/>
            </a:solidFill>
            <a:prstDash val="solid"/>
            <a:headEnd type="none" len="sm" w="sm"/>
            <a:tailEnd type="none" len="sm" w="sm"/>
          </a:ln>
        </p:spPr>
      </p:sp>
      <p:sp>
        <p:nvSpPr>
          <p:cNvPr name="AutoShape 29" id="29"/>
          <p:cNvSpPr/>
          <p:nvPr/>
        </p:nvSpPr>
        <p:spPr>
          <a:xfrm flipH="true" flipV="true">
            <a:off x="8408108" y="8121931"/>
            <a:ext cx="19049" cy="943318"/>
          </a:xfrm>
          <a:prstGeom prst="line">
            <a:avLst/>
          </a:prstGeom>
          <a:ln cap="flat" w="38100">
            <a:solidFill>
              <a:srgbClr val="7FB5FA"/>
            </a:solidFill>
            <a:prstDash val="solid"/>
            <a:headEnd type="none" len="sm" w="sm"/>
            <a:tailEnd type="arrow" len="sm" w="med"/>
          </a:ln>
        </p:spPr>
      </p:sp>
      <p:sp>
        <p:nvSpPr>
          <p:cNvPr name="TextBox 30" id="30"/>
          <p:cNvSpPr txBox="true"/>
          <p:nvPr/>
        </p:nvSpPr>
        <p:spPr>
          <a:xfrm rot="0">
            <a:off x="1028700" y="4524035"/>
            <a:ext cx="9266100" cy="1563370"/>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000000"/>
                </a:solidFill>
                <a:latin typeface="Poppins"/>
                <a:ea typeface="Poppins"/>
                <a:cs typeface="Poppins"/>
                <a:sym typeface="Poppins"/>
              </a:rPr>
              <a:t>A corrective gradient is added to the USBDM denoising formula</a:t>
            </a:r>
          </a:p>
          <a:p>
            <a:pPr algn="l" marL="474981" indent="-237491" lvl="1">
              <a:lnSpc>
                <a:spcPts val="3080"/>
              </a:lnSpc>
              <a:buFont typeface="Arial"/>
              <a:buChar char="•"/>
            </a:pPr>
            <a:r>
              <a:rPr lang="en-US" sz="2200">
                <a:solidFill>
                  <a:srgbClr val="000000"/>
                </a:solidFill>
                <a:latin typeface="Poppins"/>
                <a:ea typeface="Poppins"/>
                <a:cs typeface="Poppins"/>
                <a:sym typeface="Poppins"/>
              </a:rPr>
              <a:t>The corrective gradient guides       to a hyperplane in the data space that aligns with the condition c [16]</a:t>
            </a:r>
          </a:p>
          <a:p>
            <a:pPr algn="l">
              <a:lnSpc>
                <a:spcPts val="3080"/>
              </a:lnSpc>
              <a:spcBef>
                <a:spcPct val="0"/>
              </a:spcBef>
            </a:pPr>
          </a:p>
        </p:txBody>
      </p:sp>
      <p:pic>
        <p:nvPicPr>
          <p:cNvPr name="Picture 31" id="31"/>
          <p:cNvPicPr>
            <a:picLocks noChangeAspect="true"/>
          </p:cNvPicPr>
          <p:nvPr/>
        </p:nvPicPr>
        <p:blipFill>
          <a:blip r:embed="rId5"/>
          <a:stretch>
            <a:fillRect/>
          </a:stretch>
        </p:blipFill>
        <p:spPr>
          <a:xfrm rot="0">
            <a:off x="5865046" y="5008912"/>
            <a:ext cx="372704" cy="269175"/>
          </a:xfrm>
          <a:prstGeom prst="rect">
            <a:avLst/>
          </a:prstGeom>
        </p:spPr>
      </p:pic>
      <p:sp>
        <p:nvSpPr>
          <p:cNvPr name="Freeform 32" id="32"/>
          <p:cNvSpPr/>
          <p:nvPr/>
        </p:nvSpPr>
        <p:spPr>
          <a:xfrm flipH="false" flipV="false" rot="0">
            <a:off x="12441078" y="3707706"/>
            <a:ext cx="3473789" cy="3078646"/>
          </a:xfrm>
          <a:custGeom>
            <a:avLst/>
            <a:gdLst/>
            <a:ahLst/>
            <a:cxnLst/>
            <a:rect r="r" b="b" t="t" l="l"/>
            <a:pathLst>
              <a:path h="3078646" w="3473789">
                <a:moveTo>
                  <a:pt x="0" y="0"/>
                </a:moveTo>
                <a:lnTo>
                  <a:pt x="3473789" y="0"/>
                </a:lnTo>
                <a:lnTo>
                  <a:pt x="3473789" y="3078646"/>
                </a:lnTo>
                <a:lnTo>
                  <a:pt x="0" y="30786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3" id="33"/>
          <p:cNvSpPr txBox="true"/>
          <p:nvPr/>
        </p:nvSpPr>
        <p:spPr>
          <a:xfrm rot="0">
            <a:off x="1634085" y="6386770"/>
            <a:ext cx="4960953" cy="458109"/>
          </a:xfrm>
          <a:prstGeom prst="rect">
            <a:avLst/>
          </a:prstGeom>
        </p:spPr>
        <p:txBody>
          <a:bodyPr anchor="t" rtlCol="false" tIns="0" lIns="0" bIns="0" rIns="0">
            <a:spAutoFit/>
          </a:bodyPr>
          <a:lstStyle/>
          <a:p>
            <a:pPr algn="just">
              <a:lnSpc>
                <a:spcPts val="3624"/>
              </a:lnSpc>
              <a:spcBef>
                <a:spcPct val="0"/>
              </a:spcBef>
            </a:pPr>
            <a:r>
              <a:rPr lang="en-US" b="true" sz="2589">
                <a:solidFill>
                  <a:srgbClr val="FFFFFF"/>
                </a:solidFill>
                <a:latin typeface="Poppins Semi-Bold"/>
                <a:ea typeface="Poppins Semi-Bold"/>
                <a:cs typeface="Poppins Semi-Bold"/>
                <a:sym typeface="Poppins Semi-Bold"/>
              </a:rPr>
              <a:t>Denoising Formula</a:t>
            </a:r>
          </a:p>
        </p:txBody>
      </p:sp>
      <p:sp>
        <p:nvSpPr>
          <p:cNvPr name="TextBox 34" id="34"/>
          <p:cNvSpPr txBox="true"/>
          <p:nvPr/>
        </p:nvSpPr>
        <p:spPr>
          <a:xfrm rot="0">
            <a:off x="1257363" y="3311543"/>
            <a:ext cx="6911955" cy="1002943"/>
          </a:xfrm>
          <a:prstGeom prst="rect">
            <a:avLst/>
          </a:prstGeom>
        </p:spPr>
        <p:txBody>
          <a:bodyPr anchor="t" rtlCol="false" tIns="0" lIns="0" bIns="0" rIns="0">
            <a:spAutoFit/>
          </a:bodyPr>
          <a:lstStyle/>
          <a:p>
            <a:pPr algn="l">
              <a:lnSpc>
                <a:spcPts val="3960"/>
              </a:lnSpc>
            </a:pPr>
            <a:r>
              <a:rPr lang="en-US" sz="3443" b="true">
                <a:solidFill>
                  <a:srgbClr val="7FB5FA"/>
                </a:solidFill>
                <a:latin typeface="Aileron Bold"/>
                <a:ea typeface="Aileron Bold"/>
                <a:cs typeface="Aileron Bold"/>
                <a:sym typeface="Aileron Bold"/>
              </a:rPr>
              <a:t>Conditional Score-Based Diffusion Models (CSBDM)</a:t>
            </a:r>
          </a:p>
        </p:txBody>
      </p:sp>
      <p:sp>
        <p:nvSpPr>
          <p:cNvPr name="TextBox 35" id="35"/>
          <p:cNvSpPr txBox="true"/>
          <p:nvPr/>
        </p:nvSpPr>
        <p:spPr>
          <a:xfrm rot="0">
            <a:off x="7299363" y="9138608"/>
            <a:ext cx="2297671" cy="325996"/>
          </a:xfrm>
          <a:prstGeom prst="rect">
            <a:avLst/>
          </a:prstGeom>
        </p:spPr>
        <p:txBody>
          <a:bodyPr anchor="t" rtlCol="false" tIns="0" lIns="0" bIns="0" rIns="0">
            <a:spAutoFit/>
          </a:bodyPr>
          <a:lstStyle/>
          <a:p>
            <a:pPr algn="ctr">
              <a:lnSpc>
                <a:spcPts val="2649"/>
              </a:lnSpc>
              <a:spcBef>
                <a:spcPct val="0"/>
              </a:spcBef>
            </a:pPr>
            <a:r>
              <a:rPr lang="en-US" b="true" sz="2037">
                <a:solidFill>
                  <a:srgbClr val="000000"/>
                </a:solidFill>
                <a:latin typeface="Proxima Nova Bold"/>
                <a:ea typeface="Proxima Nova Bold"/>
                <a:cs typeface="Proxima Nova Bold"/>
                <a:sym typeface="Proxima Nova Bold"/>
              </a:rPr>
              <a:t>C</a:t>
            </a:r>
            <a:r>
              <a:rPr lang="en-US" b="true" sz="2037">
                <a:solidFill>
                  <a:srgbClr val="000000"/>
                </a:solidFill>
                <a:latin typeface="Proxima Nova Bold"/>
                <a:ea typeface="Proxima Nova Bold"/>
                <a:cs typeface="Proxima Nova Bold"/>
                <a:sym typeface="Proxima Nova Bold"/>
              </a:rPr>
              <a:t>orrective Gradient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DAGm1Vx0qPg</dc:identifier>
  <dcterms:modified xsi:type="dcterms:W3CDTF">2011-08-01T06:04:30Z</dcterms:modified>
  <cp:revision>1</cp:revision>
  <dc:title>Hills FYP Presentation Copy</dc:title>
</cp:coreProperties>
</file>